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2" r:id="rId1"/>
  </p:sldMasterIdLst>
  <p:notesMasterIdLst>
    <p:notesMasterId r:id="rId247"/>
  </p:notesMasterIdLst>
  <p:handoutMasterIdLst>
    <p:handoutMasterId r:id="rId248"/>
  </p:handoutMasterIdLst>
  <p:sldIdLst>
    <p:sldId id="259" r:id="rId2"/>
    <p:sldId id="485" r:id="rId3"/>
    <p:sldId id="287" r:id="rId4"/>
    <p:sldId id="293" r:id="rId5"/>
    <p:sldId id="296" r:id="rId6"/>
    <p:sldId id="297" r:id="rId7"/>
    <p:sldId id="295" r:id="rId8"/>
    <p:sldId id="298" r:id="rId9"/>
    <p:sldId id="299" r:id="rId10"/>
    <p:sldId id="300" r:id="rId11"/>
    <p:sldId id="752" r:id="rId12"/>
    <p:sldId id="490" r:id="rId13"/>
    <p:sldId id="301" r:id="rId14"/>
    <p:sldId id="302" r:id="rId15"/>
    <p:sldId id="303" r:id="rId16"/>
    <p:sldId id="304" r:id="rId17"/>
    <p:sldId id="305" r:id="rId18"/>
    <p:sldId id="494" r:id="rId19"/>
    <p:sldId id="306" r:id="rId20"/>
    <p:sldId id="307" r:id="rId21"/>
    <p:sldId id="308" r:id="rId22"/>
    <p:sldId id="309" r:id="rId23"/>
    <p:sldId id="310" r:id="rId24"/>
    <p:sldId id="311" r:id="rId25"/>
    <p:sldId id="312" r:id="rId26"/>
    <p:sldId id="313" r:id="rId27"/>
    <p:sldId id="495" r:id="rId28"/>
    <p:sldId id="464" r:id="rId29"/>
    <p:sldId id="465" r:id="rId30"/>
    <p:sldId id="466" r:id="rId31"/>
    <p:sldId id="467" r:id="rId32"/>
    <p:sldId id="468" r:id="rId33"/>
    <p:sldId id="469" r:id="rId34"/>
    <p:sldId id="470" r:id="rId35"/>
    <p:sldId id="471" r:id="rId36"/>
    <p:sldId id="496" r:id="rId37"/>
    <p:sldId id="472" r:id="rId38"/>
    <p:sldId id="473" r:id="rId39"/>
    <p:sldId id="314" r:id="rId40"/>
    <p:sldId id="315" r:id="rId41"/>
    <p:sldId id="316" r:id="rId42"/>
    <p:sldId id="317" r:id="rId43"/>
    <p:sldId id="318" r:id="rId44"/>
    <p:sldId id="553" r:id="rId45"/>
    <p:sldId id="319" r:id="rId46"/>
    <p:sldId id="320" r:id="rId47"/>
    <p:sldId id="321" r:id="rId48"/>
    <p:sldId id="322" r:id="rId49"/>
    <p:sldId id="323" r:id="rId50"/>
    <p:sldId id="556" r:id="rId51"/>
    <p:sldId id="512" r:id="rId52"/>
    <p:sldId id="508" r:id="rId53"/>
    <p:sldId id="324" r:id="rId54"/>
    <p:sldId id="325" r:id="rId55"/>
    <p:sldId id="326" r:id="rId56"/>
    <p:sldId id="327" r:id="rId57"/>
    <p:sldId id="497" r:id="rId58"/>
    <p:sldId id="328" r:id="rId59"/>
    <p:sldId id="330" r:id="rId60"/>
    <p:sldId id="511" r:id="rId61"/>
    <p:sldId id="332" r:id="rId62"/>
    <p:sldId id="509" r:id="rId63"/>
    <p:sldId id="510" r:id="rId64"/>
    <p:sldId id="333" r:id="rId65"/>
    <p:sldId id="334" r:id="rId66"/>
    <p:sldId id="557" r:id="rId67"/>
    <p:sldId id="558" r:id="rId68"/>
    <p:sldId id="335" r:id="rId69"/>
    <p:sldId id="513" r:id="rId70"/>
    <p:sldId id="336" r:id="rId71"/>
    <p:sldId id="337" r:id="rId72"/>
    <p:sldId id="338" r:id="rId73"/>
    <p:sldId id="339" r:id="rId74"/>
    <p:sldId id="340" r:id="rId75"/>
    <p:sldId id="514" r:id="rId76"/>
    <p:sldId id="555" r:id="rId77"/>
    <p:sldId id="341" r:id="rId78"/>
    <p:sldId id="342" r:id="rId79"/>
    <p:sldId id="343" r:id="rId80"/>
    <p:sldId id="344" r:id="rId81"/>
    <p:sldId id="345" r:id="rId82"/>
    <p:sldId id="346" r:id="rId83"/>
    <p:sldId id="347" r:id="rId84"/>
    <p:sldId id="348" r:id="rId85"/>
    <p:sldId id="349" r:id="rId86"/>
    <p:sldId id="350" r:id="rId87"/>
    <p:sldId id="351" r:id="rId88"/>
    <p:sldId id="352" r:id="rId89"/>
    <p:sldId id="353" r:id="rId90"/>
    <p:sldId id="354" r:id="rId91"/>
    <p:sldId id="355" r:id="rId92"/>
    <p:sldId id="515" r:id="rId93"/>
    <p:sldId id="356" r:id="rId94"/>
    <p:sldId id="753" r:id="rId95"/>
    <p:sldId id="629" r:id="rId96"/>
    <p:sldId id="630" r:id="rId97"/>
    <p:sldId id="631" r:id="rId98"/>
    <p:sldId id="632" r:id="rId99"/>
    <p:sldId id="633" r:id="rId100"/>
    <p:sldId id="634" r:id="rId101"/>
    <p:sldId id="635" r:id="rId102"/>
    <p:sldId id="636" r:id="rId103"/>
    <p:sldId id="637" r:id="rId104"/>
    <p:sldId id="638" r:id="rId105"/>
    <p:sldId id="639" r:id="rId106"/>
    <p:sldId id="754" r:id="rId107"/>
    <p:sldId id="692" r:id="rId108"/>
    <p:sldId id="693" r:id="rId109"/>
    <p:sldId id="694" r:id="rId110"/>
    <p:sldId id="686" r:id="rId111"/>
    <p:sldId id="687" r:id="rId112"/>
    <p:sldId id="688" r:id="rId113"/>
    <p:sldId id="689" r:id="rId114"/>
    <p:sldId id="690" r:id="rId115"/>
    <p:sldId id="623" r:id="rId116"/>
    <p:sldId id="624" r:id="rId117"/>
    <p:sldId id="625" r:id="rId118"/>
    <p:sldId id="626" r:id="rId119"/>
    <p:sldId id="627" r:id="rId120"/>
    <p:sldId id="628" r:id="rId121"/>
    <p:sldId id="755" r:id="rId122"/>
    <p:sldId id="668" r:id="rId123"/>
    <p:sldId id="669" r:id="rId124"/>
    <p:sldId id="670" r:id="rId125"/>
    <p:sldId id="671" r:id="rId126"/>
    <p:sldId id="672" r:id="rId127"/>
    <p:sldId id="673" r:id="rId128"/>
    <p:sldId id="674" r:id="rId129"/>
    <p:sldId id="675" r:id="rId130"/>
    <p:sldId id="676" r:id="rId131"/>
    <p:sldId id="677" r:id="rId132"/>
    <p:sldId id="678" r:id="rId133"/>
    <p:sldId id="679" r:id="rId134"/>
    <p:sldId id="680" r:id="rId135"/>
    <p:sldId id="681" r:id="rId136"/>
    <p:sldId id="682" r:id="rId137"/>
    <p:sldId id="683" r:id="rId138"/>
    <p:sldId id="684" r:id="rId139"/>
    <p:sldId id="685" r:id="rId140"/>
    <p:sldId id="707" r:id="rId141"/>
    <p:sldId id="714" r:id="rId142"/>
    <p:sldId id="756" r:id="rId143"/>
    <p:sldId id="570" r:id="rId144"/>
    <p:sldId id="571" r:id="rId145"/>
    <p:sldId id="709" r:id="rId146"/>
    <p:sldId id="708" r:id="rId147"/>
    <p:sldId id="572" r:id="rId148"/>
    <p:sldId id="710" r:id="rId149"/>
    <p:sldId id="574" r:id="rId150"/>
    <p:sldId id="711" r:id="rId151"/>
    <p:sldId id="712" r:id="rId152"/>
    <p:sldId id="575" r:id="rId153"/>
    <p:sldId id="577" r:id="rId154"/>
    <p:sldId id="578" r:id="rId155"/>
    <p:sldId id="579" r:id="rId156"/>
    <p:sldId id="580" r:id="rId157"/>
    <p:sldId id="581" r:id="rId158"/>
    <p:sldId id="584" r:id="rId159"/>
    <p:sldId id="585" r:id="rId160"/>
    <p:sldId id="715" r:id="rId161"/>
    <p:sldId id="716" r:id="rId162"/>
    <p:sldId id="586" r:id="rId163"/>
    <p:sldId id="587" r:id="rId164"/>
    <p:sldId id="699" r:id="rId165"/>
    <p:sldId id="704" r:id="rId166"/>
    <p:sldId id="700" r:id="rId167"/>
    <p:sldId id="713" r:id="rId168"/>
    <p:sldId id="583" r:id="rId169"/>
    <p:sldId id="717" r:id="rId170"/>
    <p:sldId id="701" r:id="rId171"/>
    <p:sldId id="702" r:id="rId172"/>
    <p:sldId id="706" r:id="rId173"/>
    <p:sldId id="757" r:id="rId174"/>
    <p:sldId id="722" r:id="rId175"/>
    <p:sldId id="723" r:id="rId176"/>
    <p:sldId id="724" r:id="rId177"/>
    <p:sldId id="725" r:id="rId178"/>
    <p:sldId id="726" r:id="rId179"/>
    <p:sldId id="727" r:id="rId180"/>
    <p:sldId id="728" r:id="rId181"/>
    <p:sldId id="729" r:id="rId182"/>
    <p:sldId id="730" r:id="rId183"/>
    <p:sldId id="731" r:id="rId184"/>
    <p:sldId id="732" r:id="rId185"/>
    <p:sldId id="733" r:id="rId186"/>
    <p:sldId id="734" r:id="rId187"/>
    <p:sldId id="735" r:id="rId188"/>
    <p:sldId id="736" r:id="rId189"/>
    <p:sldId id="737" r:id="rId190"/>
    <p:sldId id="738" r:id="rId191"/>
    <p:sldId id="739" r:id="rId192"/>
    <p:sldId id="740" r:id="rId193"/>
    <p:sldId id="741" r:id="rId194"/>
    <p:sldId id="742" r:id="rId195"/>
    <p:sldId id="743" r:id="rId196"/>
    <p:sldId id="744" r:id="rId197"/>
    <p:sldId id="745" r:id="rId198"/>
    <p:sldId id="746" r:id="rId199"/>
    <p:sldId id="747" r:id="rId200"/>
    <p:sldId id="748" r:id="rId201"/>
    <p:sldId id="749" r:id="rId202"/>
    <p:sldId id="750" r:id="rId203"/>
    <p:sldId id="751" r:id="rId204"/>
    <p:sldId id="761" r:id="rId205"/>
    <p:sldId id="762" r:id="rId206"/>
    <p:sldId id="758" r:id="rId207"/>
    <p:sldId id="640" r:id="rId208"/>
    <p:sldId id="641" r:id="rId209"/>
    <p:sldId id="642" r:id="rId210"/>
    <p:sldId id="643" r:id="rId211"/>
    <p:sldId id="646" r:id="rId212"/>
    <p:sldId id="647" r:id="rId213"/>
    <p:sldId id="648" r:id="rId214"/>
    <p:sldId id="649" r:id="rId215"/>
    <p:sldId id="718" r:id="rId216"/>
    <p:sldId id="719" r:id="rId217"/>
    <p:sldId id="650" r:id="rId218"/>
    <p:sldId id="651" r:id="rId219"/>
    <p:sldId id="652" r:id="rId220"/>
    <p:sldId id="653" r:id="rId221"/>
    <p:sldId id="654" r:id="rId222"/>
    <p:sldId id="655" r:id="rId223"/>
    <p:sldId id="656" r:id="rId224"/>
    <p:sldId id="657" r:id="rId225"/>
    <p:sldId id="658" r:id="rId226"/>
    <p:sldId id="659" r:id="rId227"/>
    <p:sldId id="760" r:id="rId228"/>
    <p:sldId id="759" r:id="rId229"/>
    <p:sldId id="720" r:id="rId230"/>
    <p:sldId id="589" r:id="rId231"/>
    <p:sldId id="590" r:id="rId232"/>
    <p:sldId id="591" r:id="rId233"/>
    <p:sldId id="592" r:id="rId234"/>
    <p:sldId id="593" r:id="rId235"/>
    <p:sldId id="594" r:id="rId236"/>
    <p:sldId id="595" r:id="rId237"/>
    <p:sldId id="596" r:id="rId238"/>
    <p:sldId id="597" r:id="rId239"/>
    <p:sldId id="598" r:id="rId240"/>
    <p:sldId id="599" r:id="rId241"/>
    <p:sldId id="600" r:id="rId242"/>
    <p:sldId id="601" r:id="rId243"/>
    <p:sldId id="504" r:id="rId244"/>
    <p:sldId id="506" r:id="rId245"/>
    <p:sldId id="507" r:id="rId24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FB1D8"/>
    <a:srgbClr val="3F6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1" autoAdjust="0"/>
    <p:restoredTop sz="71115" autoAdjust="0"/>
  </p:normalViewPr>
  <p:slideViewPr>
    <p:cSldViewPr snapToGrid="0">
      <p:cViewPr varScale="1">
        <p:scale>
          <a:sx n="48" d="100"/>
          <a:sy n="48" d="100"/>
        </p:scale>
        <p:origin x="1344" y="54"/>
      </p:cViewPr>
      <p:guideLst/>
    </p:cSldViewPr>
  </p:slideViewPr>
  <p:notesTextViewPr>
    <p:cViewPr>
      <p:scale>
        <a:sx n="1" d="1"/>
        <a:sy n="1" d="1"/>
      </p:scale>
      <p:origin x="0" y="0"/>
    </p:cViewPr>
  </p:notesTextViewPr>
  <p:notesViewPr>
    <p:cSldViewPr snapToGrid="0">
      <p:cViewPr varScale="1">
        <p:scale>
          <a:sx n="60" d="100"/>
          <a:sy n="60" d="100"/>
        </p:scale>
        <p:origin x="1496" y="56"/>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slide" Target="slides/slide225.xml"/><Relationship Id="rId247" Type="http://schemas.openxmlformats.org/officeDocument/2006/relationships/notesMaster" Target="notesMasters/notesMaster1.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handoutMaster" Target="handoutMasters/handoutMaster1.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presProps" Target="presProps.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250" Type="http://schemas.openxmlformats.org/officeDocument/2006/relationships/viewProps" Target="viewProps.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240" Type="http://schemas.openxmlformats.org/officeDocument/2006/relationships/slide" Target="slides/slide239.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230" Type="http://schemas.openxmlformats.org/officeDocument/2006/relationships/slide" Target="slides/slide229.xml"/><Relationship Id="rId251" Type="http://schemas.openxmlformats.org/officeDocument/2006/relationships/theme" Target="theme/theme1.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36" Type="http://schemas.openxmlformats.org/officeDocument/2006/relationships/slide" Target="slides/slide235.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tableStyles" Target="tableStyles.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2C1FBA-CF23-45CA-A289-03E32D160964}" type="datetimeFigureOut">
              <a:rPr lang="zh-CN" altLang="en-US" smtClean="0"/>
              <a:t>2023/4/12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F2B0C5-C56D-47E9-BCFE-D990A940F17B}" type="slidenum">
              <a:rPr lang="zh-CN" altLang="en-US" smtClean="0"/>
              <a:t>‹#›</a:t>
            </a:fld>
            <a:endParaRPr lang="zh-CN" altLang="en-US"/>
          </a:p>
        </p:txBody>
      </p:sp>
    </p:spTree>
    <p:extLst>
      <p:ext uri="{BB962C8B-B14F-4D97-AF65-F5344CB8AC3E}">
        <p14:creationId xmlns:p14="http://schemas.microsoft.com/office/powerpoint/2010/main" val="271370042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40.png>
</file>

<file path=ppt/media/image25.png>
</file>

<file path=ppt/media/image26.png>
</file>

<file path=ppt/media/image27.png>
</file>

<file path=ppt/media/image28.png>
</file>

<file path=ppt/media/image29.png>
</file>

<file path=ppt/media/image30.png>
</file>

<file path=ppt/media/image300.png>
</file>

<file path=ppt/media/image31.png>
</file>

<file path=ppt/media/image31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80.png>
</file>

<file path=ppt/media/image49.png>
</file>

<file path=ppt/media/image490.png>
</file>

<file path=ppt/media/image5.jpg>
</file>

<file path=ppt/media/image50.png>
</file>

<file path=ppt/media/image51.png>
</file>

<file path=ppt/media/image510.png>
</file>

<file path=ppt/media/image52.png>
</file>

<file path=ppt/media/image53.png>
</file>

<file path=ppt/media/image54.png>
</file>

<file path=ppt/media/image55.png>
</file>

<file path=ppt/media/image56.png>
</file>

<file path=ppt/media/image57.png>
</file>

<file path=ppt/media/image58.png>
</file>

<file path=ppt/media/image580.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966BD8-0FC1-456F-BDC6-7D0CA8E36566}" type="datetimeFigureOut">
              <a:rPr lang="zh-CN" altLang="en-US" smtClean="0"/>
              <a:t>2023/4/12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FC841-E2E1-4802-8701-94EA307E94B0}" type="slidenum">
              <a:rPr lang="zh-CN" altLang="en-US" smtClean="0"/>
              <a:t>‹#›</a:t>
            </a:fld>
            <a:endParaRPr lang="zh-CN" altLang="en-US"/>
          </a:p>
        </p:txBody>
      </p:sp>
    </p:spTree>
    <p:extLst>
      <p:ext uri="{BB962C8B-B14F-4D97-AF65-F5344CB8AC3E}">
        <p14:creationId xmlns:p14="http://schemas.microsoft.com/office/powerpoint/2010/main" val="2014598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E3CFC841-E2E1-4802-8701-94EA307E94B0}" type="slidenum">
              <a:rPr lang="zh-CN" altLang="en-US" smtClean="0"/>
              <a:t>1</a:t>
            </a:fld>
            <a:endParaRPr lang="zh-CN" altLang="en-US"/>
          </a:p>
        </p:txBody>
      </p:sp>
    </p:spTree>
    <p:extLst>
      <p:ext uri="{BB962C8B-B14F-4D97-AF65-F5344CB8AC3E}">
        <p14:creationId xmlns:p14="http://schemas.microsoft.com/office/powerpoint/2010/main" val="3179656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366316524"/>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56819562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928257157"/>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76309891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606693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333368948"/>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17229525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zh-CN" altLang="zh-CN" dirty="0">
              <a:latin typeface="Arial" panose="020B0604020202020204" pitchFamily="34" charset="0"/>
            </a:endParaRPr>
          </a:p>
        </p:txBody>
      </p:sp>
    </p:spTree>
    <p:extLst>
      <p:ext uri="{BB962C8B-B14F-4D97-AF65-F5344CB8AC3E}">
        <p14:creationId xmlns:p14="http://schemas.microsoft.com/office/powerpoint/2010/main" val="344898923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17437184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306898891"/>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430598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49892617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18755214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1658029"/>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43396936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866786155"/>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49686427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166909429"/>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119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55339831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852016449"/>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511230289"/>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475270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356871133"/>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926692607"/>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635829763"/>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90113502"/>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98092340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604094975"/>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48230823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129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328716622"/>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922142017"/>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186135332"/>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9596864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605004063"/>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6840833"/>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890203766"/>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96522529"/>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608812264"/>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613578937"/>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848314750"/>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139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469396796"/>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212476151"/>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237663385"/>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9637463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2115828964"/>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532354940"/>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206154488"/>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325362682"/>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148469662"/>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391863682"/>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151151654"/>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149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646328113"/>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50892365"/>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329720477"/>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9872338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592844649"/>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36628583"/>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170837705"/>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647780375"/>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793700308"/>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736508186"/>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332977349"/>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159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421922362"/>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917804988"/>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076865277"/>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7029382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636351470"/>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585916430"/>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4066646234"/>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746235530"/>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340093257"/>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424461413"/>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zh-CN" altLang="zh-CN" dirty="0">
              <a:latin typeface="Arial" panose="020B0604020202020204" pitchFamily="34" charset="0"/>
            </a:endParaRPr>
          </a:p>
        </p:txBody>
      </p:sp>
    </p:spTree>
    <p:extLst>
      <p:ext uri="{BB962C8B-B14F-4D97-AF65-F5344CB8AC3E}">
        <p14:creationId xmlns:p14="http://schemas.microsoft.com/office/powerpoint/2010/main" val="355002819"/>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169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zh-CN" altLang="zh-CN" dirty="0">
              <a:latin typeface="Arial" panose="020B0604020202020204" pitchFamily="34" charset="0"/>
            </a:endParaRPr>
          </a:p>
        </p:txBody>
      </p:sp>
    </p:spTree>
    <p:extLst>
      <p:ext uri="{BB962C8B-B14F-4D97-AF65-F5344CB8AC3E}">
        <p14:creationId xmlns:p14="http://schemas.microsoft.com/office/powerpoint/2010/main" val="1455036603"/>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2598015522"/>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439885024"/>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22578699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621338238"/>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2651559221"/>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057057378"/>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987410845"/>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792123774"/>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58945255"/>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806540266"/>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179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471018100"/>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166938215"/>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050533805"/>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1588363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973748835"/>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58474168"/>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014604201"/>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177501767"/>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815954315"/>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876692769"/>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428155417"/>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189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271868403"/>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702712514"/>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86066440"/>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0269302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772993172"/>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688054725"/>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693608974"/>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243020493"/>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370949179"/>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852128656"/>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726405702"/>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199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396920148"/>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64759012"/>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825845852"/>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628732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665697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909026923"/>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229541583"/>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349279401"/>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474299701"/>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241641387"/>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151492080"/>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710343389"/>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209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940676955"/>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129978832"/>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976942509"/>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3943134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478699187"/>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839646445"/>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052555104"/>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318174626"/>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771580625"/>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20527608"/>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374411374"/>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219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55551726"/>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912541674"/>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069005514"/>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3377994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592406142"/>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767984980"/>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23672928"/>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277626300"/>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640261985"/>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224646490"/>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608115556"/>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229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577265687"/>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811799671"/>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761366293"/>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016443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56671802"/>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214267703"/>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50849040"/>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266269634"/>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946530791"/>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869712895"/>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663077722"/>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239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29260665"/>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241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122562813"/>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242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465705237"/>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243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6351254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299610580"/>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244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670959936"/>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245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17776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9674191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315821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41195665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7395945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29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858224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25260628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581036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6963854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457290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1263889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90675719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7877909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24663030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2919787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27288084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39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8568876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33247171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1151889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411923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4733823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9038205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1671658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611710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3043340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89346279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5024534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49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247413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18161306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96838264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7693816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b="0" i="0" kern="1200" dirty="0" smtClean="0">
                <a:solidFill>
                  <a:schemeClr val="tx1"/>
                </a:solidFill>
                <a:effectLst/>
                <a:latin typeface="+mn-lt"/>
                <a:ea typeface="+mn-ea"/>
                <a:cs typeface="+mn-cs"/>
              </a:rPr>
              <a:t>举例递归： 阶乘、多行*输出， </a:t>
            </a:r>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个要素</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效率问题：栈，每份局部变量的副本占用大量内存空间，现在编译器的优化大大提高了递归的时间效率</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原来：</a:t>
            </a:r>
            <a:endParaRPr lang="en-US" altLang="zh-CN" sz="1200" b="0" i="0" kern="1200" dirty="0" smtClean="0">
              <a:solidFill>
                <a:schemeClr val="tx1"/>
              </a:solidFill>
              <a:effectLst/>
              <a:latin typeface="+mn-lt"/>
              <a:ea typeface="+mn-ea"/>
              <a:cs typeface="+mn-cs"/>
            </a:endParaRPr>
          </a:p>
          <a:p>
            <a:r>
              <a:rPr lang="en-US" altLang="zh-CN" sz="1200" b="0" i="0" kern="1200" dirty="0" err="1" smtClean="0">
                <a:solidFill>
                  <a:schemeClr val="tx1"/>
                </a:solidFill>
                <a:effectLst/>
                <a:latin typeface="+mn-lt"/>
                <a:ea typeface="+mn-ea"/>
                <a:cs typeface="+mn-cs"/>
              </a:rPr>
              <a:t>int</a:t>
            </a:r>
            <a:r>
              <a:rPr lang="en-US" altLang="zh-CN" sz="1200" b="0" i="0" kern="1200" dirty="0" smtClean="0">
                <a:solidFill>
                  <a:schemeClr val="tx1"/>
                </a:solidFill>
                <a:effectLst/>
                <a:latin typeface="+mn-lt"/>
                <a:ea typeface="+mn-ea"/>
                <a:cs typeface="+mn-cs"/>
              </a:rPr>
              <a:t> </a:t>
            </a:r>
            <a:r>
              <a:rPr lang="en-US" altLang="zh-CN" sz="1200" b="0" i="0" kern="1200" dirty="0" err="1" smtClean="0">
                <a:solidFill>
                  <a:schemeClr val="tx1"/>
                </a:solidFill>
                <a:effectLst/>
                <a:latin typeface="+mn-lt"/>
                <a:ea typeface="+mn-ea"/>
                <a:cs typeface="+mn-cs"/>
              </a:rPr>
              <a:t>FibonacciRecursive</a:t>
            </a:r>
            <a:r>
              <a:rPr lang="en-US" altLang="zh-CN" sz="1200" b="0" i="0" kern="1200" dirty="0" smtClean="0">
                <a:solidFill>
                  <a:schemeClr val="tx1"/>
                </a:solidFill>
                <a:effectLst/>
                <a:latin typeface="+mn-lt"/>
                <a:ea typeface="+mn-ea"/>
                <a:cs typeface="+mn-cs"/>
              </a:rPr>
              <a:t>(</a:t>
            </a:r>
            <a:r>
              <a:rPr lang="en-US" altLang="zh-CN" sz="1200" b="0" i="0" kern="1200" dirty="0" err="1" smtClean="0">
                <a:solidFill>
                  <a:schemeClr val="tx1"/>
                </a:solidFill>
                <a:effectLst/>
                <a:latin typeface="+mn-lt"/>
                <a:ea typeface="+mn-ea"/>
                <a:cs typeface="+mn-cs"/>
              </a:rPr>
              <a:t>int</a:t>
            </a:r>
            <a:r>
              <a:rPr lang="en-US" altLang="zh-CN" sz="1200" b="0" i="0" kern="1200" dirty="0" smtClean="0">
                <a:solidFill>
                  <a:schemeClr val="tx1"/>
                </a:solidFill>
                <a:effectLst/>
                <a:latin typeface="+mn-lt"/>
                <a:ea typeface="+mn-ea"/>
                <a:cs typeface="+mn-cs"/>
              </a:rPr>
              <a:t> n)</a:t>
            </a:r>
          </a:p>
          <a:p>
            <a:r>
              <a:rPr lang="en-US" altLang="zh-CN" sz="1200" b="0" i="0" kern="1200" dirty="0" smtClean="0">
                <a:solidFill>
                  <a:schemeClr val="tx1"/>
                </a:solidFill>
                <a:effectLst/>
                <a:latin typeface="+mn-lt"/>
                <a:ea typeface="+mn-ea"/>
                <a:cs typeface="+mn-cs"/>
              </a:rPr>
              <a:t>{</a:t>
            </a:r>
          </a:p>
          <a:p>
            <a:r>
              <a:rPr lang="en-US" altLang="zh-CN" sz="1200" b="0" i="0" kern="1200" dirty="0" smtClean="0">
                <a:solidFill>
                  <a:schemeClr val="tx1"/>
                </a:solidFill>
                <a:effectLst/>
                <a:latin typeface="+mn-lt"/>
                <a:ea typeface="+mn-ea"/>
                <a:cs typeface="+mn-cs"/>
              </a:rPr>
              <a:t>if( n &lt; 2)</a:t>
            </a:r>
          </a:p>
          <a:p>
            <a:r>
              <a:rPr lang="en-US" altLang="zh-CN" sz="1200" b="0" i="0" kern="1200" dirty="0" smtClean="0">
                <a:solidFill>
                  <a:schemeClr val="tx1"/>
                </a:solidFill>
                <a:effectLst/>
                <a:latin typeface="+mn-lt"/>
                <a:ea typeface="+mn-ea"/>
                <a:cs typeface="+mn-cs"/>
              </a:rPr>
              <a:t>return 1;</a:t>
            </a:r>
          </a:p>
          <a:p>
            <a:r>
              <a:rPr lang="en-US" altLang="zh-CN" sz="1200" b="0" i="0" kern="1200" dirty="0" smtClean="0">
                <a:solidFill>
                  <a:schemeClr val="tx1"/>
                </a:solidFill>
                <a:effectLst/>
                <a:latin typeface="+mn-lt"/>
                <a:ea typeface="+mn-ea"/>
                <a:cs typeface="+mn-cs"/>
              </a:rPr>
              <a:t>return (</a:t>
            </a:r>
            <a:r>
              <a:rPr lang="en-US" altLang="zh-CN" sz="1200" b="0" i="0" kern="1200" dirty="0" err="1" smtClean="0">
                <a:solidFill>
                  <a:schemeClr val="tx1"/>
                </a:solidFill>
                <a:effectLst/>
                <a:latin typeface="+mn-lt"/>
                <a:ea typeface="+mn-ea"/>
                <a:cs typeface="+mn-cs"/>
              </a:rPr>
              <a:t>FibonacciRecursive</a:t>
            </a:r>
            <a:r>
              <a:rPr lang="en-US" altLang="zh-CN" sz="1200" b="0" i="0" kern="1200" dirty="0" smtClean="0">
                <a:solidFill>
                  <a:schemeClr val="tx1"/>
                </a:solidFill>
                <a:effectLst/>
                <a:latin typeface="+mn-lt"/>
                <a:ea typeface="+mn-ea"/>
                <a:cs typeface="+mn-cs"/>
              </a:rPr>
              <a:t>(n-1)+</a:t>
            </a:r>
            <a:r>
              <a:rPr lang="en-US" altLang="zh-CN" sz="1200" b="0" i="0" kern="1200" dirty="0" err="1" smtClean="0">
                <a:solidFill>
                  <a:schemeClr val="tx1"/>
                </a:solidFill>
                <a:effectLst/>
                <a:latin typeface="+mn-lt"/>
                <a:ea typeface="+mn-ea"/>
                <a:cs typeface="+mn-cs"/>
              </a:rPr>
              <a:t>FibonacciRecursive</a:t>
            </a:r>
            <a:r>
              <a:rPr lang="en-US" altLang="zh-CN" sz="1200" b="0" i="0" kern="1200" dirty="0" smtClean="0">
                <a:solidFill>
                  <a:schemeClr val="tx1"/>
                </a:solidFill>
                <a:effectLst/>
                <a:latin typeface="+mn-lt"/>
                <a:ea typeface="+mn-ea"/>
                <a:cs typeface="+mn-cs"/>
              </a:rPr>
              <a:t>(n-2));</a:t>
            </a:r>
          </a:p>
          <a:p>
            <a:r>
              <a:rPr lang="en-US" altLang="zh-CN" sz="1200" b="0" i="0" kern="1200" dirty="0" smtClean="0">
                <a:solidFill>
                  <a:schemeClr val="tx1"/>
                </a:solidFill>
                <a:effectLst/>
                <a:latin typeface="+mn-lt"/>
                <a:ea typeface="+mn-ea"/>
                <a:cs typeface="+mn-cs"/>
              </a:rPr>
              <a:t>}</a:t>
            </a: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尾递归，尾递归就是从最后开始计算</a:t>
            </a:r>
            <a:r>
              <a:rPr lang="en-US" altLang="zh-CN" sz="1200" b="0" i="0" kern="1200" dirty="0" smtClean="0">
                <a:solidFill>
                  <a:schemeClr val="tx1"/>
                </a:solidFill>
                <a:effectLst/>
                <a:latin typeface="+mn-lt"/>
                <a:ea typeface="+mn-ea"/>
                <a:cs typeface="+mn-cs"/>
              </a:rPr>
              <a:t>, </a:t>
            </a:r>
            <a:r>
              <a:rPr lang="zh-CN" altLang="en-US" sz="1200" b="0" i="0" kern="1200" dirty="0" smtClean="0">
                <a:solidFill>
                  <a:schemeClr val="tx1"/>
                </a:solidFill>
                <a:effectLst/>
                <a:latin typeface="+mn-lt"/>
                <a:ea typeface="+mn-ea"/>
                <a:cs typeface="+mn-cs"/>
              </a:rPr>
              <a:t>每递归一次就算出相应的结果</a:t>
            </a:r>
            <a:r>
              <a:rPr lang="en-US" altLang="zh-CN" sz="1200" b="0" i="0" kern="1200" dirty="0" smtClean="0">
                <a:solidFill>
                  <a:schemeClr val="tx1"/>
                </a:solidFill>
                <a:effectLst/>
                <a:latin typeface="+mn-lt"/>
                <a:ea typeface="+mn-ea"/>
                <a:cs typeface="+mn-cs"/>
              </a:rPr>
              <a:t>, </a:t>
            </a:r>
            <a:r>
              <a:rPr lang="zh-CN" altLang="en-US" sz="1200" b="0" i="0" kern="1200" dirty="0" smtClean="0">
                <a:solidFill>
                  <a:schemeClr val="tx1"/>
                </a:solidFill>
                <a:effectLst/>
                <a:latin typeface="+mn-lt"/>
                <a:ea typeface="+mn-ea"/>
                <a:cs typeface="+mn-cs"/>
              </a:rPr>
              <a:t>也就是说</a:t>
            </a:r>
            <a:r>
              <a:rPr lang="en-US" altLang="zh-CN" sz="1200" b="0" i="0" kern="1200" dirty="0" smtClean="0">
                <a:solidFill>
                  <a:schemeClr val="tx1"/>
                </a:solidFill>
                <a:effectLst/>
                <a:latin typeface="+mn-lt"/>
                <a:ea typeface="+mn-ea"/>
                <a:cs typeface="+mn-cs"/>
              </a:rPr>
              <a:t>, </a:t>
            </a:r>
            <a:r>
              <a:rPr lang="zh-CN" altLang="en-US" sz="1200" b="0" i="0" kern="1200" dirty="0" smtClean="0">
                <a:solidFill>
                  <a:schemeClr val="tx1"/>
                </a:solidFill>
                <a:effectLst/>
                <a:latin typeface="+mn-lt"/>
                <a:ea typeface="+mn-ea"/>
                <a:cs typeface="+mn-cs"/>
              </a:rPr>
              <a:t>函数调用出现在调用者函数的尾部</a:t>
            </a:r>
            <a:r>
              <a:rPr lang="en-US" altLang="zh-CN" sz="1200" b="0" i="0" kern="1200" dirty="0" smtClean="0">
                <a:solidFill>
                  <a:schemeClr val="tx1"/>
                </a:solidFill>
                <a:effectLst/>
                <a:latin typeface="+mn-lt"/>
                <a:ea typeface="+mn-ea"/>
                <a:cs typeface="+mn-cs"/>
              </a:rPr>
              <a:t>, </a:t>
            </a:r>
            <a:r>
              <a:rPr lang="zh-CN" altLang="en-US" sz="1200" b="0" i="0" kern="1200" dirty="0" smtClean="0">
                <a:solidFill>
                  <a:schemeClr val="tx1"/>
                </a:solidFill>
                <a:effectLst/>
                <a:latin typeface="+mn-lt"/>
                <a:ea typeface="+mn-ea"/>
                <a:cs typeface="+mn-cs"/>
              </a:rPr>
              <a:t>因为是尾部</a:t>
            </a:r>
            <a:r>
              <a:rPr lang="en-US" altLang="zh-CN" sz="1200" b="0" i="0" kern="1200" dirty="0" smtClean="0">
                <a:solidFill>
                  <a:schemeClr val="tx1"/>
                </a:solidFill>
                <a:effectLst/>
                <a:latin typeface="+mn-lt"/>
                <a:ea typeface="+mn-ea"/>
                <a:cs typeface="+mn-cs"/>
              </a:rPr>
              <a:t>, </a:t>
            </a:r>
            <a:r>
              <a:rPr lang="zh-CN" altLang="en-US" sz="1200" b="0" i="0" kern="1200" dirty="0" smtClean="0">
                <a:solidFill>
                  <a:schemeClr val="tx1"/>
                </a:solidFill>
                <a:effectLst/>
                <a:latin typeface="+mn-lt"/>
                <a:ea typeface="+mn-ea"/>
                <a:cs typeface="+mn-cs"/>
              </a:rPr>
              <a:t>所以根本没有必要去保存任何局部变量。</a:t>
            </a:r>
            <a:endParaRPr lang="en-US" altLang="zh-CN" sz="1200" b="0" i="0" kern="1200" dirty="0" smtClean="0">
              <a:solidFill>
                <a:schemeClr val="tx1"/>
              </a:solidFill>
              <a:effectLst/>
              <a:latin typeface="+mn-lt"/>
              <a:ea typeface="+mn-ea"/>
              <a:cs typeface="+mn-cs"/>
            </a:endParaRPr>
          </a:p>
          <a:p>
            <a:r>
              <a:rPr lang="en-US" altLang="zh-CN" sz="1200" b="0" i="0" kern="1200" dirty="0" err="1" smtClean="0">
                <a:solidFill>
                  <a:schemeClr val="tx1"/>
                </a:solidFill>
                <a:effectLst/>
                <a:latin typeface="+mn-lt"/>
                <a:ea typeface="+mn-ea"/>
                <a:cs typeface="+mn-cs"/>
              </a:rPr>
              <a:t>int</a:t>
            </a:r>
            <a:r>
              <a:rPr lang="en-US" altLang="zh-CN" sz="1200" b="0" i="0" kern="1200" dirty="0" smtClean="0">
                <a:solidFill>
                  <a:schemeClr val="tx1"/>
                </a:solidFill>
                <a:effectLst/>
                <a:latin typeface="+mn-lt"/>
                <a:ea typeface="+mn-ea"/>
                <a:cs typeface="+mn-cs"/>
              </a:rPr>
              <a:t> </a:t>
            </a:r>
            <a:r>
              <a:rPr lang="en-US" altLang="zh-CN" sz="1200" b="0" i="0" kern="1200" dirty="0" err="1" smtClean="0">
                <a:solidFill>
                  <a:schemeClr val="tx1"/>
                </a:solidFill>
                <a:effectLst/>
                <a:latin typeface="+mn-lt"/>
                <a:ea typeface="+mn-ea"/>
                <a:cs typeface="+mn-cs"/>
              </a:rPr>
              <a:t>FibonacciTailRecursive</a:t>
            </a:r>
            <a:r>
              <a:rPr lang="en-US" altLang="zh-CN" sz="1200" b="0" i="0" kern="1200" dirty="0" smtClean="0">
                <a:solidFill>
                  <a:schemeClr val="tx1"/>
                </a:solidFill>
                <a:effectLst/>
                <a:latin typeface="+mn-lt"/>
                <a:ea typeface="+mn-ea"/>
                <a:cs typeface="+mn-cs"/>
              </a:rPr>
              <a:t>(</a:t>
            </a:r>
            <a:r>
              <a:rPr lang="en-US" altLang="zh-CN" sz="1200" b="0" i="0" kern="1200" dirty="0" err="1" smtClean="0">
                <a:solidFill>
                  <a:schemeClr val="tx1"/>
                </a:solidFill>
                <a:effectLst/>
                <a:latin typeface="+mn-lt"/>
                <a:ea typeface="+mn-ea"/>
                <a:cs typeface="+mn-cs"/>
              </a:rPr>
              <a:t>int</a:t>
            </a:r>
            <a:r>
              <a:rPr lang="en-US" altLang="zh-CN" sz="1200" b="0" i="0" kern="1200" dirty="0" smtClean="0">
                <a:solidFill>
                  <a:schemeClr val="tx1"/>
                </a:solidFill>
                <a:effectLst/>
                <a:latin typeface="+mn-lt"/>
                <a:ea typeface="+mn-ea"/>
                <a:cs typeface="+mn-cs"/>
              </a:rPr>
              <a:t> </a:t>
            </a:r>
            <a:r>
              <a:rPr lang="en-US" altLang="zh-CN" sz="1200" b="0" i="0" kern="1200" dirty="0" err="1" smtClean="0">
                <a:solidFill>
                  <a:schemeClr val="tx1"/>
                </a:solidFill>
                <a:effectLst/>
                <a:latin typeface="+mn-lt"/>
                <a:ea typeface="+mn-ea"/>
                <a:cs typeface="+mn-cs"/>
              </a:rPr>
              <a:t>n,int</a:t>
            </a:r>
            <a:r>
              <a:rPr lang="en-US" altLang="zh-CN" sz="1200" b="0" i="0" kern="1200" dirty="0" smtClean="0">
                <a:solidFill>
                  <a:schemeClr val="tx1"/>
                </a:solidFill>
                <a:effectLst/>
                <a:latin typeface="+mn-lt"/>
                <a:ea typeface="+mn-ea"/>
                <a:cs typeface="+mn-cs"/>
              </a:rPr>
              <a:t> </a:t>
            </a:r>
            <a:r>
              <a:rPr lang="en-US" altLang="zh-CN" sz="1200" b="0" i="0" kern="1200" dirty="0" err="1" smtClean="0">
                <a:solidFill>
                  <a:schemeClr val="tx1"/>
                </a:solidFill>
                <a:effectLst/>
                <a:latin typeface="+mn-lt"/>
                <a:ea typeface="+mn-ea"/>
                <a:cs typeface="+mn-cs"/>
              </a:rPr>
              <a:t>ret1,int</a:t>
            </a:r>
            <a:r>
              <a:rPr lang="en-US" altLang="zh-CN" sz="1200" b="0" i="0" kern="1200" dirty="0" smtClean="0">
                <a:solidFill>
                  <a:schemeClr val="tx1"/>
                </a:solidFill>
                <a:effectLst/>
                <a:latin typeface="+mn-lt"/>
                <a:ea typeface="+mn-ea"/>
                <a:cs typeface="+mn-cs"/>
              </a:rPr>
              <a:t> </a:t>
            </a:r>
            <a:r>
              <a:rPr lang="en-US" altLang="zh-CN" sz="1200" b="0" i="0" kern="1200" dirty="0" err="1" smtClean="0">
                <a:solidFill>
                  <a:schemeClr val="tx1"/>
                </a:solidFill>
                <a:effectLst/>
                <a:latin typeface="+mn-lt"/>
                <a:ea typeface="+mn-ea"/>
                <a:cs typeface="+mn-cs"/>
              </a:rPr>
              <a:t>ret2</a:t>
            </a:r>
            <a:r>
              <a:rPr lang="en-US" altLang="zh-CN" sz="1200" b="0" i="0" kern="1200" dirty="0" smtClean="0">
                <a:solidFill>
                  <a:schemeClr val="tx1"/>
                </a:solidFill>
                <a:effectLst/>
                <a:latin typeface="+mn-lt"/>
                <a:ea typeface="+mn-ea"/>
                <a:cs typeface="+mn-cs"/>
              </a:rPr>
              <a:t>)</a:t>
            </a:r>
          </a:p>
          <a:p>
            <a:r>
              <a:rPr lang="en-US" altLang="zh-CN" sz="1200" b="0" i="0" kern="1200" dirty="0" smtClean="0">
                <a:solidFill>
                  <a:schemeClr val="tx1"/>
                </a:solidFill>
                <a:effectLst/>
                <a:latin typeface="+mn-lt"/>
                <a:ea typeface="+mn-ea"/>
                <a:cs typeface="+mn-cs"/>
              </a:rPr>
              <a:t>{</a:t>
            </a:r>
          </a:p>
          <a:p>
            <a:r>
              <a:rPr lang="en-US" altLang="zh-CN" sz="1200" b="0" i="0" kern="1200" dirty="0" smtClean="0">
                <a:solidFill>
                  <a:schemeClr val="tx1"/>
                </a:solidFill>
                <a:effectLst/>
                <a:latin typeface="+mn-lt"/>
                <a:ea typeface="+mn-ea"/>
                <a:cs typeface="+mn-cs"/>
              </a:rPr>
              <a:t>if(n==0)</a:t>
            </a:r>
          </a:p>
          <a:p>
            <a:r>
              <a:rPr lang="en-US" altLang="zh-CN" sz="1200" b="0" i="0" kern="1200" dirty="0" smtClean="0">
                <a:solidFill>
                  <a:schemeClr val="tx1"/>
                </a:solidFill>
                <a:effectLst/>
                <a:latin typeface="+mn-lt"/>
                <a:ea typeface="+mn-ea"/>
                <a:cs typeface="+mn-cs"/>
              </a:rPr>
              <a:t>return </a:t>
            </a:r>
            <a:r>
              <a:rPr lang="en-US" altLang="zh-CN" sz="1200" b="0" i="0" kern="1200" dirty="0" err="1" smtClean="0">
                <a:solidFill>
                  <a:schemeClr val="tx1"/>
                </a:solidFill>
                <a:effectLst/>
                <a:latin typeface="+mn-lt"/>
                <a:ea typeface="+mn-ea"/>
                <a:cs typeface="+mn-cs"/>
              </a:rPr>
              <a:t>ret1</a:t>
            </a:r>
            <a:r>
              <a:rPr lang="en-US" altLang="zh-CN" sz="1200" b="0" i="0" kern="1200" dirty="0" smtClean="0">
                <a:solidFill>
                  <a:schemeClr val="tx1"/>
                </a:solidFill>
                <a:effectLst/>
                <a:latin typeface="+mn-lt"/>
                <a:ea typeface="+mn-ea"/>
                <a:cs typeface="+mn-cs"/>
              </a:rPr>
              <a:t>;</a:t>
            </a:r>
          </a:p>
          <a:p>
            <a:r>
              <a:rPr lang="en-US" altLang="zh-CN" sz="1200" b="0" i="0" kern="1200" dirty="0" smtClean="0">
                <a:solidFill>
                  <a:schemeClr val="tx1"/>
                </a:solidFill>
                <a:effectLst/>
                <a:latin typeface="+mn-lt"/>
                <a:ea typeface="+mn-ea"/>
                <a:cs typeface="+mn-cs"/>
              </a:rPr>
              <a:t>return </a:t>
            </a:r>
            <a:r>
              <a:rPr lang="en-US" altLang="zh-CN" sz="1200" b="0" i="0" kern="1200" dirty="0" err="1" smtClean="0">
                <a:solidFill>
                  <a:schemeClr val="tx1"/>
                </a:solidFill>
                <a:effectLst/>
                <a:latin typeface="+mn-lt"/>
                <a:ea typeface="+mn-ea"/>
                <a:cs typeface="+mn-cs"/>
              </a:rPr>
              <a:t>FibonacciTailRecursive</a:t>
            </a:r>
            <a:r>
              <a:rPr lang="en-US" altLang="zh-CN" sz="1200" b="0" i="0" kern="1200" dirty="0" smtClean="0">
                <a:solidFill>
                  <a:schemeClr val="tx1"/>
                </a:solidFill>
                <a:effectLst/>
                <a:latin typeface="+mn-lt"/>
                <a:ea typeface="+mn-ea"/>
                <a:cs typeface="+mn-cs"/>
              </a:rPr>
              <a:t>(</a:t>
            </a:r>
            <a:r>
              <a:rPr lang="en-US" altLang="zh-CN" sz="1200" b="0" i="0" kern="1200" dirty="0" err="1" smtClean="0">
                <a:solidFill>
                  <a:schemeClr val="tx1"/>
                </a:solidFill>
                <a:effectLst/>
                <a:latin typeface="+mn-lt"/>
                <a:ea typeface="+mn-ea"/>
                <a:cs typeface="+mn-cs"/>
              </a:rPr>
              <a:t>n-1,ret2,ret1+ret2</a:t>
            </a:r>
            <a:r>
              <a:rPr lang="en-US" altLang="zh-CN" sz="1200" b="0" i="0" kern="1200" dirty="0" smtClean="0">
                <a:solidFill>
                  <a:schemeClr val="tx1"/>
                </a:solidFill>
                <a:effectLst/>
                <a:latin typeface="+mn-lt"/>
                <a:ea typeface="+mn-ea"/>
                <a:cs typeface="+mn-cs"/>
              </a:rPr>
              <a:t>);</a:t>
            </a:r>
          </a:p>
          <a:p>
            <a:r>
              <a:rPr lang="en-US" altLang="zh-CN" sz="1200" b="0" i="0" kern="1200" dirty="0" smtClean="0">
                <a:solidFill>
                  <a:schemeClr val="tx1"/>
                </a:solidFill>
                <a:effectLst/>
                <a:latin typeface="+mn-lt"/>
                <a:ea typeface="+mn-ea"/>
                <a:cs typeface="+mn-cs"/>
              </a:rPr>
              <a:t>}</a:t>
            </a:r>
          </a:p>
          <a:p>
            <a:pPr marL="228600" indent="-228600" eaLnBrk="1" hangingPunct="1">
              <a:buAutoNum type="arabicPeriod"/>
            </a:pPr>
            <a:endParaRPr lang="zh-CN" altLang="zh-CN" dirty="0" smtClean="0">
              <a:latin typeface="Arial" panose="020B0604020202020204" pitchFamily="34" charset="0"/>
            </a:endParaRPr>
          </a:p>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80275510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67362663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24942549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7107348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0602570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71098624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zh-CN" altLang="zh-CN" dirty="0">
              <a:latin typeface="Arial" panose="020B0604020202020204" pitchFamily="34" charset="0"/>
            </a:endParaRPr>
          </a:p>
        </p:txBody>
      </p:sp>
    </p:spTree>
    <p:extLst>
      <p:ext uri="{BB962C8B-B14F-4D97-AF65-F5344CB8AC3E}">
        <p14:creationId xmlns:p14="http://schemas.microsoft.com/office/powerpoint/2010/main" val="73858878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59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zh-CN" altLang="zh-CN" dirty="0">
              <a:latin typeface="Arial" panose="020B0604020202020204" pitchFamily="34" charset="0"/>
            </a:endParaRPr>
          </a:p>
        </p:txBody>
      </p:sp>
    </p:spTree>
    <p:extLst>
      <p:ext uri="{BB962C8B-B14F-4D97-AF65-F5344CB8AC3E}">
        <p14:creationId xmlns:p14="http://schemas.microsoft.com/office/powerpoint/2010/main" val="4210483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41800005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zh-CN" altLang="zh-CN" dirty="0">
              <a:latin typeface="Arial" panose="020B0604020202020204" pitchFamily="34" charset="0"/>
            </a:endParaRPr>
          </a:p>
        </p:txBody>
      </p:sp>
    </p:spTree>
    <p:extLst>
      <p:ext uri="{BB962C8B-B14F-4D97-AF65-F5344CB8AC3E}">
        <p14:creationId xmlns:p14="http://schemas.microsoft.com/office/powerpoint/2010/main" val="292121847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34075469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36979833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244895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9227443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zh-CN" altLang="zh-CN" dirty="0">
              <a:latin typeface="Arial" panose="020B0604020202020204" pitchFamily="34" charset="0"/>
            </a:endParaRPr>
          </a:p>
        </p:txBody>
      </p:sp>
    </p:spTree>
    <p:extLst>
      <p:ext uri="{BB962C8B-B14F-4D97-AF65-F5344CB8AC3E}">
        <p14:creationId xmlns:p14="http://schemas.microsoft.com/office/powerpoint/2010/main" val="408689458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zh-CN" altLang="zh-CN" dirty="0">
              <a:latin typeface="Arial" panose="020B0604020202020204" pitchFamily="34" charset="0"/>
            </a:endParaRPr>
          </a:p>
        </p:txBody>
      </p:sp>
    </p:spTree>
    <p:extLst>
      <p:ext uri="{BB962C8B-B14F-4D97-AF65-F5344CB8AC3E}">
        <p14:creationId xmlns:p14="http://schemas.microsoft.com/office/powerpoint/2010/main" val="11176989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9048520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69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22112217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70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134186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281360593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71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21059877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72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96249124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73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87112256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74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54824268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77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00493605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78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73940066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79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24514322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35140968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44656368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8267490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17842110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21704617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94423236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6215180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05236298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64022309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02167194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89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3110266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57626009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76513996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330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60353164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93</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520460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94</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304016134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95</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53043133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96</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33584193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97</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409325578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98</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11790599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99</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206054578"/>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100</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335878146"/>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101</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235157922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45634-9E6E-4B44-847E-8327697B5FF1}" type="slidenum">
              <a:rPr lang="en-US" altLang="zh-CN"/>
              <a:pPr>
                <a:spcBef>
                  <a:spcPct val="0"/>
                </a:spcBef>
              </a:pPr>
              <a:t>102</a:t>
            </a:fld>
            <a:endParaRPr lang="en-US" altLang="zh-CN"/>
          </a:p>
        </p:txBody>
      </p:sp>
      <p:sp>
        <p:nvSpPr>
          <p:cNvPr id="9219" name="Rectangle 2"/>
          <p:cNvSpPr>
            <a:spLocks noGrp="1" noRot="1" noChangeAspect="1" noChangeArrowheads="1" noTextEdit="1"/>
          </p:cNvSpPr>
          <p:nvPr>
            <p:ph type="sldImg"/>
          </p:nvPr>
        </p:nvSpPr>
        <p:spPr>
          <a:xfrm>
            <a:off x="685800" y="1143000"/>
            <a:ext cx="5486400" cy="3086100"/>
          </a:xfrm>
          <a:ln/>
        </p:spPr>
      </p:sp>
      <p:sp>
        <p:nvSpPr>
          <p:cNvPr id="922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AutoNum type="arabicPeriod"/>
            </a:pPr>
            <a:endParaRPr lang="zh-CN" altLang="zh-CN" dirty="0">
              <a:latin typeface="Arial" panose="020B0604020202020204" pitchFamily="34" charset="0"/>
            </a:endParaRPr>
          </a:p>
        </p:txBody>
      </p:sp>
    </p:spTree>
    <p:extLst>
      <p:ext uri="{BB962C8B-B14F-4D97-AF65-F5344CB8AC3E}">
        <p14:creationId xmlns:p14="http://schemas.microsoft.com/office/powerpoint/2010/main" val="12535302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标题幻灯片">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77014" y="5815086"/>
            <a:ext cx="3278293" cy="650876"/>
          </a:xfrm>
          <a:prstGeom prst="rect">
            <a:avLst/>
          </a:prstGeom>
        </p:spPr>
      </p:pic>
      <p:sp>
        <p:nvSpPr>
          <p:cNvPr id="2" name="标题 1"/>
          <p:cNvSpPr>
            <a:spLocks noGrp="1"/>
          </p:cNvSpPr>
          <p:nvPr>
            <p:ph type="title"/>
          </p:nvPr>
        </p:nvSpPr>
        <p:spPr>
          <a:xfrm>
            <a:off x="838200" y="4149566"/>
            <a:ext cx="10515600" cy="899510"/>
          </a:xfrm>
          <a:prstGeom prst="rect">
            <a:avLst/>
          </a:prstGeom>
        </p:spPr>
        <p:txBody>
          <a:bodyPr anchor="ctr">
            <a:noAutofit/>
          </a:bodyPr>
          <a:lstStyle>
            <a:lvl1pPr algn="ctr">
              <a:defRPr sz="4800" b="1">
                <a:solidFill>
                  <a:schemeClr val="bg1"/>
                </a:solidFill>
                <a:latin typeface="+mj-ea"/>
                <a:ea typeface="+mj-ea"/>
              </a:defRPr>
            </a:lvl1pPr>
          </a:lstStyle>
          <a:p>
            <a:r>
              <a:rPr lang="zh-CN" altLang="en-US"/>
              <a:t>单击此处编辑母版标题样式</a:t>
            </a:r>
            <a:endParaRPr lang="zh-CN" altLang="en-US" dirty="0"/>
          </a:p>
        </p:txBody>
      </p:sp>
      <p:sp>
        <p:nvSpPr>
          <p:cNvPr id="6" name="副标题 2"/>
          <p:cNvSpPr>
            <a:spLocks noGrp="1"/>
          </p:cNvSpPr>
          <p:nvPr>
            <p:ph type="subTitle" idx="1"/>
          </p:nvPr>
        </p:nvSpPr>
        <p:spPr>
          <a:xfrm>
            <a:off x="838200" y="5114030"/>
            <a:ext cx="10515600" cy="604299"/>
          </a:xfrm>
        </p:spPr>
        <p:txBody>
          <a:bodyPr anchor="ctr">
            <a:noAutofit/>
          </a:bodyPr>
          <a:lstStyle>
            <a:lvl1pPr algn="ctr">
              <a:defRPr lang="zh-CN" altLang="en-US" sz="2400" b="0">
                <a:solidFill>
                  <a:schemeClr val="bg1"/>
                </a:solidFill>
                <a:latin typeface="+mn-ea"/>
                <a:cs typeface="+mj-cs"/>
              </a:defRPr>
            </a:lvl1pPr>
          </a:lstStyle>
          <a:p>
            <a:pPr lvl="0" algn="ctr">
              <a:lnSpc>
                <a:spcPct val="90000"/>
              </a:lnSpc>
              <a:spcBef>
                <a:spcPct val="0"/>
              </a:spcBef>
              <a:buNone/>
            </a:pPr>
            <a:r>
              <a:rPr lang="zh-CN" altLang="en-US"/>
              <a:t>单击以编辑母版副标题样式</a:t>
            </a:r>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1"/>
            <a:ext cx="12192000" cy="3899805"/>
          </a:xfrm>
          <a:prstGeom prst="rect">
            <a:avLst/>
          </a:prstGeom>
          <a:ln>
            <a:noFill/>
          </a:ln>
        </p:spPr>
      </p:pic>
      <p:cxnSp>
        <p:nvCxnSpPr>
          <p:cNvPr id="9" name="直接连接符 8"/>
          <p:cNvCxnSpPr/>
          <p:nvPr/>
        </p:nvCxnSpPr>
        <p:spPr>
          <a:xfrm>
            <a:off x="0" y="3899805"/>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489643"/>
      </p:ext>
    </p:extLst>
  </p:cSld>
  <p:clrMapOvr>
    <a:masterClrMapping/>
  </p:clrMapOvr>
  <p:extLst>
    <p:ext uri="{DCECCB84-F9BA-43D5-87BE-67443E8EF086}">
      <p15:sldGuideLst xmlns:p15="http://schemas.microsoft.com/office/powerpoint/2012/main">
        <p15:guide id="2" pos="3840" userDrawn="1">
          <p15:clr>
            <a:srgbClr val="FBAE40"/>
          </p15:clr>
        </p15:guide>
        <p15:guide id="3" orient="horz" pos="2160" userDrawn="1">
          <p15:clr>
            <a:srgbClr val="FBAE40"/>
          </p15:clr>
        </p15:guide>
        <p15:guide id="4"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2"/>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3"/>
          <p:cNvSpPr>
            <a:spLocks noGrp="1" noChangeArrowheads="1"/>
          </p:cNvSpPr>
          <p:nvPr>
            <p:ph type="sldNum" sz="quarter" idx="11"/>
          </p:nvPr>
        </p:nvSpPr>
        <p:spPr>
          <a:ln/>
        </p:spPr>
        <p:txBody>
          <a:bodyPr/>
          <a:lstStyle>
            <a:lvl1pPr>
              <a:defRPr/>
            </a:lvl1pPr>
          </a:lstStyle>
          <a:p>
            <a:pPr>
              <a:defRPr/>
            </a:pPr>
            <a:fld id="{133BA7C0-CFC8-468E-BF58-86F8DBBA5B7D}" type="slidenum">
              <a:rPr lang="en-US" altLang="zh-CN"/>
              <a:pPr>
                <a:defRPr/>
              </a:pPr>
              <a:t>‹#›</a:t>
            </a:fld>
            <a:endParaRPr lang="en-US" altLang="zh-CN"/>
          </a:p>
        </p:txBody>
      </p:sp>
      <p:sp>
        <p:nvSpPr>
          <p:cNvPr id="6" name="Rectangle 14"/>
          <p:cNvSpPr>
            <a:spLocks noGrp="1" noChangeArrowheads="1"/>
          </p:cNvSpPr>
          <p:nvPr>
            <p:ph type="ftr" sz="quarter" idx="12"/>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70223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609600" y="1600201"/>
            <a:ext cx="5384800" cy="452596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1"/>
            <a:ext cx="5384800" cy="452596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2"/>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3"/>
          <p:cNvSpPr>
            <a:spLocks noGrp="1" noChangeArrowheads="1"/>
          </p:cNvSpPr>
          <p:nvPr>
            <p:ph type="sldNum" sz="quarter" idx="11"/>
          </p:nvPr>
        </p:nvSpPr>
        <p:spPr>
          <a:ln/>
        </p:spPr>
        <p:txBody>
          <a:bodyPr/>
          <a:lstStyle>
            <a:lvl1pPr>
              <a:defRPr/>
            </a:lvl1pPr>
          </a:lstStyle>
          <a:p>
            <a:pPr>
              <a:defRPr/>
            </a:pPr>
            <a:fld id="{4946ABC9-62A5-42D5-BF9F-E7A801511394}" type="slidenum">
              <a:rPr lang="en-US" altLang="zh-CN"/>
              <a:pPr>
                <a:defRPr/>
              </a:pPr>
              <a:t>‹#›</a:t>
            </a:fld>
            <a:endParaRPr lang="en-US" altLang="zh-CN"/>
          </a:p>
        </p:txBody>
      </p:sp>
      <p:sp>
        <p:nvSpPr>
          <p:cNvPr id="7" name="Rectangle 14"/>
          <p:cNvSpPr>
            <a:spLocks noGrp="1" noChangeArrowheads="1"/>
          </p:cNvSpPr>
          <p:nvPr>
            <p:ph type="ftr" sz="quarter" idx="12"/>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40134203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2"/>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3"/>
          <p:cNvSpPr>
            <a:spLocks noGrp="1" noChangeArrowheads="1"/>
          </p:cNvSpPr>
          <p:nvPr>
            <p:ph type="sldNum" sz="quarter" idx="11"/>
          </p:nvPr>
        </p:nvSpPr>
        <p:spPr>
          <a:ln/>
        </p:spPr>
        <p:txBody>
          <a:bodyPr/>
          <a:lstStyle>
            <a:lvl1pPr>
              <a:defRPr/>
            </a:lvl1pPr>
          </a:lstStyle>
          <a:p>
            <a:pPr>
              <a:defRPr/>
            </a:pPr>
            <a:fld id="{C8BDC3BA-0B7C-4A75-9E33-45CB920E7758}" type="slidenum">
              <a:rPr lang="en-US" altLang="zh-CN"/>
              <a:pPr>
                <a:defRPr/>
              </a:pPr>
              <a:t>‹#›</a:t>
            </a:fld>
            <a:endParaRPr lang="en-US" altLang="zh-CN"/>
          </a:p>
        </p:txBody>
      </p:sp>
      <p:sp>
        <p:nvSpPr>
          <p:cNvPr id="7" name="Rectangle 14"/>
          <p:cNvSpPr>
            <a:spLocks noGrp="1" noChangeArrowheads="1"/>
          </p:cNvSpPr>
          <p:nvPr>
            <p:ph type="ftr" sz="quarter" idx="12"/>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2615358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2"/>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3"/>
          <p:cNvSpPr>
            <a:spLocks noGrp="1" noChangeArrowheads="1"/>
          </p:cNvSpPr>
          <p:nvPr>
            <p:ph type="sldNum" sz="quarter" idx="11"/>
          </p:nvPr>
        </p:nvSpPr>
        <p:spPr>
          <a:ln/>
        </p:spPr>
        <p:txBody>
          <a:bodyPr/>
          <a:lstStyle>
            <a:lvl1pPr>
              <a:defRPr/>
            </a:lvl1pPr>
          </a:lstStyle>
          <a:p>
            <a:pPr>
              <a:defRPr/>
            </a:pPr>
            <a:fld id="{75821406-8699-46F7-BC43-9A0383F1DDB8}" type="slidenum">
              <a:rPr lang="en-US" altLang="zh-CN"/>
              <a:pPr>
                <a:defRPr/>
              </a:pPr>
              <a:t>‹#›</a:t>
            </a:fld>
            <a:endParaRPr lang="en-US" altLang="zh-CN"/>
          </a:p>
        </p:txBody>
      </p:sp>
      <p:sp>
        <p:nvSpPr>
          <p:cNvPr id="4" name="Rectangle 14"/>
          <p:cNvSpPr>
            <a:spLocks noGrp="1" noChangeArrowheads="1"/>
          </p:cNvSpPr>
          <p:nvPr>
            <p:ph type="ftr" sz="quarter" idx="12"/>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314873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内页">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658701" y="1546578"/>
            <a:ext cx="11162884" cy="5060598"/>
          </a:xfrm>
        </p:spPr>
        <p:txBody>
          <a:bodyPr>
            <a:normAutofit/>
          </a:bodyPr>
          <a:lstStyle>
            <a:lvl1pPr>
              <a:buClr>
                <a:schemeClr val="accent1"/>
              </a:buClr>
              <a:defRPr sz="2400" b="1" baseline="0">
                <a:latin typeface="Times New Roman" panose="02020603050405020304" pitchFamily="18" charset="0"/>
              </a:defRPr>
            </a:lvl1pPr>
            <a:lvl2pPr>
              <a:buClr>
                <a:schemeClr val="accent1"/>
              </a:buClr>
              <a:defRPr sz="2000" b="1" baseline="0">
                <a:latin typeface="Times New Roman" panose="02020603050405020304" pitchFamily="18" charset="0"/>
              </a:defRPr>
            </a:lvl2pPr>
            <a:lvl3pPr>
              <a:buClr>
                <a:schemeClr val="accent1"/>
              </a:buClr>
              <a:defRPr sz="1800" b="1" baseline="0">
                <a:latin typeface="Times New Roman" panose="02020603050405020304" pitchFamily="18" charset="0"/>
              </a:defRPr>
            </a:lvl3pPr>
            <a:lvl4pPr>
              <a:buClr>
                <a:schemeClr val="accent1"/>
              </a:buClr>
              <a:defRPr sz="1600" b="1" baseline="0">
                <a:latin typeface="Times New Roman" panose="02020603050405020304" pitchFamily="18" charset="0"/>
              </a:defRPr>
            </a:lvl4pPr>
            <a:lvl5pPr>
              <a:buClr>
                <a:schemeClr val="accent1"/>
              </a:buClr>
              <a:defRPr sz="1600" b="1" baseline="0">
                <a:latin typeface="Times New Roman" panose="02020603050405020304" pitchFamily="18" charset="0"/>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标题 4"/>
          <p:cNvSpPr>
            <a:spLocks noGrp="1"/>
          </p:cNvSpPr>
          <p:nvPr>
            <p:ph type="title"/>
          </p:nvPr>
        </p:nvSpPr>
        <p:spPr>
          <a:xfrm>
            <a:off x="658699" y="754146"/>
            <a:ext cx="11162884" cy="574183"/>
          </a:xfrm>
          <a:prstGeom prst="rect">
            <a:avLst/>
          </a:prstGeom>
        </p:spPr>
        <p:txBody>
          <a:bodyPr/>
          <a:lstStyle>
            <a:lvl1pPr>
              <a:defRPr sz="3200" b="1">
                <a:solidFill>
                  <a:schemeClr val="accent1"/>
                </a:solidFill>
              </a:defRPr>
            </a:lvl1pPr>
          </a:lstStyle>
          <a:p>
            <a:r>
              <a:rPr lang="zh-CN" altLang="en-US" dirty="0"/>
              <a:t>单击此处编辑母版标题样式</a:t>
            </a:r>
          </a:p>
        </p:txBody>
      </p:sp>
    </p:spTree>
    <p:extLst>
      <p:ext uri="{BB962C8B-B14F-4D97-AF65-F5344CB8AC3E}">
        <p14:creationId xmlns:p14="http://schemas.microsoft.com/office/powerpoint/2010/main" val="49050177"/>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内页-有页码">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658701" y="1532050"/>
            <a:ext cx="11162884" cy="5075126"/>
          </a:xfrm>
        </p:spPr>
        <p:txBody>
          <a:bodyPr>
            <a:normAutofit/>
          </a:bodyPr>
          <a:lstStyle>
            <a:lvl1pPr>
              <a:buClr>
                <a:schemeClr val="accent1"/>
              </a:buClr>
              <a:defRPr sz="2400" b="1" baseline="0">
                <a:latin typeface="Times New Roman" panose="02020603050405020304" pitchFamily="18" charset="0"/>
              </a:defRPr>
            </a:lvl1pPr>
            <a:lvl2pPr>
              <a:buClr>
                <a:schemeClr val="accent1"/>
              </a:buClr>
              <a:defRPr sz="2000" b="1" baseline="0">
                <a:latin typeface="Times New Roman" panose="02020603050405020304" pitchFamily="18" charset="0"/>
              </a:defRPr>
            </a:lvl2pPr>
            <a:lvl3pPr>
              <a:buClr>
                <a:schemeClr val="accent1"/>
              </a:buClr>
              <a:defRPr sz="1800" b="1" baseline="0">
                <a:latin typeface="Times New Roman" panose="02020603050405020304" pitchFamily="18" charset="0"/>
              </a:defRPr>
            </a:lvl3pPr>
            <a:lvl4pPr>
              <a:buClr>
                <a:schemeClr val="accent1"/>
              </a:buClr>
              <a:defRPr sz="1600" b="1" baseline="0">
                <a:latin typeface="Times New Roman" panose="02020603050405020304" pitchFamily="18" charset="0"/>
              </a:defRPr>
            </a:lvl4pPr>
            <a:lvl5pPr>
              <a:buClr>
                <a:schemeClr val="accent1"/>
              </a:buClr>
              <a:defRPr sz="1600" b="1" baseline="0">
                <a:latin typeface="Times New Roman" panose="02020603050405020304" pitchFamily="18" charset="0"/>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标题 4"/>
          <p:cNvSpPr>
            <a:spLocks noGrp="1"/>
          </p:cNvSpPr>
          <p:nvPr>
            <p:ph type="title"/>
          </p:nvPr>
        </p:nvSpPr>
        <p:spPr>
          <a:xfrm>
            <a:off x="658701" y="772402"/>
            <a:ext cx="11162884" cy="576000"/>
          </a:xfrm>
          <a:prstGeom prst="rect">
            <a:avLst/>
          </a:prstGeom>
        </p:spPr>
        <p:txBody>
          <a:bodyPr/>
          <a:lstStyle>
            <a:lvl1pPr>
              <a:defRPr sz="3200" b="1">
                <a:solidFill>
                  <a:schemeClr val="accent1"/>
                </a:solidFill>
              </a:defRPr>
            </a:lvl1pPr>
          </a:lstStyle>
          <a:p>
            <a:r>
              <a:rPr lang="zh-CN" altLang="en-US"/>
              <a:t>单击此处编辑母版标题样式</a:t>
            </a:r>
          </a:p>
        </p:txBody>
      </p:sp>
      <p:sp>
        <p:nvSpPr>
          <p:cNvPr id="10" name="灯片编号占位符 5"/>
          <p:cNvSpPr txBox="1">
            <a:spLocks/>
          </p:cNvSpPr>
          <p:nvPr/>
        </p:nvSpPr>
        <p:spPr>
          <a:xfrm>
            <a:off x="11596801" y="311755"/>
            <a:ext cx="365165" cy="276999"/>
          </a:xfrm>
          <a:prstGeom prst="rect">
            <a:avLst/>
          </a:prstGeom>
          <a:noFill/>
        </p:spPr>
        <p:txBody>
          <a:bodyPr wrap="non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E1703B59-C883-4B8B-974E-AFB30A6C43A7}" type="slidenum">
              <a:rPr lang="zh-CN" altLang="en-US" sz="1200" smtClean="0"/>
              <a:pPr lvl="0"/>
              <a:t>‹#›</a:t>
            </a:fld>
            <a:endParaRPr lang="zh-CN" altLang="en-US" sz="1200" dirty="0"/>
          </a:p>
        </p:txBody>
      </p:sp>
      <p:sp>
        <p:nvSpPr>
          <p:cNvPr id="9" name="文本框 8"/>
          <p:cNvSpPr txBox="1"/>
          <p:nvPr/>
        </p:nvSpPr>
        <p:spPr>
          <a:xfrm>
            <a:off x="11000035"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59745371"/>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目录">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 y="0"/>
            <a:ext cx="12193057" cy="664522"/>
          </a:xfrm>
          <a:prstGeom prst="rect">
            <a:avLst/>
          </a:prstGeom>
        </p:spPr>
      </p:pic>
      <p:sp>
        <p:nvSpPr>
          <p:cNvPr id="7" name="矩形 6"/>
          <p:cNvSpPr/>
          <p:nvPr/>
        </p:nvSpPr>
        <p:spPr>
          <a:xfrm>
            <a:off x="0" y="5821680"/>
            <a:ext cx="12192000" cy="1036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89725" y="6100772"/>
            <a:ext cx="2611396" cy="518469"/>
          </a:xfrm>
          <a:prstGeom prst="rect">
            <a:avLst/>
          </a:prstGeom>
        </p:spPr>
      </p:pic>
      <p:sp>
        <p:nvSpPr>
          <p:cNvPr id="2" name="标题 1"/>
          <p:cNvSpPr>
            <a:spLocks noGrp="1"/>
          </p:cNvSpPr>
          <p:nvPr>
            <p:ph type="title"/>
          </p:nvPr>
        </p:nvSpPr>
        <p:spPr>
          <a:xfrm>
            <a:off x="431801" y="235137"/>
            <a:ext cx="8632687" cy="337358"/>
          </a:xfrm>
          <a:prstGeom prst="rect">
            <a:avLst/>
          </a:prstGeom>
        </p:spPr>
        <p:txBody>
          <a:bodyPr anchor="ctr"/>
          <a:lstStyle>
            <a:lvl1pPr>
              <a:defRPr sz="2000">
                <a:solidFill>
                  <a:schemeClr val="bg1"/>
                </a:solidFill>
                <a:effectLst/>
              </a:defRPr>
            </a:lvl1pPr>
          </a:lstStyle>
          <a:p>
            <a:r>
              <a:rPr lang="zh-CN" altLang="en-US"/>
              <a:t>单击此处编辑母版标题样式</a:t>
            </a:r>
            <a:endParaRPr lang="zh-CN" altLang="en-US" dirty="0"/>
          </a:p>
        </p:txBody>
      </p:sp>
      <p:sp>
        <p:nvSpPr>
          <p:cNvPr id="13" name="矩形 12"/>
          <p:cNvSpPr/>
          <p:nvPr/>
        </p:nvSpPr>
        <p:spPr>
          <a:xfrm>
            <a:off x="0" y="1"/>
            <a:ext cx="12192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51240"/>
            <a:ext cx="12192000" cy="5185064"/>
          </a:xfrm>
          <a:prstGeom prst="rect">
            <a:avLst/>
          </a:prstGeom>
        </p:spPr>
      </p:pic>
      <p:pic>
        <p:nvPicPr>
          <p:cNvPr id="9" name="图片 8"/>
          <p:cNvPicPr>
            <a:picLocks noChangeAspect="1"/>
          </p:cNvPicPr>
          <p:nvPr userDrawn="1"/>
        </p:nvPicPr>
        <p:blipFill>
          <a:blip r:embed="rId2"/>
          <a:stretch>
            <a:fillRect/>
          </a:stretch>
        </p:blipFill>
        <p:spPr>
          <a:xfrm>
            <a:off x="1" y="0"/>
            <a:ext cx="12193057" cy="664522"/>
          </a:xfrm>
          <a:prstGeom prst="rect">
            <a:avLst/>
          </a:prstGeom>
        </p:spPr>
      </p:pic>
      <p:sp>
        <p:nvSpPr>
          <p:cNvPr id="11" name="矩形 10"/>
          <p:cNvSpPr/>
          <p:nvPr userDrawn="1"/>
        </p:nvSpPr>
        <p:spPr>
          <a:xfrm>
            <a:off x="0" y="1"/>
            <a:ext cx="12192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2" name="图片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51240"/>
            <a:ext cx="12192000" cy="5185064"/>
          </a:xfrm>
          <a:prstGeom prst="rect">
            <a:avLst/>
          </a:prstGeom>
        </p:spPr>
      </p:pic>
    </p:spTree>
    <p:extLst>
      <p:ext uri="{BB962C8B-B14F-4D97-AF65-F5344CB8AC3E}">
        <p14:creationId xmlns:p14="http://schemas.microsoft.com/office/powerpoint/2010/main" val="1186249892"/>
      </p:ext>
    </p:extLst>
  </p:cSld>
  <p:clrMapOvr>
    <a:masterClrMapping/>
  </p:clrMapOvr>
  <p:extLst>
    <p:ext uri="{DCECCB84-F9BA-43D5-87BE-67443E8EF086}">
      <p15:sldGuideLst xmlns:p15="http://schemas.microsoft.com/office/powerpoint/2012/main">
        <p15:guide id="1" pos="7408" userDrawn="1">
          <p15:clr>
            <a:srgbClr val="FBAE40"/>
          </p15:clr>
        </p15:guide>
        <p15:guide id="2" pos="272" userDrawn="1">
          <p15:clr>
            <a:srgbClr val="FBAE40"/>
          </p15:clr>
        </p15:guide>
        <p15:guide id="5" pos="4167" userDrawn="1">
          <p15:clr>
            <a:srgbClr val="FBAE40"/>
          </p15:clr>
        </p15:guide>
        <p15:guide id="6" pos="153" userDrawn="1">
          <p15:clr>
            <a:srgbClr val="FBAE40"/>
          </p15:clr>
        </p15:guide>
        <p15:guide id="7" pos="5556" userDrawn="1">
          <p15:clr>
            <a:srgbClr val="FBAE40"/>
          </p15:clr>
        </p15:guide>
        <p15:guide id="8" pos="20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空白-有页码">
    <p:spTree>
      <p:nvGrpSpPr>
        <p:cNvPr id="1" name=""/>
        <p:cNvGrpSpPr/>
        <p:nvPr/>
      </p:nvGrpSpPr>
      <p:grpSpPr>
        <a:xfrm>
          <a:off x="0" y="0"/>
          <a:ext cx="0" cy="0"/>
          <a:chOff x="0" y="0"/>
          <a:chExt cx="0" cy="0"/>
        </a:xfrm>
      </p:grpSpPr>
      <p:pic>
        <p:nvPicPr>
          <p:cNvPr id="14" name="图片 13"/>
          <p:cNvPicPr>
            <a:picLocks noChangeAspect="1"/>
          </p:cNvPicPr>
          <p:nvPr/>
        </p:nvPicPr>
        <p:blipFill>
          <a:blip r:embed="rId2"/>
          <a:stretch>
            <a:fillRect/>
          </a:stretch>
        </p:blipFill>
        <p:spPr>
          <a:xfrm>
            <a:off x="1" y="0"/>
            <a:ext cx="12193057" cy="664522"/>
          </a:xfrm>
          <a:prstGeom prst="rect">
            <a:avLst/>
          </a:prstGeom>
        </p:spPr>
      </p:pic>
      <p:sp>
        <p:nvSpPr>
          <p:cNvPr id="15" name="矩形 14"/>
          <p:cNvSpPr/>
          <p:nvPr/>
        </p:nvSpPr>
        <p:spPr>
          <a:xfrm>
            <a:off x="0" y="6766561"/>
            <a:ext cx="12192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6" name="图片 15"/>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58699" y="168583"/>
            <a:ext cx="2023540" cy="401413"/>
          </a:xfrm>
          <a:prstGeom prst="rect">
            <a:avLst/>
          </a:prstGeom>
        </p:spPr>
      </p:pic>
      <p:sp>
        <p:nvSpPr>
          <p:cNvPr id="17" name="矩形 16"/>
          <p:cNvSpPr/>
          <p:nvPr/>
        </p:nvSpPr>
        <p:spPr>
          <a:xfrm>
            <a:off x="0" y="1"/>
            <a:ext cx="12192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 name="文本框 4"/>
          <p:cNvSpPr txBox="1"/>
          <p:nvPr/>
        </p:nvSpPr>
        <p:spPr>
          <a:xfrm>
            <a:off x="11000035"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7" name="灯片编号占位符 5"/>
          <p:cNvSpPr>
            <a:spLocks noGrp="1"/>
          </p:cNvSpPr>
          <p:nvPr>
            <p:ph type="sldNum" sz="quarter" idx="12"/>
          </p:nvPr>
        </p:nvSpPr>
        <p:spPr>
          <a:xfrm>
            <a:off x="11596801" y="313201"/>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E1703B59-C883-4B8B-974E-AFB30A6C43A7}" type="slidenum">
              <a:rPr lang="en-US" altLang="zh-CN" smtClean="0"/>
              <a:pPr/>
              <a:t>‹#›</a:t>
            </a:fld>
            <a:endParaRPr lang="en-US" altLang="zh-CN"/>
          </a:p>
        </p:txBody>
      </p:sp>
      <p:pic>
        <p:nvPicPr>
          <p:cNvPr id="8" name="图片 7"/>
          <p:cNvPicPr>
            <a:picLocks noChangeAspect="1"/>
          </p:cNvPicPr>
          <p:nvPr userDrawn="1"/>
        </p:nvPicPr>
        <p:blipFill>
          <a:blip r:embed="rId2"/>
          <a:stretch>
            <a:fillRect/>
          </a:stretch>
        </p:blipFill>
        <p:spPr>
          <a:xfrm>
            <a:off x="1" y="0"/>
            <a:ext cx="12193057" cy="664522"/>
          </a:xfrm>
          <a:prstGeom prst="rect">
            <a:avLst/>
          </a:prstGeom>
        </p:spPr>
      </p:pic>
      <p:sp>
        <p:nvSpPr>
          <p:cNvPr id="9" name="矩形 8"/>
          <p:cNvSpPr/>
          <p:nvPr userDrawn="1"/>
        </p:nvSpPr>
        <p:spPr>
          <a:xfrm>
            <a:off x="0" y="6766561"/>
            <a:ext cx="12192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0" name="图片 9"/>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58699" y="168583"/>
            <a:ext cx="2023540" cy="401413"/>
          </a:xfrm>
          <a:prstGeom prst="rect">
            <a:avLst/>
          </a:prstGeom>
        </p:spPr>
      </p:pic>
      <p:sp>
        <p:nvSpPr>
          <p:cNvPr id="11" name="矩形 10"/>
          <p:cNvSpPr/>
          <p:nvPr userDrawn="1"/>
        </p:nvSpPr>
        <p:spPr>
          <a:xfrm>
            <a:off x="0" y="1"/>
            <a:ext cx="12192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extLst>
      <p:ext uri="{BB962C8B-B14F-4D97-AF65-F5344CB8AC3E}">
        <p14:creationId xmlns:p14="http://schemas.microsoft.com/office/powerpoint/2010/main" val="2942350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两栏">
    <p:spTree>
      <p:nvGrpSpPr>
        <p:cNvPr id="1" name=""/>
        <p:cNvGrpSpPr/>
        <p:nvPr/>
      </p:nvGrpSpPr>
      <p:grpSpPr>
        <a:xfrm>
          <a:off x="0" y="0"/>
          <a:ext cx="0" cy="0"/>
          <a:chOff x="0" y="0"/>
          <a:chExt cx="0" cy="0"/>
        </a:xfrm>
      </p:grpSpPr>
      <p:sp>
        <p:nvSpPr>
          <p:cNvPr id="12" name="内容占位符 11"/>
          <p:cNvSpPr>
            <a:spLocks noGrp="1"/>
          </p:cNvSpPr>
          <p:nvPr>
            <p:ph sz="quarter" idx="10"/>
          </p:nvPr>
        </p:nvSpPr>
        <p:spPr>
          <a:xfrm>
            <a:off x="349859" y="1717675"/>
            <a:ext cx="5376000" cy="4826248"/>
          </a:xfrm>
        </p:spPr>
        <p:txBody>
          <a:bodyPr>
            <a:normAutofit/>
          </a:bodyPr>
          <a:lstStyle>
            <a:lvl1pPr marL="228600" indent="-228600">
              <a:buClr>
                <a:schemeClr val="accent1"/>
              </a:buClr>
              <a:buFont typeface="Wingdings" panose="05000000000000000000" pitchFamily="2" charset="2"/>
              <a:buChar char="p"/>
              <a:defRPr sz="2400" b="1"/>
            </a:lvl1pPr>
            <a:lvl2pPr marL="685800" indent="-228600">
              <a:buClr>
                <a:schemeClr val="accent1"/>
              </a:buClr>
              <a:buFont typeface="Wingdings" panose="05000000000000000000" pitchFamily="2" charset="2"/>
              <a:buChar char="Ø"/>
              <a:defRPr sz="2000" b="1"/>
            </a:lvl2pPr>
            <a:lvl3pPr>
              <a:buClr>
                <a:schemeClr val="accent1"/>
              </a:buClr>
              <a:defRPr sz="1800" b="1"/>
            </a:lvl3pPr>
            <a:lvl4pPr>
              <a:buClr>
                <a:schemeClr val="accent1"/>
              </a:buClr>
              <a:defRPr sz="1600" b="1"/>
            </a:lvl4pPr>
            <a:lvl5pPr>
              <a:buClr>
                <a:schemeClr val="accent1"/>
              </a:buClr>
              <a:defRPr sz="1600" b="1"/>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6" name="内容占位符 15"/>
          <p:cNvSpPr>
            <a:spLocks noGrp="1"/>
          </p:cNvSpPr>
          <p:nvPr>
            <p:ph sz="quarter" idx="11"/>
          </p:nvPr>
        </p:nvSpPr>
        <p:spPr>
          <a:xfrm>
            <a:off x="6381751" y="1717675"/>
            <a:ext cx="5376333" cy="4826248"/>
          </a:xfrm>
        </p:spPr>
        <p:txBody>
          <a:bodyPr>
            <a:normAutofit/>
          </a:bodyPr>
          <a:lstStyle>
            <a:lvl1pPr marL="228600" indent="-228600">
              <a:buClr>
                <a:schemeClr val="accent1"/>
              </a:buClr>
              <a:buFont typeface="Wingdings" panose="05000000000000000000" pitchFamily="2" charset="2"/>
              <a:buChar char="p"/>
              <a:defRPr sz="2400" b="1"/>
            </a:lvl1pPr>
            <a:lvl2pPr marL="685800" indent="-228600">
              <a:buClr>
                <a:schemeClr val="accent1"/>
              </a:buClr>
              <a:buFont typeface="Wingdings" panose="05000000000000000000" pitchFamily="2" charset="2"/>
              <a:buChar char="Ø"/>
              <a:defRPr sz="2000" b="1"/>
            </a:lvl2pPr>
            <a:lvl3pPr>
              <a:buClr>
                <a:schemeClr val="accent1"/>
              </a:buClr>
              <a:defRPr sz="1800" b="1"/>
            </a:lvl3pPr>
            <a:lvl4pPr>
              <a:buClr>
                <a:schemeClr val="accent1"/>
              </a:buClr>
              <a:defRPr sz="1600" b="1"/>
            </a:lvl4pPr>
            <a:lvl5pPr>
              <a:buClr>
                <a:schemeClr val="accent1"/>
              </a:buClr>
              <a:defRPr sz="1600" b="1"/>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 name="标题 1"/>
          <p:cNvSpPr>
            <a:spLocks noGrp="1"/>
          </p:cNvSpPr>
          <p:nvPr>
            <p:ph type="title"/>
          </p:nvPr>
        </p:nvSpPr>
        <p:spPr>
          <a:xfrm>
            <a:off x="349858" y="732889"/>
            <a:ext cx="11408225" cy="576000"/>
          </a:xfrm>
          <a:prstGeom prst="rect">
            <a:avLst/>
          </a:prstGeom>
        </p:spPr>
        <p:txBody>
          <a:bodyPr/>
          <a:lstStyle>
            <a:lvl1pPr>
              <a:defRPr lang="zh-CN" altLang="en-US" sz="3200" b="1">
                <a:solidFill>
                  <a:schemeClr val="accent1"/>
                </a:solidFill>
              </a:defRPr>
            </a:lvl1pPr>
          </a:lstStyle>
          <a:p>
            <a:pPr lvl="0"/>
            <a:r>
              <a:rPr lang="zh-CN" altLang="en-US" dirty="0"/>
              <a:t>单击此处编辑母版标题样式</a:t>
            </a:r>
          </a:p>
        </p:txBody>
      </p:sp>
    </p:spTree>
    <p:extLst>
      <p:ext uri="{BB962C8B-B14F-4D97-AF65-F5344CB8AC3E}">
        <p14:creationId xmlns:p14="http://schemas.microsoft.com/office/powerpoint/2010/main" val="1942321589"/>
      </p:ext>
    </p:extLst>
  </p:cSld>
  <p:clrMapOvr>
    <a:masterClrMapping/>
  </p:clrMapOvr>
  <p:extLst>
    <p:ext uri="{DCECCB84-F9BA-43D5-87BE-67443E8EF086}">
      <p15:sldGuideLst xmlns:p15="http://schemas.microsoft.com/office/powerpoint/2012/main">
        <p15:guide id="1" pos="3840" userDrawn="1">
          <p15:clr>
            <a:srgbClr val="FBAE40"/>
          </p15:clr>
        </p15:guide>
        <p15:guide id="3" pos="2160" userDrawn="1">
          <p15:clr>
            <a:srgbClr val="FBAE40"/>
          </p15:clr>
        </p15:guide>
        <p15:guide id="4" pos="28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对比">
    <p:spTree>
      <p:nvGrpSpPr>
        <p:cNvPr id="1" name=""/>
        <p:cNvGrpSpPr/>
        <p:nvPr/>
      </p:nvGrpSpPr>
      <p:grpSpPr>
        <a:xfrm>
          <a:off x="0" y="0"/>
          <a:ext cx="0" cy="0"/>
          <a:chOff x="0" y="0"/>
          <a:chExt cx="0" cy="0"/>
        </a:xfrm>
      </p:grpSpPr>
      <p:sp>
        <p:nvSpPr>
          <p:cNvPr id="5" name="标题 4"/>
          <p:cNvSpPr>
            <a:spLocks noGrp="1"/>
          </p:cNvSpPr>
          <p:nvPr>
            <p:ph type="title" hasCustomPrompt="1"/>
          </p:nvPr>
        </p:nvSpPr>
        <p:spPr>
          <a:xfrm>
            <a:off x="349859" y="745630"/>
            <a:ext cx="5376000" cy="574183"/>
          </a:xfrm>
          <a:prstGeom prst="rect">
            <a:avLst/>
          </a:prstGeom>
        </p:spPr>
        <p:txBody>
          <a:bodyPr anchor="b">
            <a:normAutofit/>
          </a:bodyPr>
          <a:lstStyle>
            <a:lvl1pPr algn="ctr">
              <a:defRPr sz="2800" b="1">
                <a:solidFill>
                  <a:schemeClr val="accent1"/>
                </a:solidFill>
              </a:defRPr>
            </a:lvl1pPr>
          </a:lstStyle>
          <a:p>
            <a:r>
              <a:rPr lang="zh-CN" altLang="en-US" dirty="0"/>
              <a:t>单击此处编辑标题</a:t>
            </a:r>
          </a:p>
        </p:txBody>
      </p:sp>
      <p:cxnSp>
        <p:nvCxnSpPr>
          <p:cNvPr id="3" name="直接连接符 2"/>
          <p:cNvCxnSpPr/>
          <p:nvPr/>
        </p:nvCxnSpPr>
        <p:spPr>
          <a:xfrm flipV="1">
            <a:off x="0" y="1398107"/>
            <a:ext cx="12192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p:nvPr>
        </p:nvSpPr>
        <p:spPr>
          <a:xfrm>
            <a:off x="349859" y="1574801"/>
            <a:ext cx="5376000" cy="4969123"/>
          </a:xfrm>
        </p:spPr>
        <p:txBody>
          <a:bodyPr>
            <a:normAutofit/>
          </a:bodyPr>
          <a:lstStyle>
            <a:lvl1pPr marL="228600" indent="-228600">
              <a:buClr>
                <a:schemeClr val="accent1"/>
              </a:buClr>
              <a:buFont typeface="Wingdings" panose="05000000000000000000" pitchFamily="2" charset="2"/>
              <a:buChar char="p"/>
              <a:defRPr sz="2400" b="1"/>
            </a:lvl1pPr>
            <a:lvl2pPr marL="685800" indent="-228600">
              <a:buClr>
                <a:schemeClr val="accent1"/>
              </a:buClr>
              <a:buFont typeface="Wingdings" panose="05000000000000000000" pitchFamily="2" charset="2"/>
              <a:buChar char="Ø"/>
              <a:defRPr sz="2000" b="1"/>
            </a:lvl2pPr>
            <a:lvl3pPr>
              <a:buClr>
                <a:schemeClr val="accent1"/>
              </a:buClr>
              <a:defRPr sz="1800" b="1"/>
            </a:lvl3pPr>
            <a:lvl4pPr>
              <a:buClr>
                <a:schemeClr val="accent1"/>
              </a:buClr>
              <a:defRPr sz="1600" b="1"/>
            </a:lvl4pPr>
            <a:lvl5pPr>
              <a:buClr>
                <a:schemeClr val="accent1"/>
              </a:buClr>
              <a:defRPr sz="1600" b="1"/>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6" name="内容占位符 15"/>
          <p:cNvSpPr>
            <a:spLocks noGrp="1"/>
          </p:cNvSpPr>
          <p:nvPr>
            <p:ph sz="quarter" idx="11"/>
          </p:nvPr>
        </p:nvSpPr>
        <p:spPr>
          <a:xfrm>
            <a:off x="6381751" y="1574801"/>
            <a:ext cx="5376333" cy="4969123"/>
          </a:xfrm>
        </p:spPr>
        <p:txBody>
          <a:bodyPr>
            <a:normAutofit/>
          </a:bodyPr>
          <a:lstStyle>
            <a:lvl1pPr marL="342900" indent="-342900">
              <a:buClr>
                <a:schemeClr val="accent1"/>
              </a:buClr>
              <a:buFont typeface="Wingdings" panose="05000000000000000000" pitchFamily="2" charset="2"/>
              <a:buChar char="p"/>
              <a:defRPr sz="2400" b="1"/>
            </a:lvl1pPr>
            <a:lvl2pPr marL="685800" indent="-228600">
              <a:buClr>
                <a:schemeClr val="accent1"/>
              </a:buClr>
              <a:buFont typeface="Wingdings" panose="05000000000000000000" pitchFamily="2" charset="2"/>
              <a:buChar char="Ø"/>
              <a:defRPr sz="2000" b="1"/>
            </a:lvl2pPr>
            <a:lvl3pPr>
              <a:buClr>
                <a:schemeClr val="accent1"/>
              </a:buClr>
              <a:defRPr sz="1800" b="1"/>
            </a:lvl3pPr>
            <a:lvl4pPr>
              <a:buClr>
                <a:schemeClr val="accent1"/>
              </a:buClr>
              <a:defRPr sz="1600" b="1"/>
            </a:lvl4pPr>
            <a:lvl5pPr>
              <a:buClr>
                <a:schemeClr val="accent1"/>
              </a:buClr>
              <a:defRPr sz="1600" b="1"/>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8" name="文本占位符 4"/>
          <p:cNvSpPr>
            <a:spLocks noGrp="1"/>
          </p:cNvSpPr>
          <p:nvPr>
            <p:ph type="body" sz="quarter" idx="3" hasCustomPrompt="1"/>
          </p:nvPr>
        </p:nvSpPr>
        <p:spPr>
          <a:xfrm>
            <a:off x="6381751" y="743812"/>
            <a:ext cx="5376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a:t>单击此处编辑标题</a:t>
            </a:r>
          </a:p>
        </p:txBody>
      </p:sp>
      <p:pic>
        <p:nvPicPr>
          <p:cNvPr id="19" name="图片 18"/>
          <p:cNvPicPr>
            <a:picLocks noChangeAspect="1"/>
          </p:cNvPicPr>
          <p:nvPr/>
        </p:nvPicPr>
        <p:blipFill>
          <a:blip r:embed="rId2"/>
          <a:stretch>
            <a:fillRect/>
          </a:stretch>
        </p:blipFill>
        <p:spPr>
          <a:xfrm>
            <a:off x="1" y="0"/>
            <a:ext cx="12193057" cy="664522"/>
          </a:xfrm>
          <a:prstGeom prst="rect">
            <a:avLst/>
          </a:prstGeom>
        </p:spPr>
      </p:pic>
      <p:sp>
        <p:nvSpPr>
          <p:cNvPr id="20" name="矩形 19"/>
          <p:cNvSpPr/>
          <p:nvPr/>
        </p:nvSpPr>
        <p:spPr>
          <a:xfrm>
            <a:off x="0" y="6766561"/>
            <a:ext cx="12192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21" name="图片 20"/>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58699" y="168583"/>
            <a:ext cx="2023540" cy="401413"/>
          </a:xfrm>
          <a:prstGeom prst="rect">
            <a:avLst/>
          </a:prstGeom>
        </p:spPr>
      </p:pic>
      <p:sp>
        <p:nvSpPr>
          <p:cNvPr id="22" name="矩形 21"/>
          <p:cNvSpPr/>
          <p:nvPr/>
        </p:nvSpPr>
        <p:spPr>
          <a:xfrm>
            <a:off x="0" y="1"/>
            <a:ext cx="12192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1" name="图片 10"/>
          <p:cNvPicPr>
            <a:picLocks noChangeAspect="1"/>
          </p:cNvPicPr>
          <p:nvPr userDrawn="1"/>
        </p:nvPicPr>
        <p:blipFill>
          <a:blip r:embed="rId2"/>
          <a:stretch>
            <a:fillRect/>
          </a:stretch>
        </p:blipFill>
        <p:spPr>
          <a:xfrm>
            <a:off x="1" y="0"/>
            <a:ext cx="12193057" cy="664522"/>
          </a:xfrm>
          <a:prstGeom prst="rect">
            <a:avLst/>
          </a:prstGeom>
        </p:spPr>
      </p:pic>
      <p:sp>
        <p:nvSpPr>
          <p:cNvPr id="13" name="矩形 12"/>
          <p:cNvSpPr/>
          <p:nvPr userDrawn="1"/>
        </p:nvSpPr>
        <p:spPr>
          <a:xfrm>
            <a:off x="0" y="6766561"/>
            <a:ext cx="12192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4" name="图片 13"/>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58699" y="168583"/>
            <a:ext cx="2023540" cy="401413"/>
          </a:xfrm>
          <a:prstGeom prst="rect">
            <a:avLst/>
          </a:prstGeom>
        </p:spPr>
      </p:pic>
      <p:sp>
        <p:nvSpPr>
          <p:cNvPr id="15" name="矩形 14"/>
          <p:cNvSpPr/>
          <p:nvPr userDrawn="1"/>
        </p:nvSpPr>
        <p:spPr>
          <a:xfrm>
            <a:off x="0" y="1"/>
            <a:ext cx="12192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extLst>
      <p:ext uri="{BB962C8B-B14F-4D97-AF65-F5344CB8AC3E}">
        <p14:creationId xmlns:p14="http://schemas.microsoft.com/office/powerpoint/2010/main" val="3019475642"/>
      </p:ext>
    </p:extLst>
  </p:cSld>
  <p:clrMapOvr>
    <a:masterClrMapping/>
  </p:clrMapOvr>
  <p:extLst>
    <p:ext uri="{DCECCB84-F9BA-43D5-87BE-67443E8EF086}">
      <p15:sldGuideLst xmlns:p15="http://schemas.microsoft.com/office/powerpoint/2012/main">
        <p15:guide id="1" pos="3840" userDrawn="1">
          <p15:clr>
            <a:srgbClr val="FBAE40"/>
          </p15:clr>
        </p15:guide>
        <p15:guide id="3" pos="2160" userDrawn="1">
          <p15:clr>
            <a:srgbClr val="FBAE40"/>
          </p15:clr>
        </p15:guide>
        <p15:guide id="4"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1_封面">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77014" y="5815086"/>
            <a:ext cx="3278293" cy="650876"/>
          </a:xfrm>
          <a:prstGeom prst="rect">
            <a:avLst/>
          </a:prstGeom>
        </p:spPr>
      </p:pic>
      <p:sp>
        <p:nvSpPr>
          <p:cNvPr id="2" name="标题 1"/>
          <p:cNvSpPr>
            <a:spLocks noGrp="1"/>
          </p:cNvSpPr>
          <p:nvPr>
            <p:ph type="title"/>
          </p:nvPr>
        </p:nvSpPr>
        <p:spPr>
          <a:xfrm>
            <a:off x="625498" y="4006448"/>
            <a:ext cx="11100025" cy="1114192"/>
          </a:xfrm>
          <a:prstGeom prst="rect">
            <a:avLst/>
          </a:prstGeom>
        </p:spPr>
        <p:txBody>
          <a:bodyPr anchor="ctr">
            <a:noAutofit/>
          </a:bodyPr>
          <a:lstStyle>
            <a:lvl1pPr algn="l">
              <a:lnSpc>
                <a:spcPct val="100000"/>
              </a:lnSpc>
              <a:defRPr sz="4000" b="1">
                <a:solidFill>
                  <a:schemeClr val="bg1"/>
                </a:solidFill>
                <a:latin typeface="+mj-ea"/>
                <a:ea typeface="+mj-ea"/>
              </a:defRPr>
            </a:lvl1pPr>
          </a:lstStyle>
          <a:p>
            <a:r>
              <a:rPr lang="zh-CN" altLang="en-US" dirty="0"/>
              <a:t>单击此处编辑母版标题样式</a:t>
            </a:r>
          </a:p>
        </p:txBody>
      </p:sp>
      <p:sp>
        <p:nvSpPr>
          <p:cNvPr id="6" name="副标题 2"/>
          <p:cNvSpPr>
            <a:spLocks noGrp="1"/>
          </p:cNvSpPr>
          <p:nvPr>
            <p:ph type="subTitle" idx="1"/>
          </p:nvPr>
        </p:nvSpPr>
        <p:spPr>
          <a:xfrm>
            <a:off x="625499" y="5245247"/>
            <a:ext cx="7760477" cy="468179"/>
          </a:xfrm>
        </p:spPr>
        <p:txBody>
          <a:bodyPr anchor="ctr">
            <a:noAutofit/>
          </a:bodyPr>
          <a:lstStyle>
            <a:lvl1pPr marL="0" indent="0" algn="l">
              <a:lnSpc>
                <a:spcPct val="100000"/>
              </a:lnSpc>
              <a:buNone/>
              <a:defRPr lang="zh-CN" altLang="en-US" sz="2400" b="0">
                <a:solidFill>
                  <a:schemeClr val="bg1"/>
                </a:solidFill>
                <a:latin typeface="+mn-ea"/>
                <a:cs typeface="+mj-cs"/>
              </a:defRPr>
            </a:lvl1pPr>
          </a:lstStyle>
          <a:p>
            <a:pPr marL="228600" lvl="0" indent="-228600" algn="ctr">
              <a:lnSpc>
                <a:spcPct val="90000"/>
              </a:lnSpc>
              <a:spcBef>
                <a:spcPct val="0"/>
              </a:spcBef>
            </a:pPr>
            <a:r>
              <a:rPr lang="zh-CN" altLang="en-US"/>
              <a:t>单击以编辑母版副标题样式</a:t>
            </a:r>
            <a:endParaRPr lang="zh-CN" altLang="en-US" dirty="0"/>
          </a:p>
        </p:txBody>
      </p:sp>
      <p:sp>
        <p:nvSpPr>
          <p:cNvPr id="7" name="文本占位符 6"/>
          <p:cNvSpPr>
            <a:spLocks noGrp="1"/>
          </p:cNvSpPr>
          <p:nvPr>
            <p:ph type="body" sz="quarter" idx="10" hasCustomPrompt="1"/>
          </p:nvPr>
        </p:nvSpPr>
        <p:spPr>
          <a:xfrm>
            <a:off x="625499" y="5815087"/>
            <a:ext cx="5545667" cy="499004"/>
          </a:xfrm>
        </p:spPr>
        <p:txBody>
          <a:bodyPr>
            <a:noAutofit/>
          </a:bodyPr>
          <a:lstStyle>
            <a:lvl1pPr marL="0" indent="0">
              <a:lnSpc>
                <a:spcPct val="100000"/>
              </a:lnSpc>
              <a:buNone/>
              <a:defRPr sz="2400">
                <a:solidFill>
                  <a:schemeClr val="bg1"/>
                </a:solidFill>
              </a:defRPr>
            </a:lvl1pPr>
          </a:lstStyle>
          <a:p>
            <a:pPr lvl="0"/>
            <a:r>
              <a:rPr lang="zh-CN" altLang="en-US" dirty="0"/>
              <a:t>单击此处添加日期</a:t>
            </a:r>
          </a:p>
        </p:txBody>
      </p:sp>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1"/>
            <a:ext cx="12192000" cy="3899805"/>
          </a:xfrm>
          <a:prstGeom prst="rect">
            <a:avLst/>
          </a:prstGeom>
          <a:ln>
            <a:noFill/>
          </a:ln>
        </p:spPr>
      </p:pic>
      <p:cxnSp>
        <p:nvCxnSpPr>
          <p:cNvPr id="11" name="直接连接符 10"/>
          <p:cNvCxnSpPr/>
          <p:nvPr/>
        </p:nvCxnSpPr>
        <p:spPr>
          <a:xfrm>
            <a:off x="0" y="3899805"/>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userDrawn="1"/>
        </p:nvPicPr>
        <p:blipFill rotWithShape="1">
          <a:blip r:embed="rId3">
            <a:extLst>
              <a:ext uri="{28A0092B-C50C-407E-A947-70E740481C1C}">
                <a14:useLocalDpi xmlns:a14="http://schemas.microsoft.com/office/drawing/2010/main" val="0"/>
              </a:ext>
            </a:extLst>
          </a:blip>
          <a:srcRect l="78" t="172" r="40" b="-12"/>
          <a:stretch/>
        </p:blipFill>
        <p:spPr>
          <a:xfrm>
            <a:off x="0" y="1"/>
            <a:ext cx="12192000" cy="3899805"/>
          </a:xfrm>
          <a:prstGeom prst="rect">
            <a:avLst/>
          </a:prstGeom>
          <a:ln>
            <a:noFill/>
          </a:ln>
        </p:spPr>
      </p:pic>
      <p:cxnSp>
        <p:nvCxnSpPr>
          <p:cNvPr id="9" name="直接连接符 8"/>
          <p:cNvCxnSpPr/>
          <p:nvPr userDrawn="1"/>
        </p:nvCxnSpPr>
        <p:spPr>
          <a:xfrm>
            <a:off x="0" y="3899805"/>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2060996"/>
      </p:ext>
    </p:extLst>
  </p:cSld>
  <p:clrMapOvr>
    <a:masterClrMapping/>
  </p:clrMapOvr>
  <p:extLst>
    <p:ext uri="{DCECCB84-F9BA-43D5-87BE-67443E8EF086}">
      <p15:sldGuideLst xmlns:p15="http://schemas.microsoft.com/office/powerpoint/2012/main">
        <p15:guide id="2" pos="393" userDrawn="1">
          <p15:clr>
            <a:srgbClr val="FBAE40"/>
          </p15:clr>
        </p15:guide>
        <p15:guide id="3" orient="horz" pos="2160" userDrawn="1">
          <p15:clr>
            <a:srgbClr val="FBAE40"/>
          </p15:clr>
        </p15:guide>
        <p15:guide id="4" pos="221"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cSld name="封底">
    <p:bg>
      <p:bgPr>
        <a:solidFill>
          <a:schemeClr val="accent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03073"/>
            <a:ext cx="12192000" cy="2811780"/>
          </a:xfrm>
          <a:prstGeom prst="rect">
            <a:avLst/>
          </a:prstGeom>
        </p:spPr>
      </p:pic>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1966" y="3608990"/>
            <a:ext cx="4029124" cy="799946"/>
          </a:xfrm>
          <a:prstGeom prst="rect">
            <a:avLst/>
          </a:prstGeom>
        </p:spPr>
      </p:pic>
      <p:sp>
        <p:nvSpPr>
          <p:cNvPr id="3" name="标题 2"/>
          <p:cNvSpPr>
            <a:spLocks noGrp="1"/>
          </p:cNvSpPr>
          <p:nvPr>
            <p:ph type="title"/>
          </p:nvPr>
        </p:nvSpPr>
        <p:spPr>
          <a:xfrm>
            <a:off x="650528" y="1371600"/>
            <a:ext cx="11213989" cy="926932"/>
          </a:xfrm>
        </p:spPr>
        <p:txBody>
          <a:bodyPr>
            <a:noAutofit/>
          </a:bodyPr>
          <a:lstStyle>
            <a:lvl1pPr algn="ctr">
              <a:defRPr sz="6600" b="1">
                <a:solidFill>
                  <a:schemeClr val="bg1"/>
                </a:solidFill>
              </a:defRPr>
            </a:lvl1pPr>
          </a:lstStyle>
          <a:p>
            <a:r>
              <a:rPr lang="zh-CN" altLang="en-US"/>
              <a:t>单击此处编辑母版标题样式</a:t>
            </a:r>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603073"/>
            <a:ext cx="12192000" cy="2811780"/>
          </a:xfrm>
          <a:prstGeom prst="rect">
            <a:avLst/>
          </a:prstGeom>
        </p:spPr>
      </p:pic>
    </p:spTree>
    <p:extLst>
      <p:ext uri="{BB962C8B-B14F-4D97-AF65-F5344CB8AC3E}">
        <p14:creationId xmlns:p14="http://schemas.microsoft.com/office/powerpoint/2010/main" val="1380372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microsoft.com/office/2007/relationships/hdphoto" Target="../media/hdphoto1.wdp"/><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p:nvPicPr>
        <p:blipFill>
          <a:blip r:embed="rId15"/>
          <a:stretch>
            <a:fillRect/>
          </a:stretch>
        </p:blipFill>
        <p:spPr>
          <a:xfrm>
            <a:off x="1" y="0"/>
            <a:ext cx="12193057" cy="664522"/>
          </a:xfrm>
          <a:prstGeom prst="rect">
            <a:avLst/>
          </a:prstGeom>
        </p:spPr>
      </p:pic>
      <p:sp>
        <p:nvSpPr>
          <p:cNvPr id="6" name="文本占位符 5"/>
          <p:cNvSpPr>
            <a:spLocks noGrp="1"/>
          </p:cNvSpPr>
          <p:nvPr>
            <p:ph type="body" idx="1"/>
          </p:nvPr>
        </p:nvSpPr>
        <p:spPr>
          <a:xfrm>
            <a:off x="551292" y="1546578"/>
            <a:ext cx="11120561" cy="5126614"/>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矩形 9"/>
          <p:cNvSpPr/>
          <p:nvPr/>
        </p:nvSpPr>
        <p:spPr>
          <a:xfrm>
            <a:off x="0" y="6766561"/>
            <a:ext cx="12192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2" name="图片 11"/>
          <p:cNvPicPr>
            <a:picLocks noChangeAspect="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58699" y="168583"/>
            <a:ext cx="2023540" cy="401413"/>
          </a:xfrm>
          <a:prstGeom prst="rect">
            <a:avLst/>
          </a:prstGeom>
        </p:spPr>
      </p:pic>
      <p:sp>
        <p:nvSpPr>
          <p:cNvPr id="13" name="矩形 12"/>
          <p:cNvSpPr/>
          <p:nvPr/>
        </p:nvSpPr>
        <p:spPr>
          <a:xfrm>
            <a:off x="0" y="1"/>
            <a:ext cx="12192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4" name="图片 13"/>
          <p:cNvPicPr>
            <a:picLocks noChangeAspect="1"/>
          </p:cNvPicPr>
          <p:nvPr/>
        </p:nvPicPr>
        <p:blipFill>
          <a:blip r:embed="rId18"/>
          <a:stretch>
            <a:fillRect/>
          </a:stretch>
        </p:blipFill>
        <p:spPr>
          <a:xfrm>
            <a:off x="0" y="1079287"/>
            <a:ext cx="12192000" cy="332713"/>
          </a:xfrm>
          <a:prstGeom prst="rect">
            <a:avLst/>
          </a:prstGeom>
        </p:spPr>
      </p:pic>
      <p:sp>
        <p:nvSpPr>
          <p:cNvPr id="4" name="标题占位符 3"/>
          <p:cNvSpPr>
            <a:spLocks noGrp="1"/>
          </p:cNvSpPr>
          <p:nvPr>
            <p:ph type="title"/>
          </p:nvPr>
        </p:nvSpPr>
        <p:spPr>
          <a:xfrm>
            <a:off x="551291" y="682405"/>
            <a:ext cx="11213989" cy="701375"/>
          </a:xfrm>
          <a:prstGeom prst="rect">
            <a:avLst/>
          </a:prstGeom>
        </p:spPr>
        <p:txBody>
          <a:bodyPr vert="horz" lIns="91440" tIns="45720" rIns="91440" bIns="45720" rtlCol="0" anchor="ctr">
            <a:normAutofit/>
          </a:bodyPr>
          <a:lstStyle/>
          <a:p>
            <a:r>
              <a:rPr lang="zh-CN" altLang="en-US" dirty="0"/>
              <a:t>单击此处编辑母版标题样式</a:t>
            </a:r>
          </a:p>
        </p:txBody>
      </p:sp>
      <p:pic>
        <p:nvPicPr>
          <p:cNvPr id="9" name="图片 8"/>
          <p:cNvPicPr>
            <a:picLocks noChangeAspect="1"/>
          </p:cNvPicPr>
          <p:nvPr userDrawn="1"/>
        </p:nvPicPr>
        <p:blipFill>
          <a:blip r:embed="rId15"/>
          <a:stretch>
            <a:fillRect/>
          </a:stretch>
        </p:blipFill>
        <p:spPr>
          <a:xfrm>
            <a:off x="1" y="0"/>
            <a:ext cx="12193057" cy="664522"/>
          </a:xfrm>
          <a:prstGeom prst="rect">
            <a:avLst/>
          </a:prstGeom>
        </p:spPr>
      </p:pic>
      <p:sp>
        <p:nvSpPr>
          <p:cNvPr id="11" name="矩形 10"/>
          <p:cNvSpPr/>
          <p:nvPr userDrawn="1"/>
        </p:nvSpPr>
        <p:spPr>
          <a:xfrm>
            <a:off x="0" y="6766561"/>
            <a:ext cx="12192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5" name="图片 14"/>
          <p:cNvPicPr>
            <a:picLocks noChangeAspect="1"/>
          </p:cNvPicPr>
          <p:nvPr userDrawn="1"/>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58699" y="168583"/>
            <a:ext cx="2023540" cy="401413"/>
          </a:xfrm>
          <a:prstGeom prst="rect">
            <a:avLst/>
          </a:prstGeom>
        </p:spPr>
      </p:pic>
      <p:sp>
        <p:nvSpPr>
          <p:cNvPr id="16" name="矩形 15"/>
          <p:cNvSpPr/>
          <p:nvPr userDrawn="1"/>
        </p:nvSpPr>
        <p:spPr>
          <a:xfrm>
            <a:off x="0" y="1"/>
            <a:ext cx="12192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7" name="图片 16"/>
          <p:cNvPicPr>
            <a:picLocks noChangeAspect="1"/>
          </p:cNvPicPr>
          <p:nvPr userDrawn="1"/>
        </p:nvPicPr>
        <p:blipFill>
          <a:blip r:embed="rId18"/>
          <a:stretch>
            <a:fillRect/>
          </a:stretch>
        </p:blipFill>
        <p:spPr>
          <a:xfrm>
            <a:off x="0" y="1079287"/>
            <a:ext cx="12192000" cy="332713"/>
          </a:xfrm>
          <a:prstGeom prst="rect">
            <a:avLst/>
          </a:prstGeom>
        </p:spPr>
      </p:pic>
    </p:spTree>
    <p:extLst>
      <p:ext uri="{BB962C8B-B14F-4D97-AF65-F5344CB8AC3E}">
        <p14:creationId xmlns:p14="http://schemas.microsoft.com/office/powerpoint/2010/main" val="3265737396"/>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8" r:id="rId4"/>
    <p:sldLayoutId id="2147483812" r:id="rId5"/>
    <p:sldLayoutId id="2147483813" r:id="rId6"/>
    <p:sldLayoutId id="2147483815" r:id="rId7"/>
    <p:sldLayoutId id="2147483817" r:id="rId8"/>
    <p:sldLayoutId id="2147483818" r:id="rId9"/>
    <p:sldLayoutId id="2147483819" r:id="rId10"/>
    <p:sldLayoutId id="2147483820" r:id="rId11"/>
    <p:sldLayoutId id="2147483821" r:id="rId12"/>
    <p:sldLayoutId id="2147483822" r:id="rId13"/>
  </p:sldLayoutIdLst>
  <p:transition spd="med">
    <p:push/>
  </p:transition>
  <p:txStyles>
    <p:titleStyle>
      <a:lvl1pPr algn="l" defTabSz="914400" rtl="0" eaLnBrk="1" latinLnBrk="0" hangingPunct="1">
        <a:lnSpc>
          <a:spcPct val="90000"/>
        </a:lnSpc>
        <a:spcBef>
          <a:spcPct val="0"/>
        </a:spcBef>
        <a:buNone/>
        <a:defRPr lang="zh-CN" altLang="en-US" sz="3200" b="1" kern="1200" dirty="0">
          <a:solidFill>
            <a:schemeClr val="accent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30.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13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31.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33.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13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34.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37.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14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38.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42.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45.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47.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15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48.xml"/><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15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49.xml"/><Relationship Id="rId1" Type="http://schemas.openxmlformats.org/officeDocument/2006/relationships/slideLayout" Target="../slideLayouts/slideLayout2.xml"/><Relationship Id="rId4" Type="http://schemas.openxmlformats.org/officeDocument/2006/relationships/image" Target="../media/image58.png"/></Relationships>
</file>

<file path=ppt/slides/_rels/slide15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50.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51.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52.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53.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54.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155.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59.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16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60.xml"/><Relationship Id="rId1" Type="http://schemas.openxmlformats.org/officeDocument/2006/relationships/slideLayout" Target="../slideLayouts/slideLayout2.xml"/><Relationship Id="rId4" Type="http://schemas.openxmlformats.org/officeDocument/2006/relationships/image" Target="../media/image66.png"/></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168.xml"/><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169.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3" Type="http://schemas.openxmlformats.org/officeDocument/2006/relationships/image" Target="../media/image480.png"/><Relationship Id="rId2" Type="http://schemas.openxmlformats.org/officeDocument/2006/relationships/notesSlide" Target="../notesSlides/notesSlide171.xml"/><Relationship Id="rId1" Type="http://schemas.openxmlformats.org/officeDocument/2006/relationships/slideLayout" Target="../slideLayouts/slideLayout2.xml"/><Relationship Id="rId4" Type="http://schemas.openxmlformats.org/officeDocument/2006/relationships/image" Target="NULL"/></Relationships>
</file>

<file path=ppt/slides/_rels/slide175.xml.rels><?xml version="1.0" encoding="UTF-8" standalone="yes"?>
<Relationships xmlns="http://schemas.openxmlformats.org/package/2006/relationships"><Relationship Id="rId3" Type="http://schemas.openxmlformats.org/officeDocument/2006/relationships/image" Target="../media/image490.png"/><Relationship Id="rId2" Type="http://schemas.openxmlformats.org/officeDocument/2006/relationships/notesSlide" Target="../notesSlides/notesSlide172.xml"/><Relationship Id="rId1" Type="http://schemas.openxmlformats.org/officeDocument/2006/relationships/slideLayout" Target="../slideLayouts/slideLayout2.xml"/><Relationship Id="rId4" Type="http://schemas.openxmlformats.org/officeDocument/2006/relationships/image" Target="../media/image67.png"/></Relationships>
</file>

<file path=ppt/slides/_rels/slide176.xml.rels><?xml version="1.0" encoding="UTF-8" standalone="yes"?>
<Relationships xmlns="http://schemas.openxmlformats.org/package/2006/relationships"><Relationship Id="rId3" Type="http://schemas.openxmlformats.org/officeDocument/2006/relationships/image" Target="../media/image510.png"/><Relationship Id="rId2" Type="http://schemas.openxmlformats.org/officeDocument/2006/relationships/notesSlide" Target="../notesSlides/notesSlide173.xml"/><Relationship Id="rId1" Type="http://schemas.openxmlformats.org/officeDocument/2006/relationships/slideLayout" Target="../slideLayouts/slideLayout2.xml"/><Relationship Id="rId4" Type="http://schemas.openxmlformats.org/officeDocument/2006/relationships/image" Target="../media/image67.png"/></Relationships>
</file>

<file path=ppt/slides/_rels/slide17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74.xml"/><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76.xml"/><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77.xml"/><Relationship Id="rId1" Type="http://schemas.openxmlformats.org/officeDocument/2006/relationships/slideLayout" Target="../slideLayouts/slideLayout2.xml"/><Relationship Id="rId4" Type="http://schemas.openxmlformats.org/officeDocument/2006/relationships/image" Target="../media/image72.png"/></Relationships>
</file>

<file path=ppt/slides/_rels/slide18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178.xml"/><Relationship Id="rId1" Type="http://schemas.openxmlformats.org/officeDocument/2006/relationships/slideLayout" Target="../slideLayouts/slideLayout2.xml"/><Relationship Id="rId4" Type="http://schemas.openxmlformats.org/officeDocument/2006/relationships/image" Target="../media/image580.png"/></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182.xml"/><Relationship Id="rId1" Type="http://schemas.openxmlformats.org/officeDocument/2006/relationships/slideLayout" Target="../slideLayouts/slideLayout2.xml"/><Relationship Id="rId4" Type="http://schemas.openxmlformats.org/officeDocument/2006/relationships/image" Target="../media/image76.png"/></Relationships>
</file>

<file path=ppt/slides/_rels/slide186.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83.xml"/><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184.xml"/><Relationship Id="rId1" Type="http://schemas.openxmlformats.org/officeDocument/2006/relationships/slideLayout" Target="../slideLayouts/slideLayout2.xml"/><Relationship Id="rId4" Type="http://schemas.openxmlformats.org/officeDocument/2006/relationships/image" Target="../media/image78.png"/></Relationships>
</file>

<file path=ppt/slides/_rels/slide188.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185.xml"/><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191.xml"/><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194.xml"/><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195.xml"/><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00.xml"/><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202.xml"/><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205.xml"/><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0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208.xml"/><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209.xml"/><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210.xml"/><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3" Type="http://schemas.openxmlformats.org/officeDocument/2006/relationships/image" Target="../media/image95.png"/><Relationship Id="rId2" Type="http://schemas.openxmlformats.org/officeDocument/2006/relationships/notesSlide" Target="../notesSlides/notesSlide211.xml"/><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notesSlide" Target="../notesSlides/notesSlide212.xml"/><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2" Type="http://schemas.openxmlformats.org/officeDocument/2006/relationships/notesSlide" Target="../notesSlides/notesSlide213.xml"/><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2" Type="http://schemas.openxmlformats.org/officeDocument/2006/relationships/notesSlide" Target="../notesSlides/notesSlide214.xml"/><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2" Type="http://schemas.openxmlformats.org/officeDocument/2006/relationships/notesSlide" Target="../notesSlides/notesSlide215.xml"/><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2" Type="http://schemas.openxmlformats.org/officeDocument/2006/relationships/notesSlide" Target="../notesSlides/notesSlide2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notesSlide" Target="../notesSlides/notesSlide217.xml"/><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2" Type="http://schemas.openxmlformats.org/officeDocument/2006/relationships/notesSlide" Target="../notesSlides/notesSlide218.xml"/><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219.xml"/><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220.xml"/><Relationship Id="rId1" Type="http://schemas.openxmlformats.org/officeDocument/2006/relationships/slideLayout" Target="../slideLayouts/slideLayout2.xml"/><Relationship Id="rId5" Type="http://schemas.openxmlformats.org/officeDocument/2006/relationships/image" Target="../media/image98.png"/><Relationship Id="rId4" Type="http://schemas.openxmlformats.org/officeDocument/2006/relationships/image" Target="../media/image97.png"/></Relationships>
</file>

<file path=ppt/slides/_rels/slide224.xml.rels><?xml version="1.0" encoding="UTF-8" standalone="yes"?>
<Relationships xmlns="http://schemas.openxmlformats.org/package/2006/relationships"><Relationship Id="rId2" Type="http://schemas.openxmlformats.org/officeDocument/2006/relationships/notesSlide" Target="../notesSlides/notesSlide221.xml"/><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2" Type="http://schemas.openxmlformats.org/officeDocument/2006/relationships/notesSlide" Target="../notesSlides/notesSlide222.xml"/><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2" Type="http://schemas.openxmlformats.org/officeDocument/2006/relationships/notesSlide" Target="../notesSlides/notesSlide223.xml"/><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24.xml"/><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2" Type="http://schemas.openxmlformats.org/officeDocument/2006/relationships/notesSlide" Target="../notesSlides/notesSlide225.xml"/><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22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2" Type="http://schemas.openxmlformats.org/officeDocument/2006/relationships/notesSlide" Target="../notesSlides/notesSlide227.xml"/><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228.xml"/><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229.xml"/><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2" Type="http://schemas.openxmlformats.org/officeDocument/2006/relationships/notesSlide" Target="../notesSlides/notesSlide230.xml"/><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31.xml"/><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2" Type="http://schemas.openxmlformats.org/officeDocument/2006/relationships/notesSlide" Target="../notesSlides/notesSlide232.xml"/><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233.xml"/><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234.xml"/><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235.xml"/><Relationship Id="rId1" Type="http://schemas.openxmlformats.org/officeDocument/2006/relationships/slideLayout" Target="../slideLayouts/slideLayout2.xml"/><Relationship Id="rId4" Type="http://schemas.openxmlformats.org/officeDocument/2006/relationships/image" Target="../media/image103.png"/></Relationships>
</file>

<file path=ppt/slides/_rels/slide239.xml.rels><?xml version="1.0" encoding="UTF-8" standalone="yes"?>
<Relationships xmlns="http://schemas.openxmlformats.org/package/2006/relationships"><Relationship Id="rId2" Type="http://schemas.openxmlformats.org/officeDocument/2006/relationships/notesSlide" Target="../notesSlides/notesSlide23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237.xml"/><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238.xml"/><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2" Type="http://schemas.openxmlformats.org/officeDocument/2006/relationships/notesSlide" Target="../notesSlides/notesSlide239.xml"/><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2" Type="http://schemas.openxmlformats.org/officeDocument/2006/relationships/notesSlide" Target="../notesSlides/notesSlide240.xml"/><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2" Type="http://schemas.openxmlformats.org/officeDocument/2006/relationships/notesSlide" Target="../notesSlides/notesSlide24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8.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8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9.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310.pn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3415541" y="4135278"/>
            <a:ext cx="5741504" cy="899510"/>
          </a:xfrm>
        </p:spPr>
        <p:txBody>
          <a:bodyPr/>
          <a:lstStyle/>
          <a:p>
            <a:r>
              <a:rPr lang="zh-CN" altLang="en-US" dirty="0" smtClean="0">
                <a:latin typeface="华文楷体" panose="02010600040101010101" pitchFamily="2" charset="-122"/>
                <a:ea typeface="华文楷体" panose="02010600040101010101" pitchFamily="2" charset="-122"/>
              </a:rPr>
              <a:t>第四章 树</a:t>
            </a:r>
            <a:endParaRPr lang="zh-CN" altLang="en-US" sz="2400" dirty="0">
              <a:latin typeface="华文楷体" panose="02010600040101010101" pitchFamily="2" charset="-122"/>
              <a:ea typeface="华文楷体" panose="02010600040101010101" pitchFamily="2" charset="-122"/>
            </a:endParaRPr>
          </a:p>
        </p:txBody>
      </p:sp>
      <p:sp>
        <p:nvSpPr>
          <p:cNvPr id="5" name="Subtitle 1"/>
          <p:cNvSpPr txBox="1">
            <a:spLocks/>
          </p:cNvSpPr>
          <p:nvPr/>
        </p:nvSpPr>
        <p:spPr>
          <a:xfrm>
            <a:off x="4964492" y="5034788"/>
            <a:ext cx="2643602" cy="604299"/>
          </a:xfrm>
          <a:prstGeom prst="rect">
            <a:avLst/>
          </a:prstGeom>
        </p:spPr>
        <p:txBody>
          <a:bodyPr vert="horz" lIns="91440" tIns="45720" rIns="91440" bIns="45720" rtlCol="0" anchor="ctr">
            <a:noAutofit/>
          </a:bodyPr>
          <a:lstStyle>
            <a:lvl1pPr marL="228600" indent="-228600" algn="ctr" defTabSz="914400" rtl="0" eaLnBrk="1" latinLnBrk="0" hangingPunct="1">
              <a:lnSpc>
                <a:spcPct val="120000"/>
              </a:lnSpc>
              <a:spcBef>
                <a:spcPts val="1000"/>
              </a:spcBef>
              <a:buClr>
                <a:schemeClr val="accent1"/>
              </a:buClr>
              <a:buSzPct val="100000"/>
              <a:buFont typeface="Wingdings" panose="05000000000000000000" pitchFamily="2" charset="2"/>
              <a:buChar char="p"/>
              <a:defRPr lang="zh-CN" altLang="en-US" sz="2400" b="0" kern="1200">
                <a:solidFill>
                  <a:schemeClr val="bg1"/>
                </a:solidFill>
                <a:latin typeface="+mn-ea"/>
                <a:ea typeface="+mn-ea"/>
                <a:cs typeface="+mj-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600" b="1" dirty="0" smtClean="0">
                <a:latin typeface="华文楷体" panose="02010600040101010101" pitchFamily="2" charset="-122"/>
                <a:ea typeface="华文楷体" panose="02010600040101010101" pitchFamily="2" charset="-122"/>
              </a:rPr>
              <a:t>张同珍</a:t>
            </a:r>
            <a:endParaRPr lang="zh-CN" altLang="en-US" sz="3600" b="1"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0497708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树的物理结构：</a:t>
            </a:r>
            <a:endParaRPr lang="zh-CN" altLang="en-US" dirty="0">
              <a:latin typeface="华文楷体" panose="02010600040101010101" pitchFamily="2" charset="-122"/>
              <a:ea typeface="华文楷体" panose="02010600040101010101" pitchFamily="2" charset="-122"/>
            </a:endParaRPr>
          </a:p>
        </p:txBody>
      </p:sp>
      <p:sp>
        <p:nvSpPr>
          <p:cNvPr id="3" name="Rectangle 3"/>
          <p:cNvSpPr>
            <a:spLocks noChangeArrowheads="1"/>
          </p:cNvSpPr>
          <p:nvPr/>
        </p:nvSpPr>
        <p:spPr bwMode="auto">
          <a:xfrm>
            <a:off x="278296" y="1448518"/>
            <a:ext cx="11543287"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286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indent="457200"/>
            <a:r>
              <a:rPr lang="zh-CN" altLang="zh-CN" sz="2800" b="1" dirty="0">
                <a:latin typeface="华文楷体" pitchFamily="2" charset="-122"/>
                <a:ea typeface="华文楷体" pitchFamily="2" charset="-122"/>
              </a:rPr>
              <a:t>顺序结构？</a:t>
            </a:r>
            <a:r>
              <a:rPr lang="zh-CN" altLang="zh-CN" sz="2800" dirty="0">
                <a:latin typeface="华文楷体" pitchFamily="2" charset="-122"/>
                <a:ea typeface="华文楷体" pitchFamily="2" charset="-122"/>
              </a:rPr>
              <a:t>顺序结构中元素值的存储容易，元素间的层次关系如何用顺序结构来存储？一个想法是在存储元素的分量中附加表明其父子关系的信息，即每个结点除了存储元素的值还存储父子关系的信息。由于树中每个结点的孩子个数都不一样，结点结构中设置几个字段来保存孩子结点的地址信息？预留多了浪费空间，预留少了无法增加孩子结点，用顺序结构不经济</a:t>
            </a:r>
            <a:r>
              <a:rPr lang="zh-CN" altLang="zh-CN" sz="2800" dirty="0" smtClean="0">
                <a:latin typeface="华文楷体" pitchFamily="2" charset="-122"/>
                <a:ea typeface="华文楷体" pitchFamily="2" charset="-122"/>
              </a:rPr>
              <a:t>。</a:t>
            </a:r>
            <a:endParaRPr lang="en-US" altLang="zh-CN" sz="2800" dirty="0" smtClean="0">
              <a:latin typeface="华文楷体" pitchFamily="2" charset="-122"/>
              <a:ea typeface="华文楷体" pitchFamily="2" charset="-122"/>
            </a:endParaRPr>
          </a:p>
          <a:p>
            <a:pPr indent="457200"/>
            <a:endParaRPr lang="en-US" altLang="zh-CN" sz="2800" dirty="0">
              <a:latin typeface="华文楷体" pitchFamily="2" charset="-122"/>
              <a:ea typeface="华文楷体" pitchFamily="2" charset="-122"/>
            </a:endParaRPr>
          </a:p>
          <a:p>
            <a:pPr indent="457200"/>
            <a:r>
              <a:rPr lang="zh-CN" altLang="zh-CN" sz="2800" b="1" dirty="0">
                <a:latin typeface="华文楷体" pitchFamily="2" charset="-122"/>
                <a:ea typeface="华文楷体" pitchFamily="2" charset="-122"/>
              </a:rPr>
              <a:t>链式结构？</a:t>
            </a:r>
            <a:r>
              <a:rPr lang="zh-CN" altLang="zh-CN" sz="2800" dirty="0">
                <a:latin typeface="华文楷体" pitchFamily="2" charset="-122"/>
                <a:ea typeface="华文楷体" pitchFamily="2" charset="-122"/>
              </a:rPr>
              <a:t>因每个结点的地址不连续，更要通过设置附加的字段来指明父子关系，显然它也存在着结点中孩子指针个数不好预估的问题。</a:t>
            </a:r>
            <a:endParaRPr lang="en-US" altLang="zh-CN" sz="2800" dirty="0">
              <a:latin typeface="华文楷体" pitchFamily="2" charset="-122"/>
              <a:ea typeface="华文楷体" pitchFamily="2" charset="-122"/>
            </a:endParaRPr>
          </a:p>
          <a:p>
            <a:pPr indent="457200"/>
            <a:endParaRPr lang="en-US" altLang="zh-CN" sz="2800" dirty="0" smtClean="0">
              <a:latin typeface="华文楷体" pitchFamily="2" charset="-122"/>
              <a:ea typeface="华文楷体" pitchFamily="2" charset="-122"/>
            </a:endParaRPr>
          </a:p>
          <a:p>
            <a:pPr indent="457200"/>
            <a:r>
              <a:rPr lang="zh-CN" altLang="zh-CN" sz="2800" dirty="0" smtClean="0">
                <a:latin typeface="华文楷体" pitchFamily="2" charset="-122"/>
                <a:ea typeface="华文楷体" pitchFamily="2" charset="-122"/>
              </a:rPr>
              <a:t>没有</a:t>
            </a:r>
            <a:r>
              <a:rPr lang="zh-CN" altLang="zh-CN" sz="2800" dirty="0">
                <a:latin typeface="华文楷体" pitchFamily="2" charset="-122"/>
                <a:ea typeface="华文楷体" pitchFamily="2" charset="-122"/>
              </a:rPr>
              <a:t>合适的物理存储做基础，树的基本操作就无从谈起。</a:t>
            </a:r>
          </a:p>
        </p:txBody>
      </p:sp>
      <p:sp>
        <p:nvSpPr>
          <p:cNvPr id="2" name="椭圆 1"/>
          <p:cNvSpPr/>
          <p:nvPr/>
        </p:nvSpPr>
        <p:spPr>
          <a:xfrm>
            <a:off x="11612880" y="6400800"/>
            <a:ext cx="208703" cy="2220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09689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算法思想：</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2029447" y="2170789"/>
            <a:ext cx="6500191" cy="2315486"/>
          </a:xfrm>
          <a:prstGeom prst="rect">
            <a:avLst/>
          </a:prstGeom>
          <a:noFill/>
          <a:ln>
            <a:noFill/>
          </a:ln>
        </p:spPr>
      </p:pic>
    </p:spTree>
    <p:extLst>
      <p:ext uri="{BB962C8B-B14F-4D97-AF65-F5344CB8AC3E}">
        <p14:creationId xmlns:p14="http://schemas.microsoft.com/office/powerpoint/2010/main" val="2558930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1" y="1421771"/>
            <a:ext cx="10452436" cy="5118177"/>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buildTree</a:t>
            </a:r>
            <a:r>
              <a:rPr lang="en-US" altLang="zh-CN" b="0" dirty="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 pre[],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pl</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pr</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 mid[],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ml,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mr</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//pre</a:t>
            </a:r>
            <a:r>
              <a:rPr lang="zh-CN" altLang="zh-CN" b="0" dirty="0">
                <a:ea typeface="华文楷体" panose="02010600040101010101" pitchFamily="2" charset="-122"/>
                <a:cs typeface="Times New Roman" panose="02020603050405020304" pitchFamily="18" charset="0"/>
              </a:rPr>
              <a:t>数组存储了前序遍历序列，</a:t>
            </a:r>
            <a:r>
              <a:rPr lang="en-US" altLang="zh-CN" b="0" dirty="0" err="1">
                <a:ea typeface="华文楷体" panose="02010600040101010101" pitchFamily="2" charset="-122"/>
                <a:cs typeface="Times New Roman" panose="02020603050405020304" pitchFamily="18" charset="0"/>
              </a:rPr>
              <a:t>pl</a:t>
            </a:r>
            <a:r>
              <a:rPr lang="zh-CN" altLang="zh-CN" b="0" dirty="0">
                <a:ea typeface="华文楷体" panose="02010600040101010101" pitchFamily="2" charset="-122"/>
                <a:cs typeface="Times New Roman" panose="02020603050405020304" pitchFamily="18" charset="0"/>
              </a:rPr>
              <a:t>为序列左边界下标，</a:t>
            </a:r>
            <a:r>
              <a:rPr lang="en-US" altLang="zh-CN" b="0" dirty="0" err="1">
                <a:ea typeface="华文楷体" panose="02010600040101010101" pitchFamily="2" charset="-122"/>
                <a:cs typeface="Times New Roman" panose="02020603050405020304" pitchFamily="18" charset="0"/>
              </a:rPr>
              <a:t>pr</a:t>
            </a:r>
            <a:r>
              <a:rPr lang="zh-CN" altLang="zh-CN" b="0" dirty="0">
                <a:ea typeface="华文楷体" panose="02010600040101010101" pitchFamily="2" charset="-122"/>
                <a:cs typeface="Times New Roman" panose="02020603050405020304" pitchFamily="18" charset="0"/>
              </a:rPr>
              <a:t>为序列右边界下标。</a:t>
            </a:r>
          </a:p>
          <a:p>
            <a:pPr marL="0" indent="0">
              <a:buNone/>
            </a:pPr>
            <a:r>
              <a:rPr lang="en-US" altLang="zh-CN" b="0" dirty="0">
                <a:ea typeface="华文楷体" panose="02010600040101010101" pitchFamily="2" charset="-122"/>
                <a:cs typeface="Times New Roman" panose="02020603050405020304" pitchFamily="18" charset="0"/>
              </a:rPr>
              <a:t>//min</a:t>
            </a:r>
            <a:r>
              <a:rPr lang="zh-CN" altLang="zh-CN" b="0" dirty="0">
                <a:ea typeface="华文楷体" panose="02010600040101010101" pitchFamily="2" charset="-122"/>
                <a:cs typeface="Times New Roman" panose="02020603050405020304" pitchFamily="18" charset="0"/>
              </a:rPr>
              <a:t>数组存储了中序遍历序列，</a:t>
            </a:r>
            <a:r>
              <a:rPr lang="en-US" altLang="zh-CN" b="0" dirty="0">
                <a:ea typeface="华文楷体" panose="02010600040101010101" pitchFamily="2" charset="-122"/>
                <a:cs typeface="Times New Roman" panose="02020603050405020304" pitchFamily="18" charset="0"/>
              </a:rPr>
              <a:t>ml</a:t>
            </a:r>
            <a:r>
              <a:rPr lang="zh-CN" altLang="zh-CN" b="0" dirty="0">
                <a:ea typeface="华文楷体" panose="02010600040101010101" pitchFamily="2" charset="-122"/>
                <a:cs typeface="Times New Roman" panose="02020603050405020304" pitchFamily="18" charset="0"/>
              </a:rPr>
              <a:t>为序列左边界下标，</a:t>
            </a:r>
            <a:r>
              <a:rPr lang="en-US" altLang="zh-CN" b="0" dirty="0" err="1">
                <a:ea typeface="华文楷体" panose="02010600040101010101" pitchFamily="2" charset="-122"/>
                <a:cs typeface="Times New Roman" panose="02020603050405020304" pitchFamily="18" charset="0"/>
              </a:rPr>
              <a:t>mr</a:t>
            </a:r>
            <a:r>
              <a:rPr lang="zh-CN" altLang="zh-CN" b="0" dirty="0">
                <a:ea typeface="华文楷体" panose="02010600040101010101" pitchFamily="2" charset="-122"/>
                <a:cs typeface="Times New Roman" panose="02020603050405020304" pitchFamily="18" charset="0"/>
              </a:rPr>
              <a:t>为序列右边界下标。</a:t>
            </a: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*p, *</a:t>
            </a:r>
            <a:r>
              <a:rPr lang="en-US" altLang="zh-CN" b="0" dirty="0" err="1">
                <a:ea typeface="华文楷体" panose="02010600040101010101" pitchFamily="2" charset="-122"/>
                <a:cs typeface="Times New Roman" panose="02020603050405020304" pitchFamily="18" charset="0"/>
              </a:rPr>
              <a:t>leftRoot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rightRoot</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pos</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num</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lpl</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lpr</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lml</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lmr</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左子树中前序的左右边界、中序的左右边界</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rpl</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rpr</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rml</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rmr</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右子树中前序的左右边界、中序的左右</a:t>
            </a:r>
            <a:r>
              <a:rPr lang="zh-CN" altLang="zh-CN" b="0" dirty="0" smtClean="0">
                <a:ea typeface="华文楷体" panose="02010600040101010101" pitchFamily="2" charset="-122"/>
                <a:cs typeface="Times New Roman" panose="02020603050405020304" pitchFamily="18" charset="0"/>
              </a:rPr>
              <a:t>边界</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7391183"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算法实现：</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4000986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421771"/>
            <a:ext cx="11009027" cy="5118177"/>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       if </a:t>
            </a:r>
            <a:r>
              <a:rPr lang="en-US" altLang="zh-CN" b="0" dirty="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pl</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pr</a:t>
            </a:r>
            <a:r>
              <a:rPr lang="en-US" altLang="zh-CN" b="0" dirty="0">
                <a:ea typeface="华文楷体" panose="02010600040101010101" pitchFamily="2" charset="-122"/>
                <a:cs typeface="Times New Roman" panose="02020603050405020304" pitchFamily="18" charset="0"/>
              </a:rPr>
              <a:t>) return NULL</a:t>
            </a:r>
            <a:r>
              <a:rPr lang="en-US" altLang="zh-CN" b="0" dirty="0" smtClean="0">
                <a:ea typeface="华文楷体" panose="02010600040101010101" pitchFamily="2" charset="-122"/>
                <a:cs typeface="Times New Roman" panose="02020603050405020304" pitchFamily="18" charset="0"/>
              </a:rPr>
              <a:t>;</a:t>
            </a:r>
          </a:p>
          <a:p>
            <a:pPr marL="258763" indent="0">
              <a:buNone/>
            </a:pPr>
            <a:r>
              <a:rPr lang="en-US" altLang="zh-CN" dirty="0">
                <a:ea typeface="华文楷体" panose="02010600040101010101" pitchFamily="2" charset="-122"/>
                <a:cs typeface="Times New Roman" panose="02020603050405020304" pitchFamily="18" charset="0"/>
              </a:rPr>
              <a:t> </a:t>
            </a:r>
            <a:r>
              <a:rPr lang="en-US" altLang="zh-CN" dirty="0" smtClean="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p </a:t>
            </a:r>
            <a:r>
              <a:rPr lang="en-US" altLang="zh-CN" b="0" dirty="0">
                <a:ea typeface="华文楷体" panose="02010600040101010101" pitchFamily="2" charset="-122"/>
                <a:cs typeface="Times New Roman" panose="02020603050405020304" pitchFamily="18" charset="0"/>
              </a:rPr>
              <a:t>= new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&gt;(pre[</a:t>
            </a:r>
            <a:r>
              <a:rPr lang="en-US" altLang="zh-CN" b="0" dirty="0" err="1">
                <a:ea typeface="华文楷体" panose="02010600040101010101" pitchFamily="2" charset="-122"/>
                <a:cs typeface="Times New Roman" panose="02020603050405020304" pitchFamily="18" charset="0"/>
              </a:rPr>
              <a:t>pl</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找到子树的根并创建结点</a:t>
            </a:r>
          </a:p>
          <a:p>
            <a:pPr marL="258763"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if </a:t>
            </a:r>
            <a:r>
              <a:rPr lang="en-US" altLang="zh-CN" b="0" dirty="0">
                <a:ea typeface="华文楷体" panose="02010600040101010101" pitchFamily="2" charset="-122"/>
                <a:cs typeface="Times New Roman" panose="02020603050405020304" pitchFamily="18" charset="0"/>
              </a:rPr>
              <a:t>(!root) root = p;</a:t>
            </a:r>
            <a:endParaRPr lang="zh-CN" altLang="zh-CN" b="0" dirty="0">
              <a:ea typeface="华文楷体" panose="02010600040101010101" pitchFamily="2" charset="-122"/>
              <a:cs typeface="Times New Roman" panose="02020603050405020304" pitchFamily="18" charset="0"/>
            </a:endParaRPr>
          </a:p>
          <a:p>
            <a:pPr marL="258763" indent="0">
              <a:buNone/>
            </a:pPr>
            <a:r>
              <a:rPr lang="en-US" altLang="zh-CN" b="0" dirty="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258763" indent="0">
              <a:buNone/>
            </a:pP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找根在中序中的位置和左子树中结点个数</a:t>
            </a:r>
          </a:p>
          <a:p>
            <a:pPr marL="258763" indent="0">
              <a:buNone/>
            </a:pPr>
            <a:r>
              <a:rPr lang="en-US" altLang="zh-CN" b="0" dirty="0">
                <a:ea typeface="华文楷体" panose="02010600040101010101" pitchFamily="2" charset="-122"/>
                <a:cs typeface="Times New Roman" panose="02020603050405020304" pitchFamily="18" charset="0"/>
              </a:rPr>
              <a:t>    for (</a:t>
            </a:r>
            <a:r>
              <a:rPr lang="en-US" altLang="zh-CN" b="0" dirty="0" err="1">
                <a:ea typeface="华文楷体" panose="02010600040101010101" pitchFamily="2" charset="-122"/>
                <a:cs typeface="Times New Roman" panose="02020603050405020304" pitchFamily="18" charset="0"/>
              </a:rPr>
              <a:t>i</a:t>
            </a:r>
            <a:r>
              <a:rPr lang="en-US" altLang="zh-CN" b="0" dirty="0">
                <a:ea typeface="华文楷体" panose="02010600040101010101" pitchFamily="2" charset="-122"/>
                <a:cs typeface="Times New Roman" panose="02020603050405020304" pitchFamily="18" charset="0"/>
              </a:rPr>
              <a:t>=ml; </a:t>
            </a:r>
            <a:r>
              <a:rPr lang="en-US" altLang="zh-CN" b="0" dirty="0" err="1">
                <a:ea typeface="华文楷体" panose="02010600040101010101" pitchFamily="2" charset="-122"/>
                <a:cs typeface="Times New Roman" panose="02020603050405020304" pitchFamily="18" charset="0"/>
              </a:rPr>
              <a:t>i</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mr</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258763" indent="0">
              <a:buNone/>
            </a:pPr>
            <a:r>
              <a:rPr lang="en-US" altLang="zh-CN" b="0" dirty="0">
                <a:ea typeface="华文楷体" panose="02010600040101010101" pitchFamily="2" charset="-122"/>
                <a:cs typeface="Times New Roman" panose="02020603050405020304" pitchFamily="18" charset="0"/>
              </a:rPr>
              <a:t>        if (mid[</a:t>
            </a:r>
            <a:r>
              <a:rPr lang="en-US" altLang="zh-CN" b="0" dirty="0" err="1">
                <a:ea typeface="华文楷体" panose="02010600040101010101" pitchFamily="2" charset="-122"/>
                <a:cs typeface="Times New Roman" panose="02020603050405020304" pitchFamily="18" charset="0"/>
              </a:rPr>
              <a:t>i</a:t>
            </a:r>
            <a:r>
              <a:rPr lang="en-US" altLang="zh-CN" b="0" dirty="0">
                <a:ea typeface="华文楷体" panose="02010600040101010101" pitchFamily="2" charset="-122"/>
                <a:cs typeface="Times New Roman" panose="02020603050405020304" pitchFamily="18" charset="0"/>
              </a:rPr>
              <a:t>]==pre[</a:t>
            </a:r>
            <a:r>
              <a:rPr lang="en-US" altLang="zh-CN" b="0" dirty="0" err="1">
                <a:ea typeface="华文楷体" panose="02010600040101010101" pitchFamily="2" charset="-122"/>
                <a:cs typeface="Times New Roman" panose="02020603050405020304" pitchFamily="18" charset="0"/>
              </a:rPr>
              <a:t>pl</a:t>
            </a:r>
            <a:r>
              <a:rPr lang="en-US" altLang="zh-CN" b="0" dirty="0">
                <a:ea typeface="华文楷体" panose="02010600040101010101" pitchFamily="2" charset="-122"/>
                <a:cs typeface="Times New Roman" panose="02020603050405020304" pitchFamily="18" charset="0"/>
              </a:rPr>
              <a:t>]) break;</a:t>
            </a:r>
            <a:endParaRPr lang="zh-CN" altLang="zh-CN" b="0" dirty="0">
              <a:ea typeface="华文楷体" panose="02010600040101010101" pitchFamily="2" charset="-122"/>
              <a:cs typeface="Times New Roman" panose="02020603050405020304" pitchFamily="18" charset="0"/>
            </a:endParaRPr>
          </a:p>
          <a:p>
            <a:pPr marL="258763"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pos</a:t>
            </a:r>
            <a:r>
              <a:rPr lang="en-US" altLang="zh-CN" b="0" dirty="0">
                <a:ea typeface="华文楷体" panose="02010600040101010101" pitchFamily="2" charset="-122"/>
                <a:cs typeface="Times New Roman" panose="02020603050405020304" pitchFamily="18" charset="0"/>
              </a:rPr>
              <a:t> = </a:t>
            </a:r>
            <a:r>
              <a:rPr lang="en-US" altLang="zh-CN" b="0" dirty="0" err="1">
                <a:ea typeface="华文楷体" panose="02010600040101010101" pitchFamily="2" charset="-122"/>
                <a:cs typeface="Times New Roman" panose="02020603050405020304" pitchFamily="18" charset="0"/>
              </a:rPr>
              <a:t>i</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子树根在中序中的下标</a:t>
            </a:r>
          </a:p>
          <a:p>
            <a:pPr marL="258763"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num</a:t>
            </a:r>
            <a:r>
              <a:rPr lang="en-US" altLang="zh-CN" b="0" dirty="0">
                <a:ea typeface="华文楷体" panose="02010600040101010101" pitchFamily="2" charset="-122"/>
                <a:cs typeface="Times New Roman" panose="02020603050405020304" pitchFamily="18" charset="0"/>
              </a:rPr>
              <a:t> = </a:t>
            </a:r>
            <a:r>
              <a:rPr lang="en-US" altLang="zh-CN" b="0" dirty="0" err="1">
                <a:ea typeface="华文楷体" panose="02010600040101010101" pitchFamily="2" charset="-122"/>
                <a:cs typeface="Times New Roman" panose="02020603050405020304" pitchFamily="18" charset="0"/>
              </a:rPr>
              <a:t>pos</a:t>
            </a:r>
            <a:r>
              <a:rPr lang="en-US" altLang="zh-CN" b="0" dirty="0">
                <a:ea typeface="华文楷体" panose="02010600040101010101" pitchFamily="2" charset="-122"/>
                <a:cs typeface="Times New Roman" panose="02020603050405020304" pitchFamily="18" charset="0"/>
              </a:rPr>
              <a:t>-ml; //</a:t>
            </a:r>
            <a:r>
              <a:rPr lang="zh-CN" altLang="zh-CN" b="0" dirty="0">
                <a:ea typeface="华文楷体" panose="02010600040101010101" pitchFamily="2" charset="-122"/>
                <a:cs typeface="Times New Roman" panose="02020603050405020304" pitchFamily="18" charset="0"/>
              </a:rPr>
              <a:t>子树根的左子树中结点的个数</a:t>
            </a:r>
          </a:p>
          <a:p>
            <a:pPr marL="0" indent="0">
              <a:buNone/>
            </a:pPr>
            <a:endParaRPr lang="zh-CN" altLang="zh-CN" b="0" dirty="0"/>
          </a:p>
        </p:txBody>
      </p:sp>
      <p:sp>
        <p:nvSpPr>
          <p:cNvPr id="8194" name="Rectangle 2"/>
          <p:cNvSpPr>
            <a:spLocks noGrp="1" noRot="1" noChangeArrowheads="1"/>
          </p:cNvSpPr>
          <p:nvPr>
            <p:ph type="title"/>
          </p:nvPr>
        </p:nvSpPr>
        <p:spPr>
          <a:xfrm>
            <a:off x="341460" y="772807"/>
            <a:ext cx="7391183"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算法实现：</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5919691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7136296" y="655983"/>
            <a:ext cx="19879" cy="6202017"/>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29211" y="1550504"/>
            <a:ext cx="6828180" cy="4062651"/>
          </a:xfrm>
          <a:prstGeom prst="rect">
            <a:avLst/>
          </a:prstGeom>
          <a:noFill/>
        </p:spPr>
        <p:txBody>
          <a:bodyPr wrap="square" rtlCol="0">
            <a:spAutoFit/>
          </a:bodyPr>
          <a:lstStyle/>
          <a:p>
            <a:r>
              <a:rPr lang="en-US" altLang="zh-CN" dirty="0"/>
              <a:t> </a:t>
            </a:r>
            <a:endParaRPr lang="zh-CN" altLang="zh-CN" dirty="0"/>
          </a:p>
          <a:p>
            <a:r>
              <a:rPr lang="en-US" altLang="zh-CN" sz="2400" dirty="0">
                <a:latin typeface="Times New Roman" panose="02020603050405020304" pitchFamily="18" charset="0"/>
              </a:rPr>
              <a:t> </a:t>
            </a:r>
            <a:r>
              <a:rPr lang="en-US" altLang="zh-CN" sz="2400" dirty="0" smtClean="0">
                <a:latin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找左子树的前序、中序序列下标范围</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lpl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pl+1;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lpr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pl+num</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lml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ml;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lmr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pos-1;</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leftRoot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buildTree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(pre,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lpl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lpr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mid,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lml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lmr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找右子树的前序、中序序列下标范围</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rpl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pl+num+1;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rpr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pr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rml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pos+1;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rmr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mr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rightRoot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buildTree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(pre,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rpl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rpr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mid,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rml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rmr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7" name="文本框 6"/>
          <p:cNvSpPr txBox="1"/>
          <p:nvPr/>
        </p:nvSpPr>
        <p:spPr>
          <a:xfrm>
            <a:off x="7573618" y="1550504"/>
            <a:ext cx="3935895" cy="1938992"/>
          </a:xfrm>
          <a:prstGeom prst="rect">
            <a:avLst/>
          </a:prstGeom>
          <a:noFill/>
        </p:spPr>
        <p:txBody>
          <a:bodyPr wrap="square" rtlCol="0">
            <a:spAutoFit/>
          </a:bodyPr>
          <a:lstStyle/>
          <a:p>
            <a:r>
              <a:rPr lang="en-US" altLang="zh-CN" sz="2400" dirty="0">
                <a:latin typeface="Times New Roman" panose="02020603050405020304" pitchFamily="18" charset="0"/>
              </a:rPr>
              <a:t> </a:t>
            </a:r>
            <a:r>
              <a:rPr lang="en-US" altLang="zh-CN" dirty="0"/>
              <a:t> </a:t>
            </a:r>
            <a:endParaRPr lang="zh-CN" altLang="zh-CN" dirty="0"/>
          </a:p>
          <a:p>
            <a:r>
              <a:rPr lang="en-US" altLang="zh-CN" dirty="0"/>
              <a:t>  </a:t>
            </a:r>
            <a:r>
              <a:rPr lang="en-US" altLang="zh-CN" dirty="0" smtClean="0"/>
              <a:t>   </a:t>
            </a:r>
            <a:r>
              <a:rPr lang="en-US" altLang="zh-CN" sz="2400" dirty="0">
                <a:latin typeface="Times New Roman" panose="02020603050405020304" pitchFamily="18" charset="0"/>
              </a:rPr>
              <a:t>p-&gt;left = </a:t>
            </a:r>
            <a:r>
              <a:rPr lang="en-US" altLang="zh-CN" sz="2400" dirty="0" err="1">
                <a:latin typeface="Times New Roman" panose="02020603050405020304" pitchFamily="18" charset="0"/>
              </a:rPr>
              <a:t>leftRoot</a:t>
            </a:r>
            <a:r>
              <a:rPr lang="en-US" altLang="zh-CN" sz="2400" dirty="0">
                <a:latin typeface="Times New Roman" panose="02020603050405020304" pitchFamily="18" charset="0"/>
              </a:rPr>
              <a:t>;</a:t>
            </a:r>
            <a:endParaRPr lang="zh-CN" altLang="zh-CN" sz="2400" dirty="0">
              <a:latin typeface="Times New Roman" panose="02020603050405020304" pitchFamily="18" charset="0"/>
            </a:endParaRPr>
          </a:p>
          <a:p>
            <a:r>
              <a:rPr lang="en-US" altLang="zh-CN" sz="2400" dirty="0">
                <a:latin typeface="Times New Roman" panose="02020603050405020304" pitchFamily="18" charset="0"/>
              </a:rPr>
              <a:t>    p-&gt;right = </a:t>
            </a:r>
            <a:r>
              <a:rPr lang="en-US" altLang="zh-CN" sz="2400" dirty="0" err="1">
                <a:latin typeface="Times New Roman" panose="02020603050405020304" pitchFamily="18" charset="0"/>
              </a:rPr>
              <a:t>rightRoot</a:t>
            </a:r>
            <a:r>
              <a:rPr lang="en-US" altLang="zh-CN" sz="2400" dirty="0">
                <a:latin typeface="Times New Roman" panose="02020603050405020304" pitchFamily="18" charset="0"/>
              </a:rPr>
              <a:t>;</a:t>
            </a:r>
            <a:endParaRPr lang="zh-CN" altLang="zh-CN" sz="2400" dirty="0">
              <a:latin typeface="Times New Roman" panose="02020603050405020304" pitchFamily="18" charset="0"/>
            </a:endParaRPr>
          </a:p>
          <a:p>
            <a:r>
              <a:rPr lang="en-US" altLang="zh-CN" sz="2400" dirty="0">
                <a:latin typeface="Times New Roman" panose="02020603050405020304" pitchFamily="18" charset="0"/>
              </a:rPr>
              <a:t>    return p;</a:t>
            </a:r>
            <a:endParaRPr lang="zh-CN" altLang="zh-CN" sz="2400" dirty="0">
              <a:latin typeface="Times New Roman" panose="02020603050405020304" pitchFamily="18" charset="0"/>
            </a:endParaRPr>
          </a:p>
          <a:p>
            <a:r>
              <a:rPr lang="en-US" altLang="zh-CN" sz="2400" dirty="0">
                <a:latin typeface="Times New Roman" panose="02020603050405020304" pitchFamily="18" charset="0"/>
              </a:rPr>
              <a:t>}</a:t>
            </a:r>
            <a:endParaRPr lang="zh-CN" altLang="zh-CN" sz="2400" dirty="0">
              <a:latin typeface="Times New Roman" panose="02020603050405020304" pitchFamily="18" charset="0"/>
            </a:endParaRPr>
          </a:p>
        </p:txBody>
      </p:sp>
    </p:spTree>
    <p:extLst>
      <p:ext uri="{BB962C8B-B14F-4D97-AF65-F5344CB8AC3E}">
        <p14:creationId xmlns:p14="http://schemas.microsoft.com/office/powerpoint/2010/main" val="36319391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2129" y="825421"/>
            <a:ext cx="11486105" cy="5734405"/>
          </a:xfrm>
        </p:spPr>
        <p:txBody>
          <a:bodyPr>
            <a:noAutofit/>
          </a:bodyPr>
          <a:lstStyle/>
          <a:p>
            <a:pPr marL="0" indent="0">
              <a:buNone/>
            </a:pPr>
            <a:r>
              <a:rPr lang="zh-CN" altLang="zh-CN" sz="2800" b="0" dirty="0">
                <a:ea typeface="华文楷体" panose="02010600040101010101" pitchFamily="2" charset="-122"/>
                <a:cs typeface="Times New Roman" panose="02020603050405020304" pitchFamily="18" charset="0"/>
              </a:rPr>
              <a:t>假如已知一棵二叉树的后序和中序序列为：</a:t>
            </a:r>
          </a:p>
          <a:p>
            <a:pPr marL="0" indent="0">
              <a:buNone/>
            </a:pPr>
            <a:r>
              <a:rPr lang="zh-CN" altLang="zh-CN" sz="2800" b="0" dirty="0">
                <a:ea typeface="华文楷体" panose="02010600040101010101" pitchFamily="2" charset="-122"/>
                <a:cs typeface="Times New Roman" panose="02020603050405020304" pitchFamily="18" charset="0"/>
              </a:rPr>
              <a:t>后序序列：</a:t>
            </a:r>
            <a:r>
              <a:rPr lang="en-US" altLang="zh-CN" sz="2800" b="0" dirty="0">
                <a:ea typeface="华文楷体" panose="02010600040101010101" pitchFamily="2" charset="-122"/>
                <a:cs typeface="Times New Roman" panose="02020603050405020304" pitchFamily="18" charset="0"/>
              </a:rPr>
              <a:t>S</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L</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F</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I</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H</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G</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D</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C</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B</a:t>
            </a:r>
            <a:endParaRPr lang="zh-CN" altLang="zh-CN" sz="2800" b="0" dirty="0">
              <a:ea typeface="华文楷体" panose="02010600040101010101" pitchFamily="2" charset="-122"/>
              <a:cs typeface="Times New Roman" panose="02020603050405020304" pitchFamily="18" charset="0"/>
            </a:endParaRPr>
          </a:p>
          <a:p>
            <a:pPr marL="0" indent="0">
              <a:buNone/>
            </a:pPr>
            <a:r>
              <a:rPr lang="zh-CN" altLang="zh-CN" sz="2800" b="0" dirty="0">
                <a:ea typeface="华文楷体" panose="02010600040101010101" pitchFamily="2" charset="-122"/>
                <a:cs typeface="Times New Roman" panose="02020603050405020304" pitchFamily="18" charset="0"/>
              </a:rPr>
              <a:t>中序序列：</a:t>
            </a:r>
            <a:r>
              <a:rPr lang="en-US" altLang="zh-CN" sz="2800" b="0" dirty="0">
                <a:ea typeface="华文楷体" panose="02010600040101010101" pitchFamily="2" charset="-122"/>
                <a:cs typeface="Times New Roman" panose="02020603050405020304" pitchFamily="18" charset="0"/>
              </a:rPr>
              <a:t>L</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S</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B</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F</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C</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I</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G</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H</a:t>
            </a:r>
            <a:r>
              <a:rPr lang="zh-CN" altLang="zh-CN" sz="2800" b="0" dirty="0">
                <a:ea typeface="华文楷体" panose="02010600040101010101" pitchFamily="2" charset="-122"/>
                <a:cs typeface="Times New Roman" panose="02020603050405020304" pitchFamily="18" charset="0"/>
              </a:rPr>
              <a:t>、</a:t>
            </a:r>
            <a:r>
              <a:rPr lang="en-US" altLang="zh-CN" sz="2800" b="0" dirty="0" smtClean="0">
                <a:ea typeface="华文楷体" panose="02010600040101010101" pitchFamily="2" charset="-122"/>
                <a:cs typeface="Times New Roman" panose="02020603050405020304" pitchFamily="18" charset="0"/>
              </a:rPr>
              <a:t>D</a:t>
            </a:r>
          </a:p>
          <a:p>
            <a:pPr marL="0" indent="0">
              <a:buNone/>
            </a:pP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原来在前序中找根的任务，就交给了后序序列</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两</a:t>
            </a:r>
            <a:r>
              <a:rPr lang="zh-CN" altLang="zh-CN" sz="2800" b="0" dirty="0">
                <a:latin typeface="华文楷体" panose="02010600040101010101" pitchFamily="2" charset="-122"/>
                <a:ea typeface="华文楷体" panose="02010600040101010101" pitchFamily="2" charset="-122"/>
              </a:rPr>
              <a:t>个序列在找根时方法不同，在前序序列中根位于最前面，而后序序列中根位于最</a:t>
            </a:r>
            <a:r>
              <a:rPr lang="zh-CN" altLang="zh-CN" sz="2800" b="0" dirty="0" smtClean="0">
                <a:latin typeface="华文楷体" panose="02010600040101010101" pitchFamily="2" charset="-122"/>
                <a:ea typeface="华文楷体" panose="02010600040101010101" pitchFamily="2" charset="-122"/>
              </a:rPr>
              <a:t>后面</a:t>
            </a:r>
            <a:r>
              <a:rPr lang="zh-CN" altLang="en-US"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无论</a:t>
            </a:r>
            <a:r>
              <a:rPr lang="zh-CN" altLang="zh-CN" sz="2800" b="0" dirty="0">
                <a:latin typeface="华文楷体" panose="02010600040101010101" pitchFamily="2" charset="-122"/>
                <a:ea typeface="华文楷体" panose="02010600040101010101" pitchFamily="2" charset="-122"/>
              </a:rPr>
              <a:t>根在前、在后，两者提供的信息都是一致的，都能和中序遍历提供的信息互补。因此也能唯一地确定一棵二叉树</a:t>
            </a:r>
          </a:p>
          <a:p>
            <a:pPr marL="0" indent="0">
              <a:buNone/>
            </a:pPr>
            <a:endParaRPr lang="zh-CN" altLang="zh-CN" sz="2800" b="0"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9088851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2129" y="825422"/>
            <a:ext cx="11486105" cy="1222039"/>
          </a:xfrm>
        </p:spPr>
        <p:txBody>
          <a:bodyPr>
            <a:noAutofit/>
          </a:bodyPr>
          <a:lstStyle/>
          <a:p>
            <a:pPr marL="0" indent="0">
              <a:buNone/>
            </a:pPr>
            <a:r>
              <a:rPr lang="zh-CN" altLang="zh-CN" sz="2800" b="0" dirty="0">
                <a:ea typeface="华文楷体" panose="02010600040101010101" pitchFamily="2" charset="-122"/>
                <a:cs typeface="Times New Roman" panose="02020603050405020304" pitchFamily="18" charset="0"/>
              </a:rPr>
              <a:t>已知二叉树的前序和后序遍历序列，却不能唯一地确定一棵二叉树。</a:t>
            </a:r>
          </a:p>
          <a:p>
            <a:pPr marL="0" indent="0">
              <a:buNone/>
            </a:pPr>
            <a:r>
              <a:rPr lang="zh-CN" altLang="zh-CN" sz="2800" b="0" dirty="0" smtClean="0">
                <a:ea typeface="华文楷体" panose="02010600040101010101" pitchFamily="2" charset="-122"/>
                <a:cs typeface="Times New Roman" panose="02020603050405020304" pitchFamily="18" charset="0"/>
              </a:rPr>
              <a:t>一</a:t>
            </a:r>
            <a:r>
              <a:rPr lang="zh-CN" altLang="zh-CN" sz="2800" b="0" dirty="0">
                <a:ea typeface="华文楷体" panose="02010600040101010101" pitchFamily="2" charset="-122"/>
                <a:cs typeface="Times New Roman" panose="02020603050405020304" pitchFamily="18" charset="0"/>
              </a:rPr>
              <a:t>个反例，如</a:t>
            </a:r>
            <a:r>
              <a:rPr lang="zh-CN" altLang="zh-CN" sz="2800" b="0" dirty="0" smtClean="0">
                <a:ea typeface="华文楷体" panose="02010600040101010101" pitchFamily="2" charset="-122"/>
                <a:cs typeface="Times New Roman" panose="02020603050405020304" pitchFamily="18" charset="0"/>
              </a:rPr>
              <a:t>：前</a:t>
            </a:r>
            <a:r>
              <a:rPr lang="zh-CN" altLang="zh-CN" sz="2800" b="0" dirty="0">
                <a:ea typeface="华文楷体" panose="02010600040101010101" pitchFamily="2" charset="-122"/>
                <a:cs typeface="Times New Roman" panose="02020603050405020304" pitchFamily="18" charset="0"/>
              </a:rPr>
              <a:t>序序列：</a:t>
            </a:r>
            <a:r>
              <a:rPr lang="en-US" altLang="zh-CN" sz="2800" b="0" dirty="0">
                <a:ea typeface="华文楷体" panose="02010600040101010101" pitchFamily="2" charset="-122"/>
                <a:cs typeface="Times New Roman" panose="02020603050405020304" pitchFamily="18" charset="0"/>
              </a:rPr>
              <a:t>A</a:t>
            </a:r>
            <a:r>
              <a:rPr lang="zh-CN" altLang="zh-CN" sz="2800" b="0" dirty="0">
                <a:ea typeface="华文楷体" panose="02010600040101010101" pitchFamily="2" charset="-122"/>
                <a:cs typeface="Times New Roman" panose="02020603050405020304" pitchFamily="18" charset="0"/>
              </a:rPr>
              <a:t>、</a:t>
            </a:r>
            <a:r>
              <a:rPr lang="en-US" altLang="zh-CN" sz="2800" b="0" dirty="0" smtClean="0">
                <a:ea typeface="华文楷体" panose="02010600040101010101" pitchFamily="2" charset="-122"/>
                <a:cs typeface="Times New Roman" panose="02020603050405020304" pitchFamily="18" charset="0"/>
              </a:rPr>
              <a:t>B    </a:t>
            </a:r>
            <a:r>
              <a:rPr lang="zh-CN" altLang="zh-CN" sz="2800" b="0" dirty="0" smtClean="0">
                <a:ea typeface="华文楷体" panose="02010600040101010101" pitchFamily="2" charset="-122"/>
                <a:cs typeface="Times New Roman" panose="02020603050405020304" pitchFamily="18" charset="0"/>
              </a:rPr>
              <a:t>后序</a:t>
            </a:r>
            <a:r>
              <a:rPr lang="zh-CN" altLang="zh-CN" sz="2800" b="0" dirty="0">
                <a:ea typeface="华文楷体" panose="02010600040101010101" pitchFamily="2" charset="-122"/>
                <a:cs typeface="Times New Roman" panose="02020603050405020304" pitchFamily="18" charset="0"/>
              </a:rPr>
              <a:t>序列：</a:t>
            </a:r>
            <a:r>
              <a:rPr lang="en-US" altLang="zh-CN" sz="2800" b="0" dirty="0">
                <a:ea typeface="华文楷体" panose="02010600040101010101" pitchFamily="2" charset="-122"/>
                <a:cs typeface="Times New Roman" panose="02020603050405020304" pitchFamily="18" charset="0"/>
              </a:rPr>
              <a:t>B</a:t>
            </a:r>
            <a:r>
              <a:rPr lang="zh-CN" altLang="zh-CN" sz="2800" b="0" dirty="0">
                <a:ea typeface="华文楷体" panose="02010600040101010101" pitchFamily="2" charset="-122"/>
                <a:cs typeface="Times New Roman" panose="02020603050405020304" pitchFamily="18" charset="0"/>
              </a:rPr>
              <a:t>、</a:t>
            </a:r>
            <a:r>
              <a:rPr lang="en-US" altLang="zh-CN" sz="2800" b="0" dirty="0" smtClean="0">
                <a:ea typeface="华文楷体" panose="02010600040101010101" pitchFamily="2" charset="-122"/>
                <a:cs typeface="Times New Roman" panose="02020603050405020304" pitchFamily="18" charset="0"/>
              </a:rPr>
              <a:t>A</a:t>
            </a:r>
            <a:endParaRPr lang="zh-CN" altLang="zh-CN" sz="2800" b="0" dirty="0">
              <a:ea typeface="华文楷体" panose="02010600040101010101" pitchFamily="2" charset="-122"/>
              <a:cs typeface="Times New Roman" panose="02020603050405020304" pitchFamily="18" charset="0"/>
            </a:endParaRPr>
          </a:p>
        </p:txBody>
      </p:sp>
      <p:sp>
        <p:nvSpPr>
          <p:cNvPr id="2" name="文本框 1"/>
          <p:cNvSpPr txBox="1"/>
          <p:nvPr/>
        </p:nvSpPr>
        <p:spPr>
          <a:xfrm>
            <a:off x="232129" y="5029200"/>
            <a:ext cx="10754139" cy="1384995"/>
          </a:xfrm>
          <a:prstGeom prst="rect">
            <a:avLst/>
          </a:prstGeom>
          <a:noFill/>
        </p:spPr>
        <p:txBody>
          <a:bodyPr wrap="square" rtlCol="0">
            <a:spAutoFit/>
          </a:bodyPr>
          <a:lstStyle/>
          <a:p>
            <a:r>
              <a:rPr lang="zh-CN" altLang="zh-CN" sz="2800" dirty="0">
                <a:latin typeface="华文楷体" panose="02010600040101010101" pitchFamily="2" charset="-122"/>
                <a:ea typeface="华文楷体" panose="02010600040101010101" pitchFamily="2" charset="-122"/>
              </a:rPr>
              <a:t>从前序序列获得的信息从后序序列中也能获知，而从前序序列得不到的信息，从后序序列中也无从获知，反之亦然。这两个序列提供的信息是重叠的而不是互补的。</a:t>
            </a: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4622938" y="2503625"/>
            <a:ext cx="2712140" cy="2008740"/>
          </a:xfrm>
          <a:prstGeom prst="rect">
            <a:avLst/>
          </a:prstGeom>
          <a:noFill/>
          <a:ln>
            <a:noFill/>
          </a:ln>
        </p:spPr>
      </p:pic>
    </p:spTree>
    <p:extLst>
      <p:ext uri="{BB962C8B-B14F-4D97-AF65-F5344CB8AC3E}">
        <p14:creationId xmlns:p14="http://schemas.microsoft.com/office/powerpoint/2010/main" val="3390733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73200" y="2135297"/>
            <a:ext cx="3941876" cy="3251089"/>
          </a:xfrm>
        </p:spPr>
        <p:txBody>
          <a:bodyPr>
            <a:noAutofit/>
          </a:body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 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en-US" altLang="zh-CN" sz="2800" dirty="0" smtClean="0">
                <a:latin typeface="华文楷体" pitchFamily="2" charset="-122"/>
                <a:ea typeface="华文楷体" pitchFamily="2" charset="-122"/>
              </a:rPr>
              <a:t> </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遍历序列确定</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二叉线索树 *</a:t>
            </a:r>
            <a:endParaRPr lang="en-US" altLang="zh-CN" sz="2800" dirty="0">
              <a:solidFill>
                <a:srgbClr val="FF0000"/>
              </a:solidFill>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
        <p:nvSpPr>
          <p:cNvPr id="3" name="Rectangle 3"/>
          <p:cNvSpPr txBox="1">
            <a:spLocks noChangeArrowheads="1"/>
          </p:cNvSpPr>
          <p:nvPr/>
        </p:nvSpPr>
        <p:spPr>
          <a:xfrm>
            <a:off x="6472239" y="2135298"/>
            <a:ext cx="3941876" cy="3251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树和森林</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优先级队列</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最</a:t>
            </a:r>
            <a:r>
              <a:rPr lang="zh-CN" altLang="en-US" sz="2800" dirty="0">
                <a:latin typeface="华文楷体" pitchFamily="2" charset="-122"/>
                <a:ea typeface="华文楷体" pitchFamily="2" charset="-122"/>
              </a:rPr>
              <a:t>优</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表达式</a:t>
            </a:r>
            <a:r>
              <a:rPr lang="zh-CN" altLang="en-US" sz="2800" dirty="0">
                <a:latin typeface="华文楷体" pitchFamily="2" charset="-122"/>
                <a:ea typeface="华文楷体" pitchFamily="2" charset="-122"/>
              </a:rPr>
              <a:t>树 </a:t>
            </a:r>
            <a:r>
              <a:rPr lang="zh-CN" altLang="en-US" sz="2800" dirty="0" smtClean="0">
                <a:latin typeface="华文楷体" pitchFamily="2" charset="-122"/>
                <a:ea typeface="华文楷体" pitchFamily="2" charset="-122"/>
              </a:rPr>
              <a:t>*</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等价关系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Tree>
    <p:extLst>
      <p:ext uri="{BB962C8B-B14F-4D97-AF65-F5344CB8AC3E}">
        <p14:creationId xmlns:p14="http://schemas.microsoft.com/office/powerpoint/2010/main" val="4051725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08646"/>
            <a:ext cx="11684888" cy="4911423"/>
          </a:xfrm>
        </p:spPr>
        <p:txBody>
          <a:bodyPr>
            <a:normAutofit/>
          </a:bodyPr>
          <a:lstStyle/>
          <a:p>
            <a:pPr lvl="0">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二叉树</a:t>
            </a:r>
            <a:r>
              <a:rPr lang="zh-CN" altLang="zh-CN" sz="2800" b="0" dirty="0" smtClean="0">
                <a:latin typeface="华文楷体" panose="02010600040101010101" pitchFamily="2" charset="-122"/>
                <a:ea typeface="华文楷体" panose="02010600040101010101" pitchFamily="2" charset="-122"/>
              </a:rPr>
              <a:t>中</a:t>
            </a:r>
            <a:r>
              <a:rPr lang="zh-CN" altLang="en-US" sz="2800" b="0" dirty="0" smtClean="0">
                <a:latin typeface="华文楷体" panose="02010600040101010101" pitchFamily="2" charset="-122"/>
                <a:ea typeface="华文楷体" panose="02010600040101010101" pitchFamily="2" charset="-122"/>
              </a:rPr>
              <a:t>必</a:t>
            </a:r>
            <a:r>
              <a:rPr lang="zh-CN" altLang="zh-CN" sz="2800" b="0" dirty="0" smtClean="0">
                <a:latin typeface="华文楷体" panose="02010600040101010101" pitchFamily="2" charset="-122"/>
                <a:ea typeface="华文楷体" panose="02010600040101010101" pitchFamily="2" charset="-122"/>
              </a:rPr>
              <a:t>有</a:t>
            </a:r>
            <a:r>
              <a:rPr lang="en-US" altLang="zh-CN" sz="2800" b="0" dirty="0" smtClean="0">
                <a:latin typeface="华文楷体" panose="02010600040101010101" pitchFamily="2" charset="-122"/>
                <a:ea typeface="华文楷体" panose="02010600040101010101" pitchFamily="2" charset="-122"/>
              </a:rPr>
              <a:t>n+1</a:t>
            </a:r>
            <a:r>
              <a:rPr lang="zh-CN" altLang="zh-CN" sz="2800" b="0" dirty="0">
                <a:latin typeface="华文楷体" panose="02010600040101010101" pitchFamily="2" charset="-122"/>
                <a:ea typeface="华文楷体" panose="02010600040101010101" pitchFamily="2" charset="-122"/>
              </a:rPr>
              <a:t>个左右指针域是</a:t>
            </a:r>
            <a:r>
              <a:rPr lang="zh-CN" altLang="zh-CN" sz="2800" b="0" dirty="0" smtClean="0">
                <a:latin typeface="华文楷体" panose="02010600040101010101" pitchFamily="2" charset="-122"/>
                <a:ea typeface="华文楷体" panose="02010600040101010101" pitchFamily="2" charset="-122"/>
              </a:rPr>
              <a:t>空</a:t>
            </a:r>
            <a:r>
              <a:rPr lang="zh-CN" altLang="en-US" sz="2800" b="0" dirty="0" smtClean="0">
                <a:latin typeface="华文楷体" panose="02010600040101010101" pitchFamily="2" charset="-122"/>
                <a:ea typeface="华文楷体" panose="02010600040101010101" pitchFamily="2" charset="-122"/>
              </a:rPr>
              <a:t>的</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空</a:t>
            </a:r>
            <a:r>
              <a:rPr lang="zh-CN" altLang="zh-CN" sz="2800" dirty="0">
                <a:latin typeface="华文楷体" panose="02010600040101010101" pitchFamily="2" charset="-122"/>
                <a:ea typeface="华文楷体" panose="02010600040101010101" pitchFamily="2" charset="-122"/>
              </a:rPr>
              <a:t>指针域利用起来</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lvl="1">
              <a:buFont typeface="Wingdings" panose="05000000000000000000" pitchFamily="2" charset="2"/>
              <a:buChar char="ü"/>
            </a:pPr>
            <a:r>
              <a:rPr lang="zh-CN" altLang="zh-CN" sz="2400" b="0" dirty="0" smtClean="0">
                <a:latin typeface="华文楷体" panose="02010600040101010101" pitchFamily="2" charset="-122"/>
                <a:ea typeface="华文楷体" panose="02010600040101010101" pitchFamily="2" charset="-122"/>
              </a:rPr>
              <a:t>如果结点</a:t>
            </a:r>
            <a:r>
              <a:rPr lang="zh-CN" altLang="zh-CN" sz="2400" b="0" dirty="0">
                <a:latin typeface="华文楷体" panose="02010600040101010101" pitchFamily="2" charset="-122"/>
                <a:ea typeface="华文楷体" panose="02010600040101010101" pitchFamily="2" charset="-122"/>
              </a:rPr>
              <a:t>的左指针域为空</a:t>
            </a:r>
            <a:r>
              <a:rPr lang="zh-CN" altLang="zh-CN" sz="2400" b="0" dirty="0" smtClean="0">
                <a:latin typeface="华文楷体" panose="02010600040101010101" pitchFamily="2" charset="-122"/>
                <a:ea typeface="华文楷体" panose="02010600040101010101" pitchFamily="2" charset="-122"/>
              </a:rPr>
              <a:t>，</a:t>
            </a:r>
            <a:r>
              <a:rPr lang="zh-CN" altLang="en-US" sz="2400" b="0" dirty="0" smtClean="0">
                <a:latin typeface="华文楷体" panose="02010600040101010101" pitchFamily="2" charset="-122"/>
                <a:ea typeface="华文楷体" panose="02010600040101010101" pitchFamily="2" charset="-122"/>
              </a:rPr>
              <a:t>就存储</a:t>
            </a:r>
            <a:r>
              <a:rPr lang="zh-CN" altLang="zh-CN" sz="2400" b="0" dirty="0" smtClean="0">
                <a:latin typeface="华文楷体" panose="02010600040101010101" pitchFamily="2" charset="-122"/>
                <a:ea typeface="华文楷体" panose="02010600040101010101" pitchFamily="2" charset="-122"/>
              </a:rPr>
              <a:t>某种</a:t>
            </a:r>
            <a:r>
              <a:rPr lang="zh-CN" altLang="zh-CN" sz="2400" b="0" dirty="0">
                <a:latin typeface="华文楷体" panose="02010600040101010101" pitchFamily="2" charset="-122"/>
                <a:ea typeface="华文楷体" panose="02010600040101010101" pitchFamily="2" charset="-122"/>
              </a:rPr>
              <a:t>遍历序列</a:t>
            </a:r>
            <a:r>
              <a:rPr lang="zh-CN" altLang="zh-CN" sz="2400" b="0" dirty="0" smtClean="0">
                <a:latin typeface="华文楷体" panose="02010600040101010101" pitchFamily="2" charset="-122"/>
                <a:ea typeface="华文楷体" panose="02010600040101010101" pitchFamily="2" charset="-122"/>
              </a:rPr>
              <a:t>中</a:t>
            </a:r>
            <a:r>
              <a:rPr lang="zh-CN" altLang="en-US" sz="2400" b="0" dirty="0" smtClean="0">
                <a:latin typeface="华文楷体" panose="02010600040101010101" pitchFamily="2" charset="-122"/>
                <a:ea typeface="华文楷体" panose="02010600040101010101" pitchFamily="2" charset="-122"/>
              </a:rPr>
              <a:t>该</a:t>
            </a:r>
            <a:r>
              <a:rPr lang="zh-CN" altLang="zh-CN" sz="2400" b="0" dirty="0" smtClean="0">
                <a:latin typeface="华文楷体" panose="02010600040101010101" pitchFamily="2" charset="-122"/>
                <a:ea typeface="华文楷体" panose="02010600040101010101" pitchFamily="2" charset="-122"/>
              </a:rPr>
              <a:t>结点</a:t>
            </a:r>
            <a:r>
              <a:rPr lang="zh-CN" altLang="zh-CN" sz="2400" b="0" dirty="0">
                <a:latin typeface="华文楷体" panose="02010600040101010101" pitchFamily="2" charset="-122"/>
                <a:ea typeface="华文楷体" panose="02010600040101010101" pitchFamily="2" charset="-122"/>
              </a:rPr>
              <a:t>的直接前驱结点</a:t>
            </a:r>
            <a:r>
              <a:rPr lang="zh-CN" altLang="zh-CN" sz="2400" b="0" dirty="0" smtClean="0">
                <a:latin typeface="华文楷体" panose="02010600040101010101" pitchFamily="2" charset="-122"/>
                <a:ea typeface="华文楷体" panose="02010600040101010101" pitchFamily="2" charset="-122"/>
              </a:rPr>
              <a:t>地址</a:t>
            </a:r>
            <a:r>
              <a:rPr lang="zh-CN" altLang="en-US" sz="2400" b="0" dirty="0" smtClean="0">
                <a:latin typeface="华文楷体" panose="02010600040101010101" pitchFamily="2" charset="-122"/>
                <a:ea typeface="华文楷体" panose="02010600040101010101" pitchFamily="2" charset="-122"/>
              </a:rPr>
              <a:t>。</a:t>
            </a:r>
            <a:endParaRPr lang="en-US" altLang="zh-CN" sz="2400" b="0" dirty="0" smtClean="0">
              <a:latin typeface="华文楷体" panose="02010600040101010101" pitchFamily="2" charset="-122"/>
              <a:ea typeface="华文楷体" panose="02010600040101010101" pitchFamily="2" charset="-122"/>
            </a:endParaRPr>
          </a:p>
          <a:p>
            <a:pPr lvl="1">
              <a:buFont typeface="Wingdings" panose="05000000000000000000" pitchFamily="2" charset="2"/>
              <a:buChar char="ü"/>
            </a:pPr>
            <a:r>
              <a:rPr lang="zh-CN" altLang="zh-CN" sz="2400" b="0" dirty="0" smtClean="0">
                <a:latin typeface="华文楷体" panose="02010600040101010101" pitchFamily="2" charset="-122"/>
                <a:ea typeface="华文楷体" panose="02010600040101010101" pitchFamily="2" charset="-122"/>
              </a:rPr>
              <a:t>如果结点</a:t>
            </a:r>
            <a:r>
              <a:rPr lang="zh-CN" altLang="zh-CN" sz="2400" b="0" dirty="0">
                <a:latin typeface="华文楷体" panose="02010600040101010101" pitchFamily="2" charset="-122"/>
                <a:ea typeface="华文楷体" panose="02010600040101010101" pitchFamily="2" charset="-122"/>
              </a:rPr>
              <a:t>的右指针域为空</a:t>
            </a:r>
            <a:r>
              <a:rPr lang="zh-CN" altLang="zh-CN" sz="2400" b="0" dirty="0" smtClean="0">
                <a:latin typeface="华文楷体" panose="02010600040101010101" pitchFamily="2" charset="-122"/>
                <a:ea typeface="华文楷体" panose="02010600040101010101" pitchFamily="2" charset="-122"/>
              </a:rPr>
              <a:t>，</a:t>
            </a:r>
            <a:r>
              <a:rPr lang="zh-CN" altLang="en-US" sz="2400" b="0" dirty="0">
                <a:latin typeface="华文楷体" panose="02010600040101010101" pitchFamily="2" charset="-122"/>
                <a:ea typeface="华文楷体" panose="02010600040101010101" pitchFamily="2" charset="-122"/>
              </a:rPr>
              <a:t>就存储</a:t>
            </a:r>
            <a:r>
              <a:rPr lang="zh-CN" altLang="zh-CN" sz="2400" b="0" dirty="0">
                <a:latin typeface="华文楷体" panose="02010600040101010101" pitchFamily="2" charset="-122"/>
                <a:ea typeface="华文楷体" panose="02010600040101010101" pitchFamily="2" charset="-122"/>
              </a:rPr>
              <a:t>某种遍历序列中</a:t>
            </a:r>
            <a:r>
              <a:rPr lang="zh-CN" altLang="en-US" sz="2400" b="0" dirty="0">
                <a:latin typeface="华文楷体" panose="02010600040101010101" pitchFamily="2" charset="-122"/>
                <a:ea typeface="华文楷体" panose="02010600040101010101" pitchFamily="2" charset="-122"/>
              </a:rPr>
              <a:t>该</a:t>
            </a:r>
            <a:r>
              <a:rPr lang="zh-CN" altLang="zh-CN" sz="2400" b="0" dirty="0">
                <a:latin typeface="华文楷体" panose="02010600040101010101" pitchFamily="2" charset="-122"/>
                <a:ea typeface="华文楷体" panose="02010600040101010101" pitchFamily="2" charset="-122"/>
              </a:rPr>
              <a:t>结点的</a:t>
            </a:r>
            <a:r>
              <a:rPr lang="zh-CN" altLang="zh-CN" sz="2400" b="0" dirty="0" smtClean="0">
                <a:latin typeface="华文楷体" panose="02010600040101010101" pitchFamily="2" charset="-122"/>
                <a:ea typeface="华文楷体" panose="02010600040101010101" pitchFamily="2" charset="-122"/>
              </a:rPr>
              <a:t>直接</a:t>
            </a:r>
            <a:r>
              <a:rPr lang="zh-CN" altLang="en-US" sz="2400" b="0" dirty="0" smtClean="0">
                <a:latin typeface="华文楷体" panose="02010600040101010101" pitchFamily="2" charset="-122"/>
                <a:ea typeface="华文楷体" panose="02010600040101010101" pitchFamily="2" charset="-122"/>
              </a:rPr>
              <a:t>后继</a:t>
            </a:r>
            <a:r>
              <a:rPr lang="zh-CN" altLang="zh-CN" sz="2400" b="0" dirty="0" smtClean="0">
                <a:latin typeface="华文楷体" panose="02010600040101010101" pitchFamily="2" charset="-122"/>
                <a:ea typeface="华文楷体" panose="02010600040101010101" pitchFamily="2" charset="-122"/>
              </a:rPr>
              <a:t>结点</a:t>
            </a:r>
            <a:r>
              <a:rPr lang="zh-CN" altLang="zh-CN" sz="2400" b="0" dirty="0">
                <a:latin typeface="华文楷体" panose="02010600040101010101" pitchFamily="2" charset="-122"/>
                <a:ea typeface="华文楷体" panose="02010600040101010101" pitchFamily="2" charset="-122"/>
              </a:rPr>
              <a:t>地址</a:t>
            </a:r>
            <a:r>
              <a:rPr lang="zh-CN" altLang="en-US" sz="2400" b="0" dirty="0">
                <a:latin typeface="华文楷体" panose="02010600040101010101" pitchFamily="2" charset="-122"/>
                <a:ea typeface="华文楷体" panose="02010600040101010101" pitchFamily="2" charset="-122"/>
              </a:rPr>
              <a:t>。</a:t>
            </a:r>
            <a:endParaRPr lang="en-US" altLang="zh-CN" sz="2400" b="0" dirty="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在</a:t>
            </a:r>
            <a:r>
              <a:rPr lang="zh-CN" altLang="zh-CN" sz="2800" b="0" dirty="0">
                <a:latin typeface="华文楷体" panose="02010600040101010101" pitchFamily="2" charset="-122"/>
                <a:ea typeface="华文楷体" panose="02010600040101010101" pitchFamily="2" charset="-122"/>
              </a:rPr>
              <a:t>空指针</a:t>
            </a:r>
            <a:r>
              <a:rPr lang="zh-CN" altLang="zh-CN" sz="2800" b="0" dirty="0" smtClean="0">
                <a:latin typeface="华文楷体" panose="02010600040101010101" pitchFamily="2" charset="-122"/>
                <a:ea typeface="华文楷体" panose="02010600040101010101" pitchFamily="2" charset="-122"/>
              </a:rPr>
              <a:t>域</a:t>
            </a:r>
            <a:r>
              <a:rPr lang="zh-CN" altLang="en-US" sz="2800" b="0" dirty="0" smtClean="0">
                <a:latin typeface="华文楷体" panose="02010600040101010101" pitchFamily="2" charset="-122"/>
                <a:ea typeface="华文楷体" panose="02010600040101010101" pitchFamily="2" charset="-122"/>
              </a:rPr>
              <a:t>上</a:t>
            </a:r>
            <a:r>
              <a:rPr lang="zh-CN" altLang="zh-CN" sz="2800" b="0" dirty="0" smtClean="0">
                <a:latin typeface="华文楷体" panose="02010600040101010101" pitchFamily="2" charset="-122"/>
                <a:ea typeface="华文楷体" panose="02010600040101010101" pitchFamily="2" charset="-122"/>
              </a:rPr>
              <a:t>加载了</a:t>
            </a:r>
            <a:r>
              <a:rPr lang="zh-CN" altLang="en-US" sz="2800" b="0" dirty="0" smtClean="0">
                <a:latin typeface="华文楷体" panose="02010600040101010101" pitchFamily="2" charset="-122"/>
                <a:ea typeface="华文楷体" panose="02010600040101010101" pitchFamily="2" charset="-122"/>
              </a:rPr>
              <a:t>以上</a:t>
            </a:r>
            <a:r>
              <a:rPr lang="zh-CN" altLang="zh-CN" sz="2800" b="0" dirty="0" smtClean="0">
                <a:latin typeface="华文楷体" panose="02010600040101010101" pitchFamily="2" charset="-122"/>
                <a:ea typeface="华文楷体" panose="02010600040101010101" pitchFamily="2" charset="-122"/>
              </a:rPr>
              <a:t>遍历</a:t>
            </a:r>
            <a:r>
              <a:rPr lang="zh-CN" altLang="zh-CN" sz="2800" b="0" dirty="0">
                <a:latin typeface="华文楷体" panose="02010600040101010101" pitchFamily="2" charset="-122"/>
                <a:ea typeface="华文楷体" panose="02010600040101010101" pitchFamily="2" charset="-122"/>
              </a:rPr>
              <a:t>线索的</a:t>
            </a:r>
            <a:r>
              <a:rPr lang="zh-CN" altLang="zh-CN" sz="2800" b="0" dirty="0" smtClean="0">
                <a:latin typeface="华文楷体" panose="02010600040101010101" pitchFamily="2" charset="-122"/>
                <a:ea typeface="华文楷体" panose="02010600040101010101" pitchFamily="2" charset="-122"/>
              </a:rPr>
              <a:t>二叉树</a:t>
            </a:r>
            <a:r>
              <a:rPr lang="zh-CN" altLang="en-US" sz="2800" b="0" dirty="0" smtClean="0">
                <a:latin typeface="华文楷体" panose="02010600040101010101" pitchFamily="2" charset="-122"/>
                <a:ea typeface="华文楷体" panose="02010600040101010101" pitchFamily="2" charset="-122"/>
              </a:rPr>
              <a:t>称</a:t>
            </a:r>
            <a:r>
              <a:rPr lang="zh-CN" altLang="zh-CN" sz="2800" dirty="0" smtClean="0">
                <a:latin typeface="华文楷体" panose="02010600040101010101" pitchFamily="2" charset="-122"/>
                <a:ea typeface="华文楷体" panose="02010600040101010101" pitchFamily="2" charset="-122"/>
              </a:rPr>
              <a:t>线索</a:t>
            </a:r>
            <a:r>
              <a:rPr lang="zh-CN" altLang="zh-CN" sz="2800" dirty="0">
                <a:latin typeface="华文楷体" panose="02010600040101010101" pitchFamily="2" charset="-122"/>
                <a:ea typeface="华文楷体" panose="02010600040101010101" pitchFamily="2" charset="-122"/>
              </a:rPr>
              <a:t>树</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en-US" sz="2800" dirty="0">
                <a:latin typeface="华文楷体" panose="02010600040101010101" pitchFamily="2" charset="-122"/>
                <a:ea typeface="华文楷体" panose="02010600040101010101" pitchFamily="2" charset="-122"/>
              </a:rPr>
              <a:t>线索</a:t>
            </a:r>
            <a:r>
              <a:rPr lang="zh-CN" altLang="en-US" sz="2800" dirty="0" smtClean="0">
                <a:latin typeface="华文楷体" panose="02010600040101010101" pitchFamily="2" charset="-122"/>
                <a:ea typeface="华文楷体" panose="02010600040101010101" pitchFamily="2" charset="-122"/>
              </a:rPr>
              <a:t>树有：</a:t>
            </a:r>
            <a:r>
              <a:rPr lang="zh-CN" altLang="en-US" sz="2800" b="0" dirty="0" smtClean="0">
                <a:latin typeface="华文楷体" panose="02010600040101010101" pitchFamily="2" charset="-122"/>
                <a:ea typeface="华文楷体" panose="02010600040101010101" pitchFamily="2" charset="-122"/>
              </a:rPr>
              <a:t>前序、中序、后序线索树三种，中序线索树常见。</a:t>
            </a:r>
            <a:endParaRPr lang="en-US" altLang="zh-CN" sz="2800" b="0" dirty="0" smtClean="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在</a:t>
            </a:r>
            <a:r>
              <a:rPr lang="zh-CN" altLang="en-US" sz="2800" b="0" dirty="0" smtClean="0">
                <a:latin typeface="华文楷体" panose="02010600040101010101" pitchFamily="2" charset="-122"/>
                <a:ea typeface="华文楷体" panose="02010600040101010101" pitchFamily="2" charset="-122"/>
              </a:rPr>
              <a:t>中序</a:t>
            </a:r>
            <a:r>
              <a:rPr lang="zh-CN" altLang="zh-CN" sz="2800" b="0" dirty="0" smtClean="0">
                <a:latin typeface="华文楷体" panose="02010600040101010101" pitchFamily="2" charset="-122"/>
                <a:ea typeface="华文楷体" panose="02010600040101010101" pitchFamily="2" charset="-122"/>
              </a:rPr>
              <a:t>线索</a:t>
            </a:r>
            <a:r>
              <a:rPr lang="zh-CN" altLang="zh-CN" sz="2800" b="0" dirty="0">
                <a:latin typeface="华文楷体" panose="02010600040101010101" pitchFamily="2" charset="-122"/>
                <a:ea typeface="华文楷体" panose="02010600040101010101" pitchFamily="2" charset="-122"/>
              </a:rPr>
              <a:t>树上</a:t>
            </a:r>
            <a:r>
              <a:rPr lang="zh-CN" altLang="zh-CN" sz="2800" b="0" dirty="0" smtClean="0">
                <a:latin typeface="华文楷体" panose="02010600040101010101" pitchFamily="2" charset="-122"/>
                <a:ea typeface="华文楷体" panose="02010600040101010101" pitchFamily="2" charset="-122"/>
              </a:rPr>
              <a:t>实现</a:t>
            </a:r>
            <a:r>
              <a:rPr lang="zh-CN" altLang="en-US" sz="2800" b="0" dirty="0" smtClean="0">
                <a:latin typeface="华文楷体" panose="02010600040101010101" pitchFamily="2" charset="-122"/>
                <a:ea typeface="华文楷体" panose="02010600040101010101" pitchFamily="2" charset="-122"/>
              </a:rPr>
              <a:t>中序</a:t>
            </a:r>
            <a:r>
              <a:rPr lang="zh-CN" altLang="zh-CN" sz="2800" b="0" dirty="0" smtClean="0">
                <a:latin typeface="华文楷体" panose="02010600040101010101" pitchFamily="2" charset="-122"/>
                <a:ea typeface="华文楷体" panose="02010600040101010101" pitchFamily="2" charset="-122"/>
              </a:rPr>
              <a:t>遍历操作可摆脱</a:t>
            </a:r>
            <a:r>
              <a:rPr lang="zh-CN" altLang="zh-CN" sz="2800" b="0" dirty="0">
                <a:latin typeface="华文楷体" panose="02010600040101010101" pitchFamily="2" charset="-122"/>
                <a:ea typeface="华文楷体" panose="02010600040101010101" pitchFamily="2" charset="-122"/>
              </a:rPr>
              <a:t>对栈的依赖</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en-US" sz="2800" dirty="0" smtClean="0">
                <a:latin typeface="华文楷体" panose="02010600040101010101" pitchFamily="2" charset="-122"/>
                <a:ea typeface="华文楷体" panose="02010600040101010101" pitchFamily="2" charset="-122"/>
              </a:rPr>
              <a:t>有意思的是：</a:t>
            </a:r>
            <a:r>
              <a:rPr lang="zh-CN" altLang="en-US" sz="2800" b="0" dirty="0" smtClean="0">
                <a:latin typeface="华文楷体" panose="02010600040101010101" pitchFamily="2" charset="-122"/>
                <a:ea typeface="华文楷体" panose="02010600040101010101" pitchFamily="2" charset="-122"/>
              </a:rPr>
              <a:t>在中序线索树上也可脱离栈进行前序和后序遍历。</a:t>
            </a:r>
            <a:endParaRPr lang="en-US"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二叉线索树</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7620247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一棵中序线索树：</a:t>
            </a:r>
            <a:endParaRPr lang="zh-CN" altLang="en-US" dirty="0">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800295" y="2088005"/>
            <a:ext cx="4359519" cy="3919608"/>
          </a:xfrm>
          <a:prstGeom prst="rect">
            <a:avLst/>
          </a:prstGeom>
          <a:noFill/>
          <a:ln>
            <a:noFill/>
          </a:ln>
        </p:spPr>
      </p:pic>
      <p:sp>
        <p:nvSpPr>
          <p:cNvPr id="2" name="文本框 1"/>
          <p:cNvSpPr txBox="1"/>
          <p:nvPr/>
        </p:nvSpPr>
        <p:spPr>
          <a:xfrm>
            <a:off x="5896947" y="1666830"/>
            <a:ext cx="5552931" cy="4401205"/>
          </a:xfrm>
          <a:prstGeom prst="rect">
            <a:avLst/>
          </a:prstGeom>
          <a:noFill/>
        </p:spPr>
        <p:txBody>
          <a:bodyPr wrap="square" rtlCol="0">
            <a:spAutoFit/>
          </a:bodyPr>
          <a:lstStyle/>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粗线条为</a:t>
            </a:r>
            <a:r>
              <a:rPr lang="zh-CN" altLang="zh-CN" sz="2800" dirty="0">
                <a:latin typeface="华文楷体" panose="02010600040101010101" pitchFamily="2" charset="-122"/>
                <a:ea typeface="华文楷体" panose="02010600040101010101" pitchFamily="2" charset="-122"/>
              </a:rPr>
              <a:t>增加的线索，左子指向直接前驱，右子指向直接后继</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a:latin typeface="华文楷体" panose="02010600040101010101" pitchFamily="2" charset="-122"/>
                <a:ea typeface="华文楷体" panose="02010600040101010101" pitchFamily="2" charset="-122"/>
              </a:rPr>
              <a:t>线索树</a:t>
            </a:r>
            <a:r>
              <a:rPr lang="zh-CN" altLang="zh-CN" sz="2800" dirty="0" smtClean="0">
                <a:latin typeface="华文楷体" panose="02010600040101010101" pitchFamily="2" charset="-122"/>
                <a:ea typeface="华文楷体" panose="02010600040101010101" pitchFamily="2" charset="-122"/>
              </a:rPr>
              <a:t>中结点</a:t>
            </a:r>
            <a:r>
              <a:rPr lang="zh-CN" altLang="en-US" sz="2800" dirty="0" smtClean="0">
                <a:latin typeface="华文楷体" panose="02010600040101010101" pitchFamily="2" charset="-122"/>
                <a:ea typeface="华文楷体" panose="02010600040101010101" pitchFamily="2" charset="-122"/>
              </a:rPr>
              <a:t>结构，除了</a:t>
            </a:r>
            <a:r>
              <a:rPr lang="en-US" altLang="zh-CN" sz="2800" dirty="0" smtClean="0">
                <a:latin typeface="华文楷体" panose="02010600040101010101" pitchFamily="2" charset="-122"/>
                <a:ea typeface="华文楷体" panose="02010600040101010101" pitchFamily="2" charset="-122"/>
              </a:rPr>
              <a:t>data</a:t>
            </a:r>
            <a:r>
              <a:rPr lang="zh-CN" altLang="en-US" sz="2800" dirty="0" smtClean="0">
                <a:latin typeface="华文楷体" panose="02010600040101010101" pitchFamily="2" charset="-122"/>
                <a:ea typeface="华文楷体" panose="02010600040101010101" pitchFamily="2" charset="-122"/>
              </a:rPr>
              <a:t>、</a:t>
            </a:r>
            <a:r>
              <a:rPr lang="en-US" altLang="zh-CN" sz="2800" dirty="0" smtClean="0">
                <a:latin typeface="华文楷体" panose="02010600040101010101" pitchFamily="2" charset="-122"/>
                <a:ea typeface="华文楷体" panose="02010600040101010101" pitchFamily="2" charset="-122"/>
              </a:rPr>
              <a:t>left</a:t>
            </a:r>
            <a:r>
              <a:rPr lang="zh-CN" altLang="en-US" sz="2800" dirty="0" smtClean="0">
                <a:latin typeface="华文楷体" panose="02010600040101010101" pitchFamily="2" charset="-122"/>
                <a:ea typeface="华文楷体" panose="02010600040101010101" pitchFamily="2" charset="-122"/>
              </a:rPr>
              <a:t>、</a:t>
            </a:r>
            <a:r>
              <a:rPr lang="en-US" altLang="zh-CN" sz="2800" dirty="0" smtClean="0">
                <a:latin typeface="华文楷体" panose="02010600040101010101" pitchFamily="2" charset="-122"/>
                <a:ea typeface="华文楷体" panose="02010600040101010101" pitchFamily="2" charset="-122"/>
              </a:rPr>
              <a:t>right</a:t>
            </a:r>
            <a:r>
              <a:rPr lang="zh-CN" altLang="en-US" sz="2800" dirty="0" smtClean="0">
                <a:latin typeface="华文楷体" panose="02010600040101010101" pitchFamily="2" charset="-122"/>
                <a:ea typeface="华文楷体" panose="02010600040101010101" pitchFamily="2" charset="-122"/>
              </a:rPr>
              <a:t>字段</a:t>
            </a:r>
            <a:r>
              <a:rPr lang="zh-CN" altLang="zh-CN" sz="2800" dirty="0" smtClean="0">
                <a:latin typeface="华文楷体" panose="02010600040101010101" pitchFamily="2" charset="-122"/>
                <a:ea typeface="华文楷体" panose="02010600040101010101" pitchFamily="2" charset="-122"/>
              </a:rPr>
              <a:t>，</a:t>
            </a:r>
            <a:r>
              <a:rPr lang="zh-CN" altLang="zh-CN" sz="2800" dirty="0">
                <a:latin typeface="华文楷体" panose="02010600040101010101" pitchFamily="2" charset="-122"/>
                <a:ea typeface="华文楷体" panose="02010600040101010101" pitchFamily="2" charset="-122"/>
              </a:rPr>
              <a:t>还多了</a:t>
            </a:r>
            <a:r>
              <a:rPr lang="zh-CN" altLang="zh-CN" sz="2800" dirty="0" smtClean="0">
                <a:latin typeface="华文楷体" panose="02010600040101010101" pitchFamily="2" charset="-122"/>
                <a:ea typeface="华文楷体" panose="02010600040101010101" pitchFamily="2" charset="-122"/>
              </a:rPr>
              <a:t>指针</a:t>
            </a:r>
            <a:r>
              <a:rPr lang="en-US" altLang="zh-CN" sz="2800" dirty="0" err="1" smtClean="0">
                <a:latin typeface="华文楷体" panose="02010600040101010101" pitchFamily="2" charset="-122"/>
                <a:ea typeface="华文楷体" panose="02010600040101010101" pitchFamily="2" charset="-122"/>
              </a:rPr>
              <a:t>leftFlag</a:t>
            </a:r>
            <a:r>
              <a:rPr lang="zh-CN" altLang="en-US" sz="2800" dirty="0" smtClean="0">
                <a:latin typeface="华文楷体" panose="02010600040101010101" pitchFamily="2" charset="-122"/>
                <a:ea typeface="华文楷体" panose="02010600040101010101" pitchFamily="2" charset="-122"/>
              </a:rPr>
              <a:t>和</a:t>
            </a:r>
            <a:r>
              <a:rPr lang="en-US" altLang="zh-CN" sz="2800" dirty="0" err="1" smtClean="0">
                <a:latin typeface="华文楷体" panose="02010600040101010101" pitchFamily="2" charset="-122"/>
                <a:ea typeface="华文楷体" panose="02010600040101010101" pitchFamily="2" charset="-122"/>
              </a:rPr>
              <a:t>rightFlag</a:t>
            </a:r>
            <a:r>
              <a:rPr lang="zh-CN" altLang="zh-CN" sz="2800" dirty="0" smtClean="0">
                <a:latin typeface="华文楷体" panose="02010600040101010101" pitchFamily="2" charset="-122"/>
                <a:ea typeface="华文楷体" panose="02010600040101010101" pitchFamily="2" charset="-122"/>
              </a:rPr>
              <a:t>，用以</a:t>
            </a:r>
            <a:r>
              <a:rPr lang="zh-CN" altLang="en-US" sz="2800" dirty="0" smtClean="0">
                <a:latin typeface="华文楷体" panose="02010600040101010101" pitchFamily="2" charset="-122"/>
                <a:ea typeface="华文楷体" panose="02010600040101010101" pitchFamily="2" charset="-122"/>
              </a:rPr>
              <a:t>区分</a:t>
            </a:r>
            <a:r>
              <a:rPr lang="en-US" altLang="zh-CN" sz="2800" dirty="0" smtClean="0">
                <a:latin typeface="华文楷体" panose="02010600040101010101" pitchFamily="2" charset="-122"/>
                <a:ea typeface="华文楷体" panose="02010600040101010101" pitchFamily="2" charset="-122"/>
              </a:rPr>
              <a:t>left</a:t>
            </a:r>
            <a:r>
              <a:rPr lang="zh-CN" altLang="en-US" sz="2800" dirty="0" smtClean="0">
                <a:latin typeface="华文楷体" panose="02010600040101010101" pitchFamily="2" charset="-122"/>
                <a:ea typeface="华文楷体" panose="02010600040101010101" pitchFamily="2" charset="-122"/>
              </a:rPr>
              <a:t>和</a:t>
            </a:r>
            <a:r>
              <a:rPr lang="en-US" altLang="zh-CN" sz="2800" dirty="0" smtClean="0">
                <a:latin typeface="华文楷体" panose="02010600040101010101" pitchFamily="2" charset="-122"/>
                <a:ea typeface="华文楷体" panose="02010600040101010101" pitchFamily="2" charset="-122"/>
              </a:rPr>
              <a:t>right</a:t>
            </a:r>
            <a:r>
              <a:rPr lang="zh-CN" altLang="en-US" sz="2800" dirty="0" smtClean="0">
                <a:latin typeface="华文楷体" panose="02010600040101010101" pitchFamily="2" charset="-122"/>
                <a:ea typeface="华文楷体" panose="02010600040101010101" pitchFamily="2" charset="-122"/>
              </a:rPr>
              <a:t>指向了孩子还是线索。</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线索</a:t>
            </a:r>
            <a:r>
              <a:rPr lang="zh-CN" altLang="zh-CN" sz="2800" dirty="0">
                <a:latin typeface="华文楷体" panose="02010600040101010101" pitchFamily="2" charset="-122"/>
                <a:ea typeface="华文楷体" panose="02010600040101010101" pitchFamily="2" charset="-122"/>
              </a:rPr>
              <a:t>树</a:t>
            </a:r>
            <a:r>
              <a:rPr lang="zh-CN" altLang="zh-CN" sz="2800" dirty="0" smtClean="0">
                <a:latin typeface="华文楷体" panose="02010600040101010101" pitchFamily="2" charset="-122"/>
                <a:ea typeface="华文楷体" panose="02010600040101010101" pitchFamily="2" charset="-122"/>
              </a:rPr>
              <a:t>中根</a:t>
            </a:r>
            <a:r>
              <a:rPr lang="zh-CN" altLang="zh-CN" sz="2800" dirty="0">
                <a:latin typeface="华文楷体" panose="02010600040101010101" pitchFamily="2" charset="-122"/>
                <a:ea typeface="华文楷体" panose="02010600040101010101" pitchFamily="2" charset="-122"/>
              </a:rPr>
              <a:t>结点指针</a:t>
            </a:r>
            <a:r>
              <a:rPr lang="en-US" altLang="zh-CN" sz="2800" dirty="0" smtClean="0">
                <a:latin typeface="华文楷体" panose="02010600040101010101" pitchFamily="2" charset="-122"/>
                <a:ea typeface="华文楷体" panose="02010600040101010101" pitchFamily="2" charset="-122"/>
              </a:rPr>
              <a:t>root</a:t>
            </a:r>
            <a:r>
              <a:rPr lang="zh-CN" altLang="zh-CN" sz="2800" dirty="0" smtClean="0">
                <a:latin typeface="华文楷体" panose="02010600040101010101" pitchFamily="2" charset="-122"/>
                <a:ea typeface="华文楷体" panose="02010600040101010101" pitchFamily="2" charset="-122"/>
              </a:rPr>
              <a:t>，</a:t>
            </a:r>
            <a:r>
              <a:rPr lang="zh-CN" altLang="zh-CN" sz="2800" dirty="0">
                <a:latin typeface="华文楷体" panose="02010600040101010101" pitchFamily="2" charset="-122"/>
                <a:ea typeface="华文楷体" panose="02010600040101010101" pitchFamily="2" charset="-122"/>
              </a:rPr>
              <a:t>还多</a:t>
            </a:r>
            <a:r>
              <a:rPr lang="zh-CN" altLang="zh-CN" sz="2800" dirty="0" smtClean="0">
                <a:latin typeface="华文楷体" panose="02010600040101010101" pitchFamily="2" charset="-122"/>
                <a:ea typeface="华文楷体" panose="02010600040101010101" pitchFamily="2" charset="-122"/>
              </a:rPr>
              <a:t>了指针</a:t>
            </a:r>
            <a:r>
              <a:rPr lang="en-US" altLang="zh-CN" sz="2800" dirty="0">
                <a:latin typeface="华文楷体" panose="02010600040101010101" pitchFamily="2" charset="-122"/>
                <a:ea typeface="华文楷体" panose="02010600040101010101" pitchFamily="2" charset="-122"/>
              </a:rPr>
              <a:t>first</a:t>
            </a:r>
            <a:r>
              <a:rPr lang="zh-CN" altLang="zh-CN" sz="2800" dirty="0">
                <a:latin typeface="华文楷体" panose="02010600040101010101" pitchFamily="2" charset="-122"/>
                <a:ea typeface="华文楷体" panose="02010600040101010101" pitchFamily="2" charset="-122"/>
              </a:rPr>
              <a:t>，用以指向中序遍历序列中第一个结点的地址。</a:t>
            </a:r>
            <a:endParaRPr lang="zh-CN" altLang="en-US" sz="2800" dirty="0">
              <a:latin typeface="华文楷体" panose="02010600040101010101" pitchFamily="2" charset="-122"/>
              <a:ea typeface="华文楷体" panose="02010600040101010101" pitchFamily="2" charset="-122"/>
            </a:endParaRPr>
          </a:p>
        </p:txBody>
      </p:sp>
      <p:cxnSp>
        <p:nvCxnSpPr>
          <p:cNvPr id="6" name="直接连接符 5"/>
          <p:cNvCxnSpPr/>
          <p:nvPr/>
        </p:nvCxnSpPr>
        <p:spPr>
          <a:xfrm>
            <a:off x="5546035" y="1346990"/>
            <a:ext cx="0" cy="551101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27517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507112" y="1489375"/>
            <a:ext cx="11684888" cy="5010816"/>
          </a:xfrm>
        </p:spPr>
        <p:txBody>
          <a:bodyPr>
            <a:noAutofit/>
          </a:bodyPr>
          <a:lstStyle/>
          <a:p>
            <a:pPr marL="0" indent="0">
              <a:buNone/>
            </a:pPr>
            <a:r>
              <a:rPr lang="zh-CN" altLang="zh-CN" sz="2800" dirty="0" smtClean="0">
                <a:ea typeface="华文楷体" panose="02010600040101010101" pitchFamily="2" charset="-122"/>
                <a:cs typeface="Times New Roman" panose="02020603050405020304" pitchFamily="18" charset="0"/>
              </a:rPr>
              <a:t>中</a:t>
            </a:r>
            <a:r>
              <a:rPr lang="zh-CN" altLang="zh-CN" sz="2800" dirty="0">
                <a:ea typeface="华文楷体" panose="02010600040101010101" pitchFamily="2" charset="-122"/>
                <a:cs typeface="Times New Roman" panose="02020603050405020304" pitchFamily="18" charset="0"/>
              </a:rPr>
              <a:t>序</a:t>
            </a:r>
            <a:r>
              <a:rPr lang="zh-CN" altLang="zh-CN" sz="2800" dirty="0" smtClean="0">
                <a:ea typeface="华文楷体" panose="02010600040101010101" pitchFamily="2" charset="-122"/>
                <a:cs typeface="Times New Roman" panose="02020603050405020304" pitchFamily="18" charset="0"/>
              </a:rPr>
              <a:t>遍历算法</a:t>
            </a:r>
            <a:r>
              <a:rPr lang="zh-CN" altLang="en-US" sz="2800" dirty="0" smtClean="0">
                <a:ea typeface="华文楷体" panose="02010600040101010101" pitchFamily="2" charset="-122"/>
                <a:cs typeface="Times New Roman" panose="02020603050405020304" pitchFamily="18" charset="0"/>
              </a:rPr>
              <a:t>基础上改造：</a:t>
            </a:r>
            <a:endParaRPr lang="en-US" altLang="zh-CN" sz="280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anose="02010600040101010101" pitchFamily="2" charset="-122"/>
                <a:cs typeface="Times New Roman" panose="02020603050405020304" pitchFamily="18" charset="0"/>
              </a:rPr>
              <a:t>用</a:t>
            </a:r>
            <a:r>
              <a:rPr lang="zh-CN" altLang="zh-CN" sz="2800" b="0" dirty="0">
                <a:ea typeface="华文楷体" panose="02010600040101010101" pitchFamily="2" charset="-122"/>
                <a:cs typeface="Times New Roman" panose="02020603050405020304" pitchFamily="18" charset="0"/>
              </a:rPr>
              <a:t>一个</a:t>
            </a:r>
            <a:r>
              <a:rPr lang="en-US" altLang="zh-CN" sz="2800" b="0" dirty="0">
                <a:ea typeface="华文楷体" panose="02010600040101010101" pitchFamily="2" charset="-122"/>
                <a:cs typeface="Times New Roman" panose="02020603050405020304" pitchFamily="18" charset="0"/>
              </a:rPr>
              <a:t>pre</a:t>
            </a:r>
            <a:r>
              <a:rPr lang="zh-CN" altLang="zh-CN" sz="2800" b="0" dirty="0">
                <a:ea typeface="华文楷体" panose="02010600040101010101" pitchFamily="2" charset="-122"/>
                <a:cs typeface="Times New Roman" panose="02020603050405020304" pitchFamily="18" charset="0"/>
              </a:rPr>
              <a:t>指针</a:t>
            </a:r>
            <a:r>
              <a:rPr lang="zh-CN" altLang="zh-CN" sz="2800" b="0" dirty="0" smtClean="0">
                <a:ea typeface="华文楷体" panose="02010600040101010101" pitchFamily="2" charset="-122"/>
                <a:cs typeface="Times New Roman" panose="02020603050405020304" pitchFamily="18" charset="0"/>
              </a:rPr>
              <a:t>，指向</a:t>
            </a:r>
            <a:r>
              <a:rPr lang="zh-CN" altLang="zh-CN" sz="2800" b="0" dirty="0">
                <a:ea typeface="华文楷体" panose="02010600040101010101" pitchFamily="2" charset="-122"/>
                <a:cs typeface="Times New Roman" panose="02020603050405020304" pitchFamily="18" charset="0"/>
              </a:rPr>
              <a:t>当前访问结点的前一</a:t>
            </a:r>
            <a:r>
              <a:rPr lang="zh-CN" altLang="zh-CN" sz="2800" b="0" dirty="0" smtClean="0">
                <a:ea typeface="华文楷体" panose="02010600040101010101" pitchFamily="2" charset="-122"/>
                <a:cs typeface="Times New Roman" panose="02020603050405020304" pitchFamily="18" charset="0"/>
              </a:rPr>
              <a:t>结点</a:t>
            </a:r>
            <a:r>
              <a:rPr lang="zh-CN" altLang="en-US" sz="2800" b="0" dirty="0" smtClean="0">
                <a:ea typeface="华文楷体" panose="02010600040101010101" pitchFamily="2" charset="-122"/>
                <a:cs typeface="Times New Roman" panose="02020603050405020304" pitchFamily="18" charset="0"/>
              </a:rPr>
              <a:t>，</a:t>
            </a:r>
            <a:r>
              <a:rPr lang="zh-CN" altLang="zh-CN" sz="2800" b="0" dirty="0" smtClean="0">
                <a:ea typeface="华文楷体" panose="02010600040101010101" pitchFamily="2" charset="-122"/>
                <a:cs typeface="Times New Roman" panose="02020603050405020304" pitchFamily="18" charset="0"/>
              </a:rPr>
              <a:t>最初</a:t>
            </a:r>
            <a:r>
              <a:rPr lang="en-US" altLang="zh-CN" sz="2800" b="0" dirty="0" smtClean="0">
                <a:ea typeface="华文楷体" panose="02010600040101010101" pitchFamily="2" charset="-122"/>
                <a:cs typeface="Times New Roman" panose="02020603050405020304" pitchFamily="18" charset="0"/>
              </a:rPr>
              <a:t>pre=NULL</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anose="02010600040101010101" pitchFamily="2" charset="-122"/>
                <a:cs typeface="Times New Roman" panose="02020603050405020304" pitchFamily="18" charset="0"/>
              </a:rPr>
              <a:t>中</a:t>
            </a:r>
            <a:r>
              <a:rPr lang="zh-CN" altLang="zh-CN" sz="2800" b="0" dirty="0">
                <a:ea typeface="华文楷体" panose="02010600040101010101" pitchFamily="2" charset="-122"/>
                <a:cs typeface="Times New Roman" panose="02020603050405020304" pitchFamily="18" charset="0"/>
              </a:rPr>
              <a:t>序遍历时</a:t>
            </a:r>
            <a:r>
              <a:rPr lang="zh-CN" altLang="zh-CN" sz="2800" b="0" dirty="0" smtClean="0">
                <a:ea typeface="华文楷体" panose="02010600040101010101" pitchFamily="2" charset="-122"/>
                <a:cs typeface="Times New Roman" panose="02020603050405020304" pitchFamily="18" charset="0"/>
              </a:rPr>
              <a:t>，</a:t>
            </a:r>
            <a:r>
              <a:rPr lang="zh-CN" altLang="en-US" sz="2800" b="0" dirty="0" smtClean="0">
                <a:ea typeface="华文楷体" panose="02010600040101010101" pitchFamily="2" charset="-122"/>
                <a:cs typeface="Times New Roman" panose="02020603050405020304" pitchFamily="18" charset="0"/>
              </a:rPr>
              <a:t>对</a:t>
            </a:r>
            <a:r>
              <a:rPr lang="zh-CN" altLang="zh-CN" sz="2800" b="0" dirty="0" smtClean="0">
                <a:ea typeface="华文楷体" panose="02010600040101010101" pitchFamily="2" charset="-122"/>
                <a:cs typeface="Times New Roman" panose="02020603050405020304" pitchFamily="18" charset="0"/>
              </a:rPr>
              <a:t>当前</a:t>
            </a:r>
            <a:r>
              <a:rPr lang="zh-CN" altLang="en-US" sz="2800" b="0" dirty="0" smtClean="0">
                <a:ea typeface="华文楷体" panose="02010600040101010101" pitchFamily="2" charset="-122"/>
                <a:cs typeface="Times New Roman" panose="02020603050405020304" pitchFamily="18" charset="0"/>
              </a:rPr>
              <a:t>访问</a:t>
            </a:r>
            <a:r>
              <a:rPr lang="zh-CN" altLang="zh-CN" sz="2800" b="0" dirty="0" smtClean="0">
                <a:ea typeface="华文楷体" panose="02010600040101010101" pitchFamily="2" charset="-122"/>
                <a:cs typeface="Times New Roman" panose="02020603050405020304" pitchFamily="18" charset="0"/>
              </a:rPr>
              <a:t>结点</a:t>
            </a:r>
            <a:r>
              <a:rPr lang="en-US" altLang="zh-CN" sz="2800" b="0" dirty="0" smtClean="0">
                <a:ea typeface="华文楷体" panose="02010600040101010101" pitchFamily="2" charset="-122"/>
                <a:cs typeface="Times New Roman" panose="02020603050405020304" pitchFamily="18" charset="0"/>
              </a:rPr>
              <a:t>p</a:t>
            </a:r>
            <a:r>
              <a:rPr lang="zh-CN" altLang="en-US"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lvl="1"/>
            <a:r>
              <a:rPr lang="zh-CN" altLang="zh-CN" sz="2400" b="0" dirty="0" smtClean="0">
                <a:ea typeface="华文楷体" panose="02010600040101010101" pitchFamily="2" charset="-122"/>
                <a:cs typeface="Times New Roman" panose="02020603050405020304" pitchFamily="18" charset="0"/>
              </a:rPr>
              <a:t>如果</a:t>
            </a:r>
            <a:r>
              <a:rPr lang="en-US" altLang="zh-CN" sz="2400" b="0" dirty="0" smtClean="0">
                <a:ea typeface="华文楷体" panose="02010600040101010101" pitchFamily="2" charset="-122"/>
                <a:cs typeface="Times New Roman" panose="02020603050405020304" pitchFamily="18" charset="0"/>
              </a:rPr>
              <a:t>p</a:t>
            </a:r>
            <a:r>
              <a:rPr lang="zh-CN" altLang="zh-CN" sz="2400" b="0" dirty="0" smtClean="0">
                <a:ea typeface="华文楷体" panose="02010600040101010101" pitchFamily="2" charset="-122"/>
                <a:cs typeface="Times New Roman" panose="02020603050405020304" pitchFamily="18" charset="0"/>
              </a:rPr>
              <a:t>没有</a:t>
            </a:r>
            <a:r>
              <a:rPr lang="zh-CN" altLang="zh-CN" sz="2400" b="0" dirty="0">
                <a:ea typeface="华文楷体" panose="02010600040101010101" pitchFamily="2" charset="-122"/>
                <a:cs typeface="Times New Roman" panose="02020603050405020304" pitchFamily="18" charset="0"/>
              </a:rPr>
              <a:t>左子</a:t>
            </a:r>
            <a:r>
              <a:rPr lang="zh-CN" altLang="zh-CN" sz="2400" b="0" dirty="0" smtClean="0">
                <a:ea typeface="华文楷体" panose="02010600040101010101" pitchFamily="2" charset="-122"/>
                <a:cs typeface="Times New Roman" panose="02020603050405020304" pitchFamily="18" charset="0"/>
              </a:rPr>
              <a:t>，令</a:t>
            </a:r>
            <a:r>
              <a:rPr lang="zh-CN" altLang="en-US" sz="2400" b="0" dirty="0" smtClean="0">
                <a:ea typeface="华文楷体" panose="02010600040101010101" pitchFamily="2" charset="-122"/>
                <a:cs typeface="Times New Roman" panose="02020603050405020304" pitchFamily="18" charset="0"/>
              </a:rPr>
              <a:t>左子指针</a:t>
            </a:r>
            <a:r>
              <a:rPr lang="zh-CN" altLang="zh-CN" sz="2400" b="0" dirty="0" smtClean="0">
                <a:ea typeface="华文楷体" panose="02010600040101010101" pitchFamily="2" charset="-122"/>
                <a:cs typeface="Times New Roman" panose="02020603050405020304" pitchFamily="18" charset="0"/>
              </a:rPr>
              <a:t>其指向</a:t>
            </a:r>
            <a:r>
              <a:rPr lang="zh-CN" altLang="zh-CN" sz="2400" b="0" dirty="0">
                <a:ea typeface="华文楷体" panose="02010600040101010101" pitchFamily="2" charset="-122"/>
                <a:cs typeface="Times New Roman" panose="02020603050405020304" pitchFamily="18" charset="0"/>
              </a:rPr>
              <a:t>其直接前驱，即</a:t>
            </a:r>
            <a:r>
              <a:rPr lang="en-US" altLang="zh-CN" sz="2400" b="0" dirty="0">
                <a:ea typeface="华文楷体" panose="02010600040101010101" pitchFamily="2" charset="-122"/>
                <a:cs typeface="Times New Roman" panose="02020603050405020304" pitchFamily="18" charset="0"/>
              </a:rPr>
              <a:t>p-&gt;left = pre</a:t>
            </a:r>
            <a:r>
              <a:rPr lang="zh-CN" altLang="zh-CN" sz="2400" b="0" dirty="0">
                <a:ea typeface="华文楷体" panose="02010600040101010101" pitchFamily="2" charset="-122"/>
                <a:cs typeface="Times New Roman" panose="02020603050405020304" pitchFamily="18" charset="0"/>
              </a:rPr>
              <a:t>，并置</a:t>
            </a:r>
            <a:r>
              <a:rPr lang="en-US" altLang="zh-CN" sz="2400" b="0" dirty="0">
                <a:ea typeface="华文楷体" panose="02010600040101010101" pitchFamily="2" charset="-122"/>
                <a:cs typeface="Times New Roman" panose="02020603050405020304" pitchFamily="18" charset="0"/>
              </a:rPr>
              <a:t>p</a:t>
            </a:r>
            <a:r>
              <a:rPr lang="zh-CN" altLang="zh-CN" sz="2400" b="0" dirty="0">
                <a:ea typeface="华文楷体" panose="02010600040101010101" pitchFamily="2" charset="-122"/>
                <a:cs typeface="Times New Roman" panose="02020603050405020304" pitchFamily="18" charset="0"/>
              </a:rPr>
              <a:t>的线索标志</a:t>
            </a:r>
            <a:r>
              <a:rPr lang="en-US" altLang="zh-CN" sz="2400" b="0" dirty="0">
                <a:ea typeface="华文楷体" panose="02010600040101010101" pitchFamily="2" charset="-122"/>
                <a:cs typeface="Times New Roman" panose="02020603050405020304" pitchFamily="18" charset="0"/>
              </a:rPr>
              <a:t>p-&gt;</a:t>
            </a:r>
            <a:r>
              <a:rPr lang="en-US" altLang="zh-CN" sz="2400" b="0" dirty="0" err="1">
                <a:ea typeface="华文楷体" panose="02010600040101010101" pitchFamily="2" charset="-122"/>
                <a:cs typeface="Times New Roman" panose="02020603050405020304" pitchFamily="18" charset="0"/>
              </a:rPr>
              <a:t>leftFlag</a:t>
            </a:r>
            <a:r>
              <a:rPr lang="en-US" altLang="zh-CN" sz="2400" b="0" dirty="0">
                <a:ea typeface="华文楷体" panose="02010600040101010101" pitchFamily="2" charset="-122"/>
                <a:cs typeface="Times New Roman" panose="02020603050405020304" pitchFamily="18" charset="0"/>
              </a:rPr>
              <a:t> =1</a:t>
            </a:r>
            <a:r>
              <a:rPr lang="zh-CN" altLang="zh-CN" sz="2400" b="0" dirty="0" smtClean="0">
                <a:ea typeface="华文楷体" panose="02010600040101010101" pitchFamily="2" charset="-122"/>
                <a:cs typeface="Times New Roman" panose="02020603050405020304" pitchFamily="18" charset="0"/>
              </a:rPr>
              <a:t>；</a:t>
            </a:r>
            <a:endParaRPr lang="en-US" altLang="zh-CN" sz="2400" b="0" dirty="0" smtClean="0">
              <a:ea typeface="华文楷体" panose="02010600040101010101" pitchFamily="2" charset="-122"/>
              <a:cs typeface="Times New Roman" panose="02020603050405020304" pitchFamily="18" charset="0"/>
            </a:endParaRPr>
          </a:p>
          <a:p>
            <a:pPr lvl="1"/>
            <a:r>
              <a:rPr lang="zh-CN" altLang="en-US" sz="2400" b="0" dirty="0" smtClean="0">
                <a:ea typeface="华文楷体" panose="02010600040101010101" pitchFamily="2" charset="-122"/>
                <a:cs typeface="Times New Roman" panose="02020603050405020304" pitchFamily="18" charset="0"/>
              </a:rPr>
              <a:t>如果</a:t>
            </a:r>
            <a:r>
              <a:rPr lang="en-US" altLang="zh-CN" sz="2400" b="0" dirty="0" smtClean="0">
                <a:ea typeface="华文楷体" panose="02010600040101010101" pitchFamily="2" charset="-122"/>
                <a:cs typeface="Times New Roman" panose="02020603050405020304" pitchFamily="18" charset="0"/>
              </a:rPr>
              <a:t>pre</a:t>
            </a:r>
            <a:r>
              <a:rPr lang="zh-CN" altLang="en-US" sz="2400" b="0" dirty="0" smtClean="0">
                <a:ea typeface="华文楷体" panose="02010600040101010101" pitchFamily="2" charset="-122"/>
                <a:cs typeface="Times New Roman" panose="02020603050405020304" pitchFamily="18" charset="0"/>
              </a:rPr>
              <a:t>为空，将</a:t>
            </a:r>
            <a:r>
              <a:rPr lang="en-US" altLang="zh-CN" sz="2400" b="0" dirty="0" smtClean="0">
                <a:ea typeface="华文楷体" panose="02010600040101010101" pitchFamily="2" charset="-122"/>
                <a:cs typeface="Times New Roman" panose="02020603050405020304" pitchFamily="18" charset="0"/>
              </a:rPr>
              <a:t>p</a:t>
            </a:r>
            <a:r>
              <a:rPr lang="zh-CN" altLang="en-US" sz="2400" b="0" dirty="0" smtClean="0">
                <a:ea typeface="华文楷体" panose="02010600040101010101" pitchFamily="2" charset="-122"/>
                <a:cs typeface="Times New Roman" panose="02020603050405020304" pitchFamily="18" charset="0"/>
              </a:rPr>
              <a:t>赋给属性</a:t>
            </a:r>
            <a:r>
              <a:rPr lang="en-US" altLang="zh-CN" sz="2400" b="0" dirty="0" smtClean="0">
                <a:ea typeface="华文楷体" panose="02010600040101010101" pitchFamily="2" charset="-122"/>
                <a:cs typeface="Times New Roman" panose="02020603050405020304" pitchFamily="18" charset="0"/>
              </a:rPr>
              <a:t>first</a:t>
            </a:r>
            <a:r>
              <a:rPr lang="zh-CN" altLang="en-US" sz="2400" b="0" dirty="0" smtClean="0">
                <a:ea typeface="华文楷体" panose="02010600040101010101" pitchFamily="2" charset="-122"/>
                <a:cs typeface="Times New Roman" panose="02020603050405020304" pitchFamily="18" charset="0"/>
              </a:rPr>
              <a:t>。</a:t>
            </a:r>
            <a:endParaRPr lang="en-US" altLang="zh-CN" sz="2400" b="0" dirty="0" smtClean="0">
              <a:ea typeface="华文楷体" panose="02010600040101010101" pitchFamily="2" charset="-122"/>
              <a:cs typeface="Times New Roman" panose="02020603050405020304" pitchFamily="18" charset="0"/>
            </a:endParaRPr>
          </a:p>
          <a:p>
            <a:pPr lvl="1"/>
            <a:r>
              <a:rPr lang="zh-CN" altLang="zh-CN" sz="2400" b="0" dirty="0" smtClean="0">
                <a:ea typeface="华文楷体" panose="02010600040101010101" pitchFamily="2" charset="-122"/>
                <a:cs typeface="Times New Roman" panose="02020603050405020304" pitchFamily="18" charset="0"/>
              </a:rPr>
              <a:t>如果</a:t>
            </a:r>
            <a:r>
              <a:rPr lang="en-US" altLang="zh-CN" sz="2400" b="0" dirty="0">
                <a:ea typeface="华文楷体" panose="02010600040101010101" pitchFamily="2" charset="-122"/>
                <a:cs typeface="Times New Roman" panose="02020603050405020304" pitchFamily="18" charset="0"/>
              </a:rPr>
              <a:t>pre</a:t>
            </a:r>
            <a:r>
              <a:rPr lang="zh-CN" altLang="zh-CN" sz="2400" b="0" dirty="0">
                <a:ea typeface="华文楷体" panose="02010600040101010101" pitchFamily="2" charset="-122"/>
                <a:cs typeface="Times New Roman" panose="02020603050405020304" pitchFamily="18" charset="0"/>
              </a:rPr>
              <a:t>不为空，且</a:t>
            </a:r>
            <a:r>
              <a:rPr lang="en-US" altLang="zh-CN" sz="2400" b="0" dirty="0">
                <a:ea typeface="华文楷体" panose="02010600040101010101" pitchFamily="2" charset="-122"/>
                <a:cs typeface="Times New Roman" panose="02020603050405020304" pitchFamily="18" charset="0"/>
              </a:rPr>
              <a:t>pre</a:t>
            </a:r>
            <a:r>
              <a:rPr lang="zh-CN" altLang="zh-CN" sz="2400" b="0" dirty="0">
                <a:ea typeface="华文楷体" panose="02010600040101010101" pitchFamily="2" charset="-122"/>
                <a:cs typeface="Times New Roman" panose="02020603050405020304" pitchFamily="18" charset="0"/>
              </a:rPr>
              <a:t>所指结点没有右子</a:t>
            </a:r>
            <a:r>
              <a:rPr lang="zh-CN" altLang="zh-CN" sz="2400" b="0" dirty="0" smtClean="0">
                <a:ea typeface="华文楷体" panose="02010600040101010101" pitchFamily="2" charset="-122"/>
                <a:cs typeface="Times New Roman" panose="02020603050405020304" pitchFamily="18" charset="0"/>
              </a:rPr>
              <a:t>，令</a:t>
            </a:r>
            <a:r>
              <a:rPr lang="zh-CN" altLang="en-US" sz="2400" b="0" dirty="0" smtClean="0">
                <a:ea typeface="华文楷体" panose="02010600040101010101" pitchFamily="2" charset="-122"/>
                <a:cs typeface="Times New Roman" panose="02020603050405020304" pitchFamily="18" charset="0"/>
              </a:rPr>
              <a:t>其右子</a:t>
            </a:r>
            <a:r>
              <a:rPr lang="zh-CN" altLang="zh-CN" sz="2400" b="0" dirty="0" smtClean="0">
                <a:ea typeface="华文楷体" panose="02010600040101010101" pitchFamily="2" charset="-122"/>
                <a:cs typeface="Times New Roman" panose="02020603050405020304" pitchFamily="18" charset="0"/>
              </a:rPr>
              <a:t>指针指向</a:t>
            </a:r>
            <a:r>
              <a:rPr lang="zh-CN" altLang="zh-CN" sz="2400" b="0" dirty="0">
                <a:ea typeface="华文楷体" panose="02010600040101010101" pitchFamily="2" charset="-122"/>
                <a:cs typeface="Times New Roman" panose="02020603050405020304" pitchFamily="18" charset="0"/>
              </a:rPr>
              <a:t>其直接后继，即</a:t>
            </a:r>
            <a:r>
              <a:rPr lang="en-US" altLang="zh-CN" sz="2400" b="0" dirty="0">
                <a:ea typeface="华文楷体" panose="02010600040101010101" pitchFamily="2" charset="-122"/>
                <a:cs typeface="Times New Roman" panose="02020603050405020304" pitchFamily="18" charset="0"/>
              </a:rPr>
              <a:t>pre-&gt;right = p</a:t>
            </a:r>
            <a:r>
              <a:rPr lang="zh-CN" altLang="zh-CN" sz="2400" b="0" dirty="0">
                <a:ea typeface="华文楷体" panose="02010600040101010101" pitchFamily="2" charset="-122"/>
                <a:cs typeface="Times New Roman" panose="02020603050405020304" pitchFamily="18" charset="0"/>
              </a:rPr>
              <a:t>，并置</a:t>
            </a:r>
            <a:r>
              <a:rPr lang="en-US" altLang="zh-CN" sz="2400" b="0" dirty="0" smtClean="0">
                <a:ea typeface="华文楷体" panose="02010600040101010101" pitchFamily="2" charset="-122"/>
                <a:cs typeface="Times New Roman" panose="02020603050405020304" pitchFamily="18" charset="0"/>
              </a:rPr>
              <a:t>pre</a:t>
            </a:r>
            <a:r>
              <a:rPr lang="zh-CN" altLang="en-US" sz="2400" b="0" dirty="0" smtClean="0">
                <a:ea typeface="华文楷体" panose="02010600040101010101" pitchFamily="2" charset="-122"/>
                <a:cs typeface="Times New Roman" panose="02020603050405020304" pitchFamily="18" charset="0"/>
              </a:rPr>
              <a:t>的</a:t>
            </a:r>
            <a:r>
              <a:rPr lang="zh-CN" altLang="zh-CN" sz="2400" b="0" dirty="0" smtClean="0">
                <a:ea typeface="华文楷体" panose="02010600040101010101" pitchFamily="2" charset="-122"/>
                <a:cs typeface="Times New Roman" panose="02020603050405020304" pitchFamily="18" charset="0"/>
              </a:rPr>
              <a:t>线索</a:t>
            </a:r>
            <a:r>
              <a:rPr lang="zh-CN" altLang="zh-CN" sz="2400" b="0" dirty="0">
                <a:ea typeface="华文楷体" panose="02010600040101010101" pitchFamily="2" charset="-122"/>
                <a:cs typeface="Times New Roman" panose="02020603050405020304" pitchFamily="18" charset="0"/>
              </a:rPr>
              <a:t>标志</a:t>
            </a:r>
            <a:r>
              <a:rPr lang="en-US" altLang="zh-CN" sz="2400" b="0" dirty="0">
                <a:ea typeface="华文楷体" panose="02010600040101010101" pitchFamily="2" charset="-122"/>
                <a:cs typeface="Times New Roman" panose="02020603050405020304" pitchFamily="18" charset="0"/>
              </a:rPr>
              <a:t>pre-&gt;</a:t>
            </a:r>
            <a:r>
              <a:rPr lang="en-US" altLang="zh-CN" sz="2400" b="0" dirty="0" err="1">
                <a:ea typeface="华文楷体" panose="02010600040101010101" pitchFamily="2" charset="-122"/>
                <a:cs typeface="Times New Roman" panose="02020603050405020304" pitchFamily="18" charset="0"/>
              </a:rPr>
              <a:t>rightFlag</a:t>
            </a:r>
            <a:r>
              <a:rPr lang="en-US" altLang="zh-CN" sz="2400" b="0" dirty="0">
                <a:ea typeface="华文楷体" panose="02010600040101010101" pitchFamily="2" charset="-122"/>
                <a:cs typeface="Times New Roman" panose="02020603050405020304" pitchFamily="18" charset="0"/>
              </a:rPr>
              <a:t> =1</a:t>
            </a:r>
            <a:r>
              <a:rPr lang="zh-CN" altLang="zh-CN" sz="2400" b="0" dirty="0" smtClean="0">
                <a:ea typeface="华文楷体" panose="02010600040101010101" pitchFamily="2" charset="-122"/>
                <a:cs typeface="Times New Roman" panose="02020603050405020304" pitchFamily="18" charset="0"/>
              </a:rPr>
              <a:t>。</a:t>
            </a:r>
            <a:endParaRPr lang="en-US" altLang="zh-CN" sz="24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en-US" sz="2800" b="0" dirty="0" smtClean="0">
                <a:ea typeface="华文楷体" panose="02010600040101010101" pitchFamily="2" charset="-122"/>
                <a:cs typeface="Times New Roman" panose="02020603050405020304" pitchFamily="18" charset="0"/>
              </a:rPr>
              <a:t>最后访问的结点</a:t>
            </a:r>
            <a:r>
              <a:rPr lang="en-US" altLang="zh-CN" sz="2800" b="0" dirty="0" smtClean="0">
                <a:ea typeface="华文楷体" panose="02010600040101010101" pitchFamily="2" charset="-122"/>
                <a:cs typeface="Times New Roman" panose="02020603050405020304" pitchFamily="18" charset="0"/>
              </a:rPr>
              <a:t>, </a:t>
            </a:r>
            <a:r>
              <a:rPr lang="zh-CN" altLang="en-US" sz="2800" b="0" dirty="0" smtClean="0">
                <a:ea typeface="华文楷体" panose="02010600040101010101" pitchFamily="2" charset="-122"/>
                <a:cs typeface="Times New Roman" panose="02020603050405020304" pitchFamily="18" charset="0"/>
              </a:rPr>
              <a:t>其右子</a:t>
            </a:r>
            <a:r>
              <a:rPr lang="zh-CN" altLang="en-US" sz="2800" b="0" dirty="0">
                <a:ea typeface="华文楷体" panose="02010600040101010101" pitchFamily="2" charset="-122"/>
                <a:cs typeface="Times New Roman" panose="02020603050405020304" pitchFamily="18" charset="0"/>
              </a:rPr>
              <a:t>必</a:t>
            </a:r>
            <a:r>
              <a:rPr lang="zh-CN" altLang="en-US" sz="2800" b="0" dirty="0" smtClean="0">
                <a:ea typeface="华文楷体" panose="02010600040101010101" pitchFamily="2" charset="-122"/>
                <a:cs typeface="Times New Roman" panose="02020603050405020304" pitchFamily="18" charset="0"/>
              </a:rPr>
              <a:t>为空，将其改为线索，即</a:t>
            </a:r>
            <a:r>
              <a:rPr lang="en-US" altLang="zh-CN" sz="2800" b="0" dirty="0" smtClean="0">
                <a:ea typeface="华文楷体" panose="02010600040101010101" pitchFamily="2" charset="-122"/>
                <a:cs typeface="Times New Roman" panose="02020603050405020304" pitchFamily="18" charset="0"/>
              </a:rPr>
              <a:t>p-</a:t>
            </a:r>
            <a:r>
              <a:rPr lang="en-US" altLang="zh-CN" sz="2800" b="0" dirty="0">
                <a:ea typeface="华文楷体" panose="02010600040101010101" pitchFamily="2" charset="-122"/>
                <a:cs typeface="Times New Roman" panose="02020603050405020304" pitchFamily="18" charset="0"/>
              </a:rPr>
              <a:t>&gt;</a:t>
            </a:r>
            <a:r>
              <a:rPr lang="en-US" altLang="zh-CN" sz="2800" b="0" dirty="0" err="1">
                <a:ea typeface="华文楷体" panose="02010600040101010101" pitchFamily="2" charset="-122"/>
                <a:cs typeface="Times New Roman" panose="02020603050405020304" pitchFamily="18" charset="0"/>
              </a:rPr>
              <a:t>rightFlag</a:t>
            </a:r>
            <a:r>
              <a:rPr lang="en-US" altLang="zh-CN" sz="2800" b="0" dirty="0">
                <a:ea typeface="华文楷体" panose="02010600040101010101" pitchFamily="2" charset="-122"/>
                <a:cs typeface="Times New Roman" panose="02020603050405020304" pitchFamily="18" charset="0"/>
              </a:rPr>
              <a:t> =1 </a:t>
            </a:r>
            <a:r>
              <a:rPr lang="zh-CN" altLang="en-US"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6973740"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建立中序线索树的算法</a:t>
            </a:r>
            <a:r>
              <a:rPr lang="en-US" altLang="zh-CN" dirty="0" smtClean="0"/>
              <a:t>:</a:t>
            </a:r>
            <a:endParaRPr lang="zh-CN" altLang="en-US" dirty="0"/>
          </a:p>
        </p:txBody>
      </p:sp>
    </p:spTree>
    <p:extLst>
      <p:ext uri="{BB962C8B-B14F-4D97-AF65-F5344CB8AC3E}">
        <p14:creationId xmlns:p14="http://schemas.microsoft.com/office/powerpoint/2010/main" val="33511208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73200" y="2135297"/>
            <a:ext cx="3941876" cy="3251089"/>
          </a:xfrm>
        </p:spPr>
        <p:txBody>
          <a:bodyPr>
            <a:noAutofit/>
          </a:bodyPr>
          <a:lstStyle/>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 </a:t>
            </a:r>
            <a:r>
              <a:rPr lang="zh-CN" altLang="en-US" sz="2800" dirty="0" smtClean="0">
                <a:latin typeface="华文楷体" pitchFamily="2" charset="-122"/>
                <a:ea typeface="华文楷体" pitchFamily="2" charset="-122"/>
              </a:rPr>
              <a:t>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en-US" altLang="zh-CN" sz="2800" dirty="0" smtClean="0">
                <a:latin typeface="华文楷体" pitchFamily="2" charset="-122"/>
                <a:ea typeface="华文楷体" pitchFamily="2" charset="-122"/>
              </a:rPr>
              <a:t> </a:t>
            </a:r>
            <a:r>
              <a:rPr lang="zh-CN" altLang="en-US" sz="2800" dirty="0" smtClean="0">
                <a:solidFill>
                  <a:srgbClr val="FF0000"/>
                </a:solidFill>
                <a:latin typeface="华文楷体" pitchFamily="2" charset="-122"/>
                <a:ea typeface="华文楷体" pitchFamily="2" charset="-122"/>
              </a:rPr>
              <a:t>二叉树</a:t>
            </a:r>
            <a:endParaRPr lang="en-US" altLang="zh-CN" sz="2800" dirty="0" smtClean="0">
              <a:solidFill>
                <a:srgbClr val="FF0000"/>
              </a:solidFill>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遍历序列确定</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二叉线索树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
        <p:nvSpPr>
          <p:cNvPr id="3" name="Rectangle 3"/>
          <p:cNvSpPr txBox="1">
            <a:spLocks noChangeArrowheads="1"/>
          </p:cNvSpPr>
          <p:nvPr/>
        </p:nvSpPr>
        <p:spPr>
          <a:xfrm>
            <a:off x="6472239" y="2135298"/>
            <a:ext cx="3941876" cy="3251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树和森林</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优先级队列</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最</a:t>
            </a:r>
            <a:r>
              <a:rPr lang="zh-CN" altLang="en-US" sz="2800" dirty="0">
                <a:latin typeface="华文楷体" pitchFamily="2" charset="-122"/>
                <a:ea typeface="华文楷体" pitchFamily="2" charset="-122"/>
              </a:rPr>
              <a:t>优</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表达式</a:t>
            </a:r>
            <a:r>
              <a:rPr lang="zh-CN" altLang="en-US" sz="2800" dirty="0">
                <a:latin typeface="华文楷体" pitchFamily="2" charset="-122"/>
                <a:ea typeface="华文楷体" pitchFamily="2" charset="-122"/>
              </a:rPr>
              <a:t>树 </a:t>
            </a:r>
            <a:r>
              <a:rPr lang="zh-CN" altLang="en-US" sz="2800" dirty="0" smtClean="0">
                <a:latin typeface="华文楷体" pitchFamily="2" charset="-122"/>
                <a:ea typeface="华文楷体" pitchFamily="2" charset="-122"/>
              </a:rPr>
              <a:t>*</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等价关系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Tree>
    <p:extLst>
      <p:ext uri="{BB962C8B-B14F-4D97-AF65-F5344CB8AC3E}">
        <p14:creationId xmlns:p14="http://schemas.microsoft.com/office/powerpoint/2010/main" val="20041806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90"/>
            <a:ext cx="11850540" cy="5252593"/>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ifndef</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BTREE_H_INCLUDED</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#define BTREE_H_INCLUDED</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a:t>
            </a:r>
            <a:r>
              <a:rPr lang="en-US" altLang="zh-CN" b="0" dirty="0">
                <a:ea typeface="华文楷体" panose="02010600040101010101" pitchFamily="2" charset="-122"/>
                <a:cs typeface="Times New Roman" panose="02020603050405020304" pitchFamily="18" charset="0"/>
              </a:rPr>
              <a:t>include &lt;</a:t>
            </a:r>
            <a:r>
              <a:rPr lang="en-US" altLang="zh-CN" b="0" dirty="0" err="1">
                <a:ea typeface="华文楷体" panose="02010600040101010101" pitchFamily="2" charset="-122"/>
                <a:cs typeface="Times New Roman" panose="02020603050405020304" pitchFamily="18" charset="0"/>
              </a:rPr>
              <a:t>iostream</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#include "</a:t>
            </a:r>
            <a:r>
              <a:rPr lang="en-US" altLang="zh-CN" b="0" dirty="0" err="1">
                <a:ea typeface="华文楷体" panose="02010600040101010101" pitchFamily="2" charset="-122"/>
                <a:cs typeface="Times New Roman" panose="02020603050405020304" pitchFamily="18" charset="0"/>
              </a:rPr>
              <a:t>seqStack.h</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#include </a:t>
            </a:r>
            <a:r>
              <a:rPr lang="en-US" altLang="zh-CN" b="0" dirty="0" smtClean="0">
                <a:ea typeface="华文楷体" panose="02010600040101010101" pitchFamily="2" charset="-122"/>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seqQueue.h</a:t>
            </a:r>
            <a:r>
              <a:rPr lang="zh-CN" altLang="en-US" b="0" dirty="0" smtClean="0">
                <a:ea typeface="华文楷体" panose="02010600040101010101" pitchFamily="2" charset="-122"/>
                <a:cs typeface="Times New Roman" panose="02020603050405020304" pitchFamily="18" charset="0"/>
              </a:rPr>
              <a:t>”</a:t>
            </a:r>
            <a:endParaRPr lang="en-US" altLang="zh-CN" b="0" dirty="0" smtClean="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using </a:t>
            </a:r>
            <a:r>
              <a:rPr lang="en-US" altLang="zh-CN" b="0" dirty="0">
                <a:ea typeface="华文楷体" panose="02010600040101010101" pitchFamily="2" charset="-122"/>
                <a:cs typeface="Times New Roman" panose="02020603050405020304" pitchFamily="18" charset="0"/>
              </a:rPr>
              <a:t>namespace </a:t>
            </a:r>
            <a:r>
              <a:rPr lang="en-US" altLang="zh-CN" b="0" dirty="0" err="1">
                <a:ea typeface="华文楷体" panose="02010600040101010101" pitchFamily="2" charset="-122"/>
                <a:cs typeface="Times New Roman" panose="02020603050405020304" pitchFamily="18" charset="0"/>
              </a:rPr>
              <a:t>std</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BTree</a:t>
            </a:r>
            <a:r>
              <a:rPr lang="zh-CN" altLang="zh-CN" b="0" dirty="0">
                <a:ea typeface="华文楷体" panose="02010600040101010101" pitchFamily="2" charset="-122"/>
                <a:cs typeface="Times New Roman" panose="02020603050405020304" pitchFamily="18" charset="0"/>
              </a:rPr>
              <a:t>类的前向说明</a:t>
            </a:r>
          </a:p>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&gt; </a:t>
            </a:r>
          </a:p>
          <a:p>
            <a:pPr marL="0" indent="0">
              <a:buNone/>
            </a:pPr>
            <a:r>
              <a:rPr lang="en-US" altLang="zh-CN" b="0" dirty="0" smtClean="0">
                <a:ea typeface="华文楷体" panose="02010600040101010101" pitchFamily="2" charset="-122"/>
                <a:cs typeface="Times New Roman" panose="02020603050405020304" pitchFamily="18" charset="0"/>
              </a:rPr>
              <a:t>class </a:t>
            </a:r>
            <a:r>
              <a:rPr lang="en-US" altLang="zh-CN" b="0" dirty="0" err="1">
                <a:ea typeface="华文楷体" panose="02010600040101010101" pitchFamily="2" charset="-122"/>
                <a:cs typeface="Times New Roman" panose="02020603050405020304" pitchFamily="18" charset="0"/>
              </a:rPr>
              <a:t>BTree</a:t>
            </a:r>
            <a:r>
              <a:rPr lang="en-US" altLang="zh-CN"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8186314"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线索化标准存储的二叉树类模板的定义</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7146151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142677" y="889789"/>
            <a:ext cx="11850540" cy="5252593"/>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class Node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friend class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private: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 data</a:t>
            </a:r>
            <a:r>
              <a:rPr lang="en-US" altLang="zh-CN" b="0" dirty="0" smtClean="0">
                <a:ea typeface="华文楷体" panose="02010600040101010101" pitchFamily="2" charset="-122"/>
                <a:cs typeface="Times New Roman" panose="02020603050405020304" pitchFamily="18" charset="0"/>
              </a:rPr>
              <a:t>;       Node </a:t>
            </a:r>
            <a:r>
              <a:rPr lang="en-US" altLang="zh-CN" b="0" dirty="0">
                <a:ea typeface="华文楷体" panose="02010600040101010101" pitchFamily="2" charset="-122"/>
                <a:cs typeface="Times New Roman" panose="02020603050405020304" pitchFamily="18" charset="0"/>
              </a:rPr>
              <a:t>*left, *right;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leftFlag</a:t>
            </a:r>
            <a:r>
              <a:rPr lang="en-US" altLang="zh-CN" b="0" dirty="0">
                <a:ea typeface="华文楷体" panose="02010600040101010101" pitchFamily="2" charset="-122"/>
                <a:cs typeface="Times New Roman" panose="02020603050405020304" pitchFamily="18" charset="0"/>
              </a:rPr>
              <a:t>;  //</a:t>
            </a:r>
            <a:r>
              <a:rPr lang="zh-CN" altLang="zh-CN" dirty="0">
                <a:ea typeface="华文楷体" panose="02010600040101010101" pitchFamily="2" charset="-122"/>
                <a:cs typeface="Times New Roman" panose="02020603050405020304" pitchFamily="18" charset="0"/>
              </a:rPr>
              <a:t>用于标识是否线索</a:t>
            </a:r>
            <a:r>
              <a:rPr lang="zh-CN" altLang="zh-CN" dirty="0" smtClean="0">
                <a:ea typeface="华文楷体" panose="02010600040101010101" pitchFamily="2" charset="-122"/>
                <a:cs typeface="Times New Roman" panose="02020603050405020304" pitchFamily="18" charset="0"/>
              </a:rPr>
              <a:t>，</a:t>
            </a:r>
            <a:r>
              <a:rPr lang="en-US" altLang="zh-CN" dirty="0" smtClean="0">
                <a:ea typeface="华文楷体" panose="02010600040101010101" pitchFamily="2" charset="-122"/>
                <a:cs typeface="Times New Roman" panose="02020603050405020304" pitchFamily="18" charset="0"/>
              </a:rPr>
              <a:t>0</a:t>
            </a:r>
            <a:r>
              <a:rPr lang="zh-CN" altLang="en-US" dirty="0" smtClean="0">
                <a:ea typeface="华文楷体" panose="02010600040101010101" pitchFamily="2" charset="-122"/>
                <a:cs typeface="Times New Roman" panose="02020603050405020304" pitchFamily="18" charset="0"/>
              </a:rPr>
              <a:t>时为孩子，</a:t>
            </a:r>
            <a:r>
              <a:rPr lang="en-US" altLang="zh-CN" dirty="0" smtClean="0">
                <a:ea typeface="华文楷体" panose="02010600040101010101" pitchFamily="2" charset="-122"/>
                <a:cs typeface="Times New Roman" panose="02020603050405020304" pitchFamily="18" charset="0"/>
              </a:rPr>
              <a:t>1</a:t>
            </a:r>
            <a:r>
              <a:rPr lang="zh-CN" altLang="en-US" dirty="0" smtClean="0">
                <a:ea typeface="华文楷体" panose="02010600040101010101" pitchFamily="2" charset="-122"/>
                <a:cs typeface="Times New Roman" panose="02020603050405020304" pitchFamily="18" charset="0"/>
              </a:rPr>
              <a:t>时为线索</a:t>
            </a:r>
            <a:endParaRPr lang="en-US" altLang="zh-CN"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rightFlag</a:t>
            </a:r>
            <a:r>
              <a:rPr lang="en-US" altLang="zh-CN" b="0" dirty="0">
                <a:ea typeface="华文楷体" panose="02010600040101010101" pitchFamily="2" charset="-122"/>
                <a:cs typeface="Times New Roman" panose="02020603050405020304" pitchFamily="18" charset="0"/>
              </a:rPr>
              <a:t>; //</a:t>
            </a:r>
            <a:r>
              <a:rPr lang="zh-CN" altLang="zh-CN" dirty="0">
                <a:ea typeface="华文楷体" panose="02010600040101010101" pitchFamily="2" charset="-122"/>
                <a:cs typeface="Times New Roman" panose="02020603050405020304" pitchFamily="18" charset="0"/>
              </a:rPr>
              <a:t>用于标识是否线索</a:t>
            </a:r>
            <a:r>
              <a:rPr lang="zh-CN" altLang="zh-CN" dirty="0" smtClean="0">
                <a:ea typeface="华文楷体" panose="02010600040101010101" pitchFamily="2" charset="-122"/>
                <a:cs typeface="Times New Roman" panose="02020603050405020304" pitchFamily="18" charset="0"/>
              </a:rPr>
              <a:t>，</a:t>
            </a:r>
            <a:r>
              <a:rPr lang="en-US" altLang="zh-CN" dirty="0">
                <a:ea typeface="华文楷体" panose="02010600040101010101" pitchFamily="2" charset="-122"/>
                <a:cs typeface="Times New Roman" panose="02020603050405020304" pitchFamily="18" charset="0"/>
              </a:rPr>
              <a:t> 0</a:t>
            </a:r>
            <a:r>
              <a:rPr lang="zh-CN" altLang="en-US" dirty="0">
                <a:ea typeface="华文楷体" panose="02010600040101010101" pitchFamily="2" charset="-122"/>
                <a:cs typeface="Times New Roman" panose="02020603050405020304" pitchFamily="18" charset="0"/>
              </a:rPr>
              <a:t>时</a:t>
            </a:r>
            <a:r>
              <a:rPr lang="zh-CN" altLang="en-US" dirty="0" smtClean="0">
                <a:ea typeface="华文楷体" panose="02010600040101010101" pitchFamily="2" charset="-122"/>
                <a:cs typeface="Times New Roman" panose="02020603050405020304" pitchFamily="18" charset="0"/>
              </a:rPr>
              <a:t>为孩子，</a:t>
            </a:r>
            <a:r>
              <a:rPr lang="en-US" altLang="zh-CN" dirty="0">
                <a:ea typeface="华文楷体" panose="02010600040101010101" pitchFamily="2" charset="-122"/>
                <a:cs typeface="Times New Roman" panose="02020603050405020304" pitchFamily="18" charset="0"/>
              </a:rPr>
              <a:t> 1</a:t>
            </a:r>
            <a:r>
              <a:rPr lang="zh-CN" altLang="en-US" dirty="0">
                <a:ea typeface="华文楷体" panose="02010600040101010101" pitchFamily="2" charset="-122"/>
                <a:cs typeface="Times New Roman" panose="02020603050405020304" pitchFamily="18" charset="0"/>
              </a:rPr>
              <a:t>时为线索</a:t>
            </a:r>
            <a:endParaRPr lang="en-US" altLang="zh-CN" dirty="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7859686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730764"/>
            <a:ext cx="11850540" cy="5252593"/>
          </a:xfrm>
        </p:spPr>
        <p:txBody>
          <a:bodyPr>
            <a:noAutofit/>
          </a:bodyPr>
          <a:lstStyle/>
          <a:p>
            <a:pPr marL="0" indent="0">
              <a:buNone/>
            </a:pPr>
            <a:endParaRPr lang="zh-CN" altLang="zh-CN" b="0" dirty="0"/>
          </a:p>
          <a:p>
            <a:pPr marL="0" indent="0">
              <a:buNone/>
            </a:pPr>
            <a:r>
              <a:rPr lang="en-US" altLang="zh-CN" b="0" dirty="0">
                <a:cs typeface="Times New Roman" panose="02020603050405020304" pitchFamily="18" charset="0"/>
              </a:rPr>
              <a:t>    public:</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Node(){left=NULL; right=NULL; </a:t>
            </a:r>
            <a:r>
              <a:rPr lang="en-US" altLang="zh-CN" b="0" dirty="0" err="1">
                <a:cs typeface="Times New Roman" panose="02020603050405020304" pitchFamily="18" charset="0"/>
              </a:rPr>
              <a:t>leftFlag</a:t>
            </a:r>
            <a:r>
              <a:rPr lang="en-US" altLang="zh-CN" b="0" dirty="0">
                <a:cs typeface="Times New Roman" panose="02020603050405020304" pitchFamily="18" charset="0"/>
              </a:rPr>
              <a:t> = 0; </a:t>
            </a:r>
            <a:r>
              <a:rPr lang="en-US" altLang="zh-CN" b="0" dirty="0" err="1">
                <a:cs typeface="Times New Roman" panose="02020603050405020304" pitchFamily="18" charset="0"/>
              </a:rPr>
              <a:t>rightFlag</a:t>
            </a:r>
            <a:r>
              <a:rPr lang="en-US" altLang="zh-CN" b="0" dirty="0">
                <a:cs typeface="Times New Roman" panose="02020603050405020304" pitchFamily="18" charset="0"/>
              </a:rPr>
              <a:t>=0;};</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Node(</a:t>
            </a:r>
            <a:r>
              <a:rPr lang="en-US" altLang="zh-CN" b="0" dirty="0" err="1">
                <a:cs typeface="Times New Roman" panose="02020603050405020304" pitchFamily="18" charset="0"/>
              </a:rPr>
              <a:t>const</a:t>
            </a:r>
            <a:r>
              <a:rPr lang="en-US" altLang="zh-CN" b="0" dirty="0">
                <a:cs typeface="Times New Roman" panose="02020603050405020304" pitchFamily="18" charset="0"/>
              </a:rPr>
              <a:t> </a:t>
            </a:r>
            <a:r>
              <a:rPr lang="en-US" altLang="zh-CN" b="0" dirty="0" err="1">
                <a:cs typeface="Times New Roman" panose="02020603050405020304" pitchFamily="18" charset="0"/>
              </a:rPr>
              <a:t>elemType</a:t>
            </a:r>
            <a:r>
              <a:rPr lang="en-US" altLang="zh-CN" b="0" dirty="0">
                <a:cs typeface="Times New Roman" panose="02020603050405020304" pitchFamily="18" charset="0"/>
              </a:rPr>
              <a:t> &amp;e, Node* L=NULL, Node *R=NULL)</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  data = e;</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left=L; right=R; </a:t>
            </a:r>
            <a:r>
              <a:rPr lang="en-US" altLang="zh-CN" b="0" dirty="0" err="1">
                <a:cs typeface="Times New Roman" panose="02020603050405020304" pitchFamily="18" charset="0"/>
              </a:rPr>
              <a:t>leftFlag</a:t>
            </a:r>
            <a:r>
              <a:rPr lang="en-US" altLang="zh-CN" b="0" dirty="0">
                <a:cs typeface="Times New Roman" panose="02020603050405020304" pitchFamily="18" charset="0"/>
              </a:rPr>
              <a:t> = 0; </a:t>
            </a:r>
            <a:r>
              <a:rPr lang="en-US" altLang="zh-CN" b="0" dirty="0" err="1">
                <a:cs typeface="Times New Roman" panose="02020603050405020304" pitchFamily="18" charset="0"/>
              </a:rPr>
              <a:t>rightFlag</a:t>
            </a:r>
            <a:r>
              <a:rPr lang="en-US" altLang="zh-CN" b="0" dirty="0">
                <a:cs typeface="Times New Roman" panose="02020603050405020304" pitchFamily="18" charset="0"/>
              </a:rPr>
              <a:t>=0;</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a:t>
            </a:r>
            <a:endParaRPr lang="zh-CN" altLang="zh-CN" b="0" dirty="0">
              <a:cs typeface="Times New Roman" panose="02020603050405020304" pitchFamily="18" charset="0"/>
            </a:endParaRPr>
          </a:p>
        </p:txBody>
      </p:sp>
    </p:spTree>
    <p:extLst>
      <p:ext uri="{BB962C8B-B14F-4D97-AF65-F5344CB8AC3E}">
        <p14:creationId xmlns:p14="http://schemas.microsoft.com/office/powerpoint/2010/main" val="4909287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182433" y="873152"/>
            <a:ext cx="11850540" cy="5686674"/>
          </a:xfrm>
        </p:spPr>
        <p:txBody>
          <a:bodyPr>
            <a:noAutofit/>
          </a:bodyPr>
          <a:lstStyle/>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class </a:t>
            </a:r>
            <a:r>
              <a:rPr lang="en-US" altLang="zh-CN" b="0" dirty="0" err="1">
                <a:ea typeface="华文楷体" panose="02010600040101010101" pitchFamily="2" charset="-122"/>
                <a:cs typeface="Times New Roman" panose="02020603050405020304" pitchFamily="18" charset="0"/>
              </a:rPr>
              <a:t>BTree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private: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a:t>
            </a:r>
            <a:r>
              <a:rPr lang="en-US" altLang="zh-CN" dirty="0">
                <a:ea typeface="华文楷体" panose="02010600040101010101" pitchFamily="2" charset="-122"/>
                <a:cs typeface="Times New Roman" panose="02020603050405020304" pitchFamily="18" charset="0"/>
              </a:rPr>
              <a:t>*root</a:t>
            </a:r>
            <a:r>
              <a:rPr lang="en-US" altLang="zh-CN" dirty="0" smtClean="0">
                <a:ea typeface="华文楷体" panose="02010600040101010101" pitchFamily="2" charset="-122"/>
                <a:cs typeface="Times New Roman" panose="02020603050405020304" pitchFamily="18" charset="0"/>
              </a:rPr>
              <a:t>;</a:t>
            </a: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a:t>
            </a:r>
            <a:r>
              <a:rPr lang="en-US" altLang="zh-CN" dirty="0" smtClean="0">
                <a:ea typeface="华文楷体" panose="02010600040101010101" pitchFamily="2" charset="-122"/>
                <a:cs typeface="Times New Roman" panose="02020603050405020304" pitchFamily="18" charset="0"/>
              </a:rPr>
              <a:t>*first;  //</a:t>
            </a:r>
            <a:r>
              <a:rPr lang="zh-CN" altLang="en-US" dirty="0" smtClean="0">
                <a:ea typeface="华文楷体" panose="02010600040101010101" pitchFamily="2" charset="-122"/>
                <a:cs typeface="Times New Roman" panose="02020603050405020304" pitchFamily="18" charset="0"/>
              </a:rPr>
              <a:t>线索中的首结点</a:t>
            </a:r>
            <a:endParaRPr lang="en-US" altLang="zh-CN" dirty="0" smtClean="0">
              <a:ea typeface="华文楷体" panose="02010600040101010101" pitchFamily="2" charset="-122"/>
              <a:cs typeface="Times New Roman" panose="02020603050405020304" pitchFamily="18" charset="0"/>
            </a:endParaRPr>
          </a:p>
          <a:p>
            <a:pPr marL="0" indent="0">
              <a:buNone/>
            </a:pPr>
            <a:endParaRPr lang="en-US" altLang="zh-CN" b="0" dirty="0" smtClean="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5335699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49016"/>
            <a:ext cx="11850540" cy="4633124"/>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public</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(){root=NULL</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first=NULL</a:t>
            </a:r>
            <a:r>
              <a:rPr lang="zh-CN" altLang="en-US" b="0" dirty="0">
                <a:ea typeface="华文楷体" panose="02010600040101010101" pitchFamily="2" charset="-122"/>
                <a:cs typeface="Times New Roman" panose="02020603050405020304" pitchFamily="18" charset="0"/>
              </a:rPr>
              <a:t>；</a:t>
            </a:r>
            <a:r>
              <a:rPr lang="en-US" altLang="zh-CN" b="0" dirty="0" smtClean="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dirty="0">
                <a:ea typeface="华文楷体" panose="02010600040101010101" pitchFamily="2" charset="-122"/>
                <a:cs typeface="Times New Roman" panose="02020603050405020304" pitchFamily="18" charset="0"/>
              </a:rPr>
              <a:t>void </a:t>
            </a:r>
            <a:r>
              <a:rPr lang="en-US" altLang="zh-CN" dirty="0" err="1">
                <a:ea typeface="华文楷体" panose="02010600040101010101" pitchFamily="2" charset="-122"/>
                <a:cs typeface="Times New Roman" panose="02020603050405020304" pitchFamily="18" charset="0"/>
              </a:rPr>
              <a:t>createTree</a:t>
            </a:r>
            <a:r>
              <a:rPr lang="en-US" altLang="zh-CN" dirty="0">
                <a:ea typeface="华文楷体" panose="02010600040101010101" pitchFamily="2" charset="-122"/>
                <a:cs typeface="Times New Roman" panose="02020603050405020304" pitchFamily="18" charset="0"/>
              </a:rPr>
              <a:t>(</a:t>
            </a:r>
            <a:r>
              <a:rPr lang="en-US" altLang="zh-CN" dirty="0" err="1">
                <a:ea typeface="华文楷体" panose="02010600040101010101" pitchFamily="2" charset="-122"/>
                <a:cs typeface="Times New Roman" panose="02020603050405020304" pitchFamily="18" charset="0"/>
              </a:rPr>
              <a:t>const</a:t>
            </a:r>
            <a:r>
              <a:rPr lang="en-US" altLang="zh-CN" dirty="0">
                <a:ea typeface="华文楷体" panose="02010600040101010101" pitchFamily="2" charset="-122"/>
                <a:cs typeface="Times New Roman" panose="02020603050405020304" pitchFamily="18" charset="0"/>
              </a:rPr>
              <a:t> </a:t>
            </a:r>
            <a:r>
              <a:rPr lang="en-US" altLang="zh-CN" dirty="0" err="1">
                <a:ea typeface="华文楷体" panose="02010600040101010101" pitchFamily="2" charset="-122"/>
                <a:cs typeface="Times New Roman" panose="02020603050405020304" pitchFamily="18" charset="0"/>
              </a:rPr>
              <a:t>elemType</a:t>
            </a:r>
            <a:r>
              <a:rPr lang="en-US" altLang="zh-CN" dirty="0">
                <a:ea typeface="华文楷体" panose="02010600040101010101" pitchFamily="2" charset="-122"/>
                <a:cs typeface="Times New Roman" panose="02020603050405020304" pitchFamily="18" charset="0"/>
              </a:rPr>
              <a:t> </a:t>
            </a:r>
            <a:r>
              <a:rPr lang="en-US" altLang="zh-CN" dirty="0" smtClean="0">
                <a:ea typeface="华文楷体" panose="02010600040101010101" pitchFamily="2" charset="-122"/>
                <a:cs typeface="Times New Roman" panose="02020603050405020304" pitchFamily="18" charset="0"/>
              </a:rPr>
              <a:t>&amp;</a:t>
            </a:r>
            <a:r>
              <a:rPr lang="en-US" altLang="zh-CN" dirty="0" err="1" smtClean="0">
                <a:ea typeface="华文楷体" panose="02010600040101010101" pitchFamily="2" charset="-122"/>
                <a:cs typeface="Times New Roman" panose="02020603050405020304" pitchFamily="18" charset="0"/>
              </a:rPr>
              <a:t>stopFlag</a:t>
            </a:r>
            <a:r>
              <a:rPr lang="en-US" altLang="zh-CN" dirty="0" smtClean="0">
                <a:ea typeface="华文楷体" panose="02010600040101010101" pitchFamily="2" charset="-122"/>
                <a:cs typeface="Times New Roman" panose="02020603050405020304" pitchFamily="18" charset="0"/>
              </a:rPr>
              <a:t>);//</a:t>
            </a:r>
            <a:r>
              <a:rPr lang="zh-CN" altLang="zh-CN" dirty="0">
                <a:ea typeface="华文楷体" panose="02010600040101010101" pitchFamily="2" charset="-122"/>
                <a:cs typeface="Times New Roman" panose="02020603050405020304" pitchFamily="18" charset="0"/>
              </a:rPr>
              <a:t>创建一棵二叉树</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bool </a:t>
            </a:r>
            <a:r>
              <a:rPr lang="en-US" altLang="zh-CN" b="0" dirty="0" err="1">
                <a:ea typeface="华文楷体" panose="02010600040101010101" pitchFamily="2" charset="-122"/>
                <a:cs typeface="Times New Roman" panose="02020603050405020304" pitchFamily="18" charset="0"/>
              </a:rPr>
              <a:t>isEmpty</a:t>
            </a:r>
            <a:r>
              <a:rPr lang="en-US" altLang="zh-CN" b="0" dirty="0">
                <a:ea typeface="华文楷体" panose="02010600040101010101" pitchFamily="2" charset="-122"/>
                <a:cs typeface="Times New Roman" panose="02020603050405020304" pitchFamily="18" charset="0"/>
              </a:rPr>
              <a:t> () { return (root == NULL);}// </a:t>
            </a:r>
            <a:r>
              <a:rPr lang="zh-CN" altLang="zh-CN" b="0" dirty="0">
                <a:ea typeface="华文楷体" panose="02010600040101010101" pitchFamily="2" charset="-122"/>
                <a:cs typeface="Times New Roman" panose="02020603050405020304" pitchFamily="18" charset="0"/>
              </a:rPr>
              <a:t>二叉树为空返回</a:t>
            </a:r>
            <a:r>
              <a:rPr lang="en-US" altLang="zh-CN" b="0" dirty="0">
                <a:ea typeface="华文楷体" panose="02010600040101010101" pitchFamily="2" charset="-122"/>
                <a:cs typeface="Times New Roman" panose="02020603050405020304" pitchFamily="18" charset="0"/>
              </a:rPr>
              <a:t>true</a:t>
            </a:r>
            <a:r>
              <a:rPr lang="zh-CN" altLang="zh-CN" b="0" dirty="0">
                <a:ea typeface="华文楷体" panose="02010600040101010101" pitchFamily="2" charset="-122"/>
                <a:cs typeface="Times New Roman" panose="02020603050405020304" pitchFamily="18" charset="0"/>
              </a:rPr>
              <a:t>，否则返回</a:t>
            </a:r>
            <a:r>
              <a:rPr lang="en-US" altLang="zh-CN" b="0" dirty="0" smtClean="0">
                <a:ea typeface="华文楷体" panose="02010600040101010101" pitchFamily="2" charset="-122"/>
                <a:cs typeface="Times New Roman" panose="02020603050405020304" pitchFamily="18" charset="0"/>
              </a:rPr>
              <a:t>false</a:t>
            </a:r>
          </a:p>
          <a:p>
            <a:pPr marL="0" indent="0">
              <a:buNone/>
            </a:pPr>
            <a:r>
              <a:rPr lang="en-US" altLang="zh-CN" dirty="0">
                <a:ea typeface="华文楷体" panose="02010600040101010101" pitchFamily="2" charset="-122"/>
                <a:cs typeface="Times New Roman" panose="02020603050405020304" pitchFamily="18" charset="0"/>
              </a:rPr>
              <a:t> </a:t>
            </a:r>
            <a:r>
              <a:rPr lang="en-US" altLang="zh-CN" dirty="0" smtClean="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void </a:t>
            </a:r>
            <a:r>
              <a:rPr lang="en-US" altLang="zh-CN" b="0" dirty="0" err="1" smtClean="0">
                <a:ea typeface="华文楷体" panose="02010600040101010101" pitchFamily="2" charset="-122"/>
                <a:cs typeface="Times New Roman" panose="02020603050405020304" pitchFamily="18" charset="0"/>
              </a:rPr>
              <a:t>ThreadMid</a:t>
            </a:r>
            <a:r>
              <a:rPr lang="en-US" altLang="zh-CN" b="0" dirty="0">
                <a:ea typeface="华文楷体" panose="02010600040101010101" pitchFamily="2" charset="-122"/>
                <a:cs typeface="Times New Roman" panose="02020603050405020304" pitchFamily="18" charset="0"/>
              </a:rPr>
              <a:t>()</a:t>
            </a:r>
            <a:r>
              <a:rPr lang="zh-CN" altLang="en-US" b="0" dirty="0">
                <a:ea typeface="华文楷体" panose="02010600040101010101" pitchFamily="2" charset="-122"/>
                <a:cs typeface="Times New Roman" panose="02020603050405020304" pitchFamily="18" charset="0"/>
              </a:rPr>
              <a:t>；</a:t>
            </a:r>
            <a:r>
              <a:rPr lang="en-US" altLang="zh-CN" b="0" dirty="0">
                <a:ea typeface="华文楷体" panose="02010600040101010101" pitchFamily="2" charset="-122"/>
                <a:cs typeface="Times New Roman" panose="02020603050405020304" pitchFamily="18" charset="0"/>
              </a:rPr>
              <a:t>// </a:t>
            </a:r>
            <a:r>
              <a:rPr lang="zh-CN" altLang="en-US" b="0" dirty="0">
                <a:ea typeface="华文楷体" panose="02010600040101010101" pitchFamily="2" charset="-122"/>
                <a:cs typeface="Times New Roman" panose="02020603050405020304" pitchFamily="18" charset="0"/>
              </a:rPr>
              <a:t>建立中序线索</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ThreadMidVisit</a:t>
            </a:r>
            <a:r>
              <a:rPr lang="en-US" altLang="zh-CN" b="0" dirty="0">
                <a:ea typeface="华文楷体" panose="02010600040101010101" pitchFamily="2" charset="-122"/>
                <a:cs typeface="Times New Roman" panose="02020603050405020304" pitchFamily="18" charset="0"/>
              </a:rPr>
              <a:t>()</a:t>
            </a:r>
            <a:r>
              <a:rPr lang="zh-CN" altLang="en-US" b="0" dirty="0">
                <a:ea typeface="华文楷体" panose="02010600040101010101" pitchFamily="2" charset="-122"/>
                <a:cs typeface="Times New Roman" panose="02020603050405020304" pitchFamily="18" charset="0"/>
              </a:rPr>
              <a:t>；</a:t>
            </a:r>
            <a:r>
              <a:rPr lang="en-US" altLang="zh-CN" b="0" dirty="0">
                <a:ea typeface="华文楷体" panose="02010600040101010101" pitchFamily="2" charset="-122"/>
                <a:cs typeface="Times New Roman" panose="02020603050405020304" pitchFamily="18" charset="0"/>
              </a:rPr>
              <a:t> //</a:t>
            </a:r>
            <a:r>
              <a:rPr lang="zh-CN" altLang="en-US" b="0" dirty="0">
                <a:ea typeface="华文楷体" panose="02010600040101010101" pitchFamily="2" charset="-122"/>
                <a:cs typeface="Times New Roman" panose="02020603050405020304" pitchFamily="18" charset="0"/>
              </a:rPr>
              <a:t>在中序线索树上进行中序遍历</a:t>
            </a:r>
            <a:endParaRPr lang="en-US"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ThreadMidPreVisit</a:t>
            </a:r>
            <a:r>
              <a:rPr lang="en-US" altLang="zh-CN" b="0" dirty="0">
                <a:ea typeface="华文楷体" panose="02010600040101010101" pitchFamily="2" charset="-122"/>
                <a:cs typeface="Times New Roman" panose="02020603050405020304" pitchFamily="18" charset="0"/>
              </a:rPr>
              <a:t>()</a:t>
            </a:r>
            <a:r>
              <a:rPr lang="zh-CN" altLang="en-US" b="0" dirty="0">
                <a:ea typeface="华文楷体" panose="02010600040101010101" pitchFamily="2" charset="-122"/>
                <a:cs typeface="Times New Roman" panose="02020603050405020304" pitchFamily="18" charset="0"/>
              </a:rPr>
              <a:t>；</a:t>
            </a:r>
            <a:r>
              <a:rPr lang="en-US" altLang="zh-CN" b="0" dirty="0">
                <a:ea typeface="华文楷体" panose="02010600040101010101" pitchFamily="2" charset="-122"/>
                <a:cs typeface="Times New Roman" panose="02020603050405020304" pitchFamily="18" charset="0"/>
              </a:rPr>
              <a:t> //</a:t>
            </a:r>
            <a:r>
              <a:rPr lang="zh-CN" altLang="en-US" b="0" dirty="0">
                <a:ea typeface="华文楷体" panose="02010600040101010101" pitchFamily="2" charset="-122"/>
                <a:cs typeface="Times New Roman" panose="02020603050405020304" pitchFamily="18" charset="0"/>
              </a:rPr>
              <a:t>在中序线索树上进行前序遍历</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a:t>
            </a:r>
            <a:endParaRPr lang="zh-CN" altLang="zh-CN" b="0" dirty="0"/>
          </a:p>
        </p:txBody>
      </p:sp>
    </p:spTree>
    <p:extLst>
      <p:ext uri="{BB962C8B-B14F-4D97-AF65-F5344CB8AC3E}">
        <p14:creationId xmlns:p14="http://schemas.microsoft.com/office/powerpoint/2010/main" val="20981354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1" y="1421771"/>
            <a:ext cx="5482870" cy="5118177"/>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a:t>
            </a:r>
            <a:r>
              <a:rPr lang="en-US" altLang="zh-CN" b="0" dirty="0" smtClean="0">
                <a:ea typeface="华文楷体" panose="02010600040101010101" pitchFamily="2" charset="-122"/>
                <a:cs typeface="Times New Roman" panose="02020603050405020304" pitchFamily="18" charset="0"/>
              </a:rPr>
              <a:t>oid </a:t>
            </a:r>
            <a:r>
              <a:rPr lang="en-US" altLang="zh-CN" b="0" dirty="0" err="1" smtClean="0">
                <a:ea typeface="华文楷体" panose="02010600040101010101" pitchFamily="2" charset="-122"/>
                <a:cs typeface="Times New Roman" panose="02020603050405020304" pitchFamily="18" charset="0"/>
              </a:rPr>
              <a:t>BTree</a:t>
            </a:r>
            <a:r>
              <a:rPr lang="en-US" altLang="zh-CN" b="0" dirty="0" smtClean="0">
                <a:ea typeface="华文楷体" panose="02010600040101010101" pitchFamily="2" charset="-122"/>
                <a:cs typeface="Times New Roman" panose="02020603050405020304" pitchFamily="18" charset="0"/>
              </a:rPr>
              <a:t>&lt;</a:t>
            </a:r>
            <a:r>
              <a:rPr lang="en-US" altLang="zh-CN" b="0" dirty="0" err="1" smtClean="0">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&gt;</a:t>
            </a:r>
          </a:p>
          <a:p>
            <a:pPr marL="0" indent="0">
              <a:buNone/>
            </a:pPr>
            <a:r>
              <a:rPr lang="en-US" altLang="zh-CN" b="0" dirty="0" smtClean="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ThreadMid</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(!root</a:t>
            </a:r>
            <a:r>
              <a:rPr lang="en-US" altLang="zh-CN" b="0" dirty="0" smtClean="0">
                <a:ea typeface="华文楷体" panose="02010600040101010101" pitchFamily="2" charset="-122"/>
                <a:cs typeface="Times New Roman" panose="02020603050405020304" pitchFamily="18" charset="0"/>
              </a:rPr>
              <a:t>) { first=NULL</a:t>
            </a:r>
            <a:r>
              <a:rPr lang="zh-CN" altLang="en-US" b="0" dirty="0" smtClean="0">
                <a:ea typeface="华文楷体" panose="02010600040101010101" pitchFamily="2" charset="-122"/>
                <a:cs typeface="Times New Roman" panose="02020603050405020304" pitchFamily="18" charset="0"/>
              </a:rPr>
              <a:t>；</a:t>
            </a:r>
            <a:r>
              <a:rPr lang="en-US" altLang="zh-CN" b="0" dirty="0" smtClean="0">
                <a:ea typeface="华文楷体" panose="02010600040101010101" pitchFamily="2" charset="-122"/>
                <a:cs typeface="Times New Roman" panose="02020603050405020304" pitchFamily="18" charset="0"/>
              </a:rPr>
              <a:t>return;}</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seqStack</a:t>
            </a:r>
            <a:r>
              <a:rPr lang="en-US" altLang="zh-CN" b="0" dirty="0" smtClean="0">
                <a:ea typeface="华文楷体" panose="02010600040101010101" pitchFamily="2" charset="-122"/>
                <a:cs typeface="Times New Roman" panose="02020603050405020304" pitchFamily="18" charset="0"/>
              </a:rPr>
              <a:t>&lt;Node&lt;</a:t>
            </a:r>
            <a:r>
              <a:rPr lang="en-US" altLang="zh-CN" b="0" dirty="0" err="1" smtClean="0">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*&gt; s1;</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seqStack</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&gt; s2;</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*first; </a:t>
            </a:r>
            <a:endParaRPr lang="en-US" altLang="zh-CN" b="0" dirty="0" smtClean="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Node&lt;</a:t>
            </a:r>
            <a:r>
              <a:rPr lang="en-US" altLang="zh-CN" b="0" dirty="0" err="1" smtClean="0">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*p, *pre</a:t>
            </a:r>
            <a:r>
              <a:rPr lang="en-US" altLang="zh-CN" b="0" dirty="0" smtClean="0">
                <a:ea typeface="华文楷体" panose="02010600040101010101" pitchFamily="2" charset="-122"/>
                <a:cs typeface="Times New Roman" panose="02020603050405020304" pitchFamily="18" charset="0"/>
              </a:rPr>
              <a:t>;</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int</a:t>
            </a:r>
            <a:r>
              <a:rPr lang="en-US" altLang="zh-CN" b="0" dirty="0" smtClean="0">
                <a:ea typeface="华文楷体" panose="02010600040101010101" pitchFamily="2" charset="-122"/>
                <a:cs typeface="Times New Roman" panose="02020603050405020304" pitchFamily="18" charset="0"/>
              </a:rPr>
              <a:t> zero=0, one=1;</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7391183"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建立中序线索树算法实现：</a:t>
            </a:r>
            <a:endParaRPr lang="zh-CN" altLang="en-US" dirty="0">
              <a:latin typeface="华文楷体" panose="02010600040101010101" pitchFamily="2" charset="-122"/>
              <a:ea typeface="华文楷体" panose="02010600040101010101" pitchFamily="2" charset="-122"/>
            </a:endParaRPr>
          </a:p>
        </p:txBody>
      </p:sp>
      <p:cxnSp>
        <p:nvCxnSpPr>
          <p:cNvPr id="3" name="直接连接符 2"/>
          <p:cNvCxnSpPr/>
          <p:nvPr/>
        </p:nvCxnSpPr>
        <p:spPr>
          <a:xfrm>
            <a:off x="5824331" y="1346990"/>
            <a:ext cx="0" cy="5371862"/>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3"/>
          <p:cNvSpPr txBox="1">
            <a:spLocks noChangeArrowheads="1"/>
          </p:cNvSpPr>
          <p:nvPr/>
        </p:nvSpPr>
        <p:spPr>
          <a:xfrm>
            <a:off x="5995060" y="1404180"/>
            <a:ext cx="5502748" cy="591330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pre = NULL;   first = NULL;</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s1.push(root); s2.push(zero);</a:t>
            </a:r>
          </a:p>
          <a:p>
            <a:pPr marL="0" indent="0">
              <a:buFont typeface="Wingdings" panose="05000000000000000000" pitchFamily="2" charset="2"/>
              <a:buNone/>
            </a:pP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while (!s1.isEmpty())</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  flag = s2.top(); s2.pop();</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p = s1.top(); //</a:t>
            </a:r>
            <a:r>
              <a:rPr lang="zh-CN" altLang="zh-CN" b="0" dirty="0" smtClean="0">
                <a:ea typeface="华文楷体" panose="02010600040101010101" pitchFamily="2" charset="-122"/>
                <a:cs typeface="Times New Roman" panose="02020603050405020304" pitchFamily="18" charset="0"/>
              </a:rPr>
              <a:t>读取栈顶元素</a:t>
            </a: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if (flag==one)</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   s1.pop();</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if (!first) first = p;</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t> </a:t>
            </a:r>
            <a:endParaRPr lang="zh-CN" altLang="zh-CN" b="0" dirty="0"/>
          </a:p>
        </p:txBody>
      </p:sp>
    </p:spTree>
    <p:extLst>
      <p:ext uri="{BB962C8B-B14F-4D97-AF65-F5344CB8AC3E}">
        <p14:creationId xmlns:p14="http://schemas.microsoft.com/office/powerpoint/2010/main" val="16259785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281531" y="706920"/>
            <a:ext cx="0" cy="6171725"/>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99391" y="1207459"/>
            <a:ext cx="6182139" cy="5170646"/>
          </a:xfrm>
          <a:prstGeom prst="rect">
            <a:avLst/>
          </a:prstGeom>
          <a:noFill/>
        </p:spPr>
        <p:txBody>
          <a:bodyPr wrap="square" rtlCol="0">
            <a:spAutoFit/>
          </a:bodyPr>
          <a:lstStyle/>
          <a:p>
            <a:r>
              <a:rPr lang="en-US" altLang="zh-CN" dirty="0"/>
              <a:t> </a:t>
            </a:r>
            <a:endParaRPr lang="zh-CN" altLang="zh-CN" dirty="0"/>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&gt;right) </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有右子压右子，没有进入下一轮循环</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s1.push(p-&gt;right</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s2.push(zero</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加中序遍历线索</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(!p-&gt;left)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p-&gt;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leftFlag</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1; p-&gt;left = pre</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(pre &amp;&amp; (!pre-&gt;right))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pre-&gt;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rightFlag</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=1; pre-&gt;right = p</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pre = p;</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7" name="文本框 6"/>
          <p:cNvSpPr txBox="1"/>
          <p:nvPr/>
        </p:nvSpPr>
        <p:spPr>
          <a:xfrm>
            <a:off x="6281531" y="1530626"/>
            <a:ext cx="5605670" cy="4154984"/>
          </a:xfrm>
          <a:prstGeom prst="rect">
            <a:avLst/>
          </a:prstGeom>
          <a:noFill/>
        </p:spPr>
        <p:txBody>
          <a:bodyPr wrap="square" rtlCol="0">
            <a:spAutoFit/>
          </a:bodyPr>
          <a:lstStyle/>
          <a:p>
            <a:r>
              <a:rPr lang="en-US" altLang="zh-CN" sz="2400" dirty="0">
                <a:latin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else</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s2.push(one);</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&gt;left) </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有左子压左子</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s1.push(p-&gt;left</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s2.push(zero);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p>
          <a:p>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遍历序列中最后一个结点后继为空</a:t>
            </a: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rightFlag</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=1;</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7477546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20553"/>
            <a:ext cx="8047166" cy="4859759"/>
          </a:xfrm>
        </p:spPr>
        <p:txBody>
          <a:bodyPr>
            <a:noAutofit/>
          </a:bodyPr>
          <a:lstStyle/>
          <a:p>
            <a:pPr marL="457200" lvl="0" indent="-457200">
              <a:buFont typeface="+mj-lt"/>
              <a:buAutoNum type="arabicPeriod"/>
            </a:pPr>
            <a:r>
              <a:rPr lang="zh-CN" altLang="en-US" b="0" dirty="0" smtClean="0">
                <a:ea typeface="华文楷体" panose="02010600040101010101" pitchFamily="2" charset="-122"/>
                <a:cs typeface="Times New Roman" panose="02020603050405020304" pitchFamily="18" charset="0"/>
              </a:rPr>
              <a:t>将</a:t>
            </a:r>
            <a:r>
              <a:rPr lang="zh-CN" altLang="zh-CN" b="0" dirty="0" smtClean="0">
                <a:ea typeface="华文楷体" panose="02010600040101010101" pitchFamily="2" charset="-122"/>
                <a:cs typeface="Times New Roman" panose="02020603050405020304" pitchFamily="18" charset="0"/>
              </a:rPr>
              <a:t>当前</a:t>
            </a:r>
            <a:r>
              <a:rPr lang="zh-CN" altLang="zh-CN" b="0" dirty="0">
                <a:ea typeface="华文楷体" panose="02010600040101010101" pitchFamily="2" charset="-122"/>
                <a:cs typeface="Times New Roman" panose="02020603050405020304" pitchFamily="18" charset="0"/>
              </a:rPr>
              <a:t>结点</a:t>
            </a:r>
            <a:r>
              <a:rPr lang="en-US" altLang="zh-CN" b="0" dirty="0">
                <a:ea typeface="华文楷体" panose="02010600040101010101" pitchFamily="2" charset="-122"/>
                <a:cs typeface="Times New Roman" panose="02020603050405020304" pitchFamily="18" charset="0"/>
              </a:rPr>
              <a:t>p</a:t>
            </a:r>
            <a:r>
              <a:rPr lang="zh-CN" altLang="zh-CN" b="0" dirty="0" smtClean="0">
                <a:ea typeface="华文楷体" panose="02010600040101010101" pitchFamily="2" charset="-122"/>
                <a:cs typeface="Times New Roman" panose="02020603050405020304" pitchFamily="18" charset="0"/>
              </a:rPr>
              <a:t>设为</a:t>
            </a:r>
            <a:r>
              <a:rPr lang="en-US" altLang="zh-CN" b="0" dirty="0">
                <a:ea typeface="华文楷体" panose="02010600040101010101" pitchFamily="2" charset="-122"/>
                <a:cs typeface="Times New Roman" panose="02020603050405020304" pitchFamily="18" charset="0"/>
              </a:rPr>
              <a:t>first</a:t>
            </a:r>
            <a:r>
              <a:rPr lang="zh-CN" altLang="zh-CN" b="0" dirty="0" smtClean="0">
                <a:ea typeface="华文楷体" panose="02010600040101010101" pitchFamily="2" charset="-122"/>
                <a:cs typeface="Times New Roman" panose="02020603050405020304" pitchFamily="18" charset="0"/>
              </a:rPr>
              <a:t>，</a:t>
            </a:r>
            <a:r>
              <a:rPr lang="zh-CN" altLang="en-US" b="0" dirty="0" smtClean="0">
                <a:ea typeface="华文楷体" panose="02010600040101010101" pitchFamily="2" charset="-122"/>
                <a:cs typeface="Times New Roman" panose="02020603050405020304" pitchFamily="18" charset="0"/>
              </a:rPr>
              <a:t>即</a:t>
            </a:r>
            <a:r>
              <a:rPr lang="en-US" altLang="zh-CN" b="0" dirty="0" smtClean="0">
                <a:ea typeface="华文楷体" panose="02010600040101010101" pitchFamily="2" charset="-122"/>
                <a:cs typeface="Times New Roman" panose="02020603050405020304" pitchFamily="18" charset="0"/>
              </a:rPr>
              <a:t>p=first</a:t>
            </a:r>
            <a:r>
              <a:rPr lang="zh-CN" altLang="zh-CN" b="0" dirty="0">
                <a:ea typeface="华文楷体" panose="02010600040101010101" pitchFamily="2" charset="-122"/>
                <a:cs typeface="Times New Roman" panose="02020603050405020304" pitchFamily="18" charset="0"/>
              </a:rPr>
              <a:t>。</a:t>
            </a:r>
          </a:p>
          <a:p>
            <a:pPr marL="457200" lvl="0" indent="-457200">
              <a:buFont typeface="+mj-lt"/>
              <a:buAutoNum type="arabicPeriod"/>
            </a:pPr>
            <a:r>
              <a:rPr lang="zh-CN" altLang="zh-CN" b="0" dirty="0">
                <a:ea typeface="华文楷体" panose="02010600040101010101" pitchFamily="2" charset="-122"/>
                <a:cs typeface="Times New Roman" panose="02020603050405020304" pitchFamily="18" charset="0"/>
              </a:rPr>
              <a:t>如果</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为空，结束。</a:t>
            </a:r>
          </a:p>
          <a:p>
            <a:pPr marL="457200" indent="0">
              <a:buNone/>
            </a:pPr>
            <a:r>
              <a:rPr lang="zh-CN" altLang="zh-CN" b="0" dirty="0">
                <a:ea typeface="华文楷体" panose="02010600040101010101" pitchFamily="2" charset="-122"/>
                <a:cs typeface="Times New Roman" panose="02020603050405020304" pitchFamily="18" charset="0"/>
              </a:rPr>
              <a:t>如果</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不为空，访问</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所指结点</a:t>
            </a:r>
            <a:r>
              <a:rPr lang="zh-CN" altLang="zh-CN" b="0" dirty="0" smtClean="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514350" lvl="0" indent="-514350">
              <a:buFont typeface="+mj-lt"/>
              <a:buAutoNum type="arabicPeriod" startAt="3"/>
            </a:pPr>
            <a:r>
              <a:rPr lang="zh-CN" altLang="zh-CN" b="0" dirty="0">
                <a:ea typeface="华文楷体" panose="02010600040101010101" pitchFamily="2" charset="-122"/>
                <a:cs typeface="Times New Roman" panose="02020603050405020304" pitchFamily="18" charset="0"/>
              </a:rPr>
              <a:t>如果</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有右子，沿其右子一路左</a:t>
            </a:r>
            <a:r>
              <a:rPr lang="zh-CN" altLang="zh-CN" b="0" dirty="0" smtClean="0">
                <a:ea typeface="华文楷体" panose="02010600040101010101" pitchFamily="2" charset="-122"/>
                <a:cs typeface="Times New Roman" panose="02020603050405020304" pitchFamily="18" charset="0"/>
              </a:rPr>
              <a:t>分支</a:t>
            </a:r>
            <a:r>
              <a:rPr lang="zh-CN" altLang="en-US" b="0" dirty="0">
                <a:ea typeface="华文楷体" panose="02010600040101010101" pitchFamily="2" charset="-122"/>
                <a:cs typeface="Times New Roman" panose="02020603050405020304" pitchFamily="18" charset="0"/>
              </a:rPr>
              <a:t>走</a:t>
            </a:r>
            <a:r>
              <a:rPr lang="zh-CN" altLang="zh-CN" b="0" dirty="0" smtClean="0">
                <a:ea typeface="华文楷体" panose="02010600040101010101" pitchFamily="2" charset="-122"/>
                <a:cs typeface="Times New Roman" panose="02020603050405020304" pitchFamily="18" charset="0"/>
              </a:rPr>
              <a:t>下去，</a:t>
            </a:r>
            <a:r>
              <a:rPr lang="zh-CN" altLang="en-US" b="0" dirty="0" smtClean="0">
                <a:ea typeface="华文楷体" panose="02010600040101010101" pitchFamily="2" charset="-122"/>
                <a:cs typeface="Times New Roman" panose="02020603050405020304" pitchFamily="18" charset="0"/>
              </a:rPr>
              <a:t>令下一个访问结点</a:t>
            </a:r>
            <a:r>
              <a:rPr lang="en-US" altLang="zh-CN" b="0" dirty="0" smtClean="0">
                <a:ea typeface="华文楷体" panose="02010600040101010101" pitchFamily="2" charset="-122"/>
                <a:cs typeface="Times New Roman" panose="02020603050405020304" pitchFamily="18" charset="0"/>
              </a:rPr>
              <a:t>p</a:t>
            </a:r>
            <a:r>
              <a:rPr lang="zh-CN" altLang="en-US" b="0" dirty="0" smtClean="0">
                <a:ea typeface="华文楷体" panose="02010600040101010101" pitchFamily="2" charset="-122"/>
                <a:cs typeface="Times New Roman" panose="02020603050405020304" pitchFamily="18" charset="0"/>
              </a:rPr>
              <a:t>指向</a:t>
            </a:r>
            <a:r>
              <a:rPr lang="zh-CN" altLang="zh-CN" b="0" dirty="0" smtClean="0">
                <a:ea typeface="华文楷体" panose="02010600040101010101" pitchFamily="2" charset="-122"/>
                <a:cs typeface="Times New Roman" panose="02020603050405020304" pitchFamily="18" charset="0"/>
              </a:rPr>
              <a:t>其</a:t>
            </a:r>
            <a:r>
              <a:rPr lang="zh-CN" altLang="zh-CN" b="0" dirty="0">
                <a:ea typeface="华文楷体" panose="02010600040101010101" pitchFamily="2" charset="-122"/>
                <a:cs typeface="Times New Roman" panose="02020603050405020304" pitchFamily="18" charset="0"/>
              </a:rPr>
              <a:t>最左侧</a:t>
            </a:r>
            <a:r>
              <a:rPr lang="zh-CN" altLang="zh-CN" b="0" dirty="0" smtClean="0">
                <a:ea typeface="华文楷体" panose="02010600040101010101" pitchFamily="2" charset="-122"/>
                <a:cs typeface="Times New Roman" panose="02020603050405020304" pitchFamily="18" charset="0"/>
              </a:rPr>
              <a:t>结点。</a:t>
            </a:r>
            <a:endParaRPr lang="zh-CN" altLang="zh-CN" b="0" dirty="0">
              <a:ea typeface="华文楷体" panose="02010600040101010101" pitchFamily="2" charset="-122"/>
              <a:cs typeface="Times New Roman" panose="02020603050405020304" pitchFamily="18" charset="0"/>
            </a:endParaRPr>
          </a:p>
          <a:p>
            <a:pPr marL="536575" indent="0">
              <a:buNone/>
            </a:pPr>
            <a:r>
              <a:rPr lang="zh-CN" altLang="zh-CN" b="0" dirty="0">
                <a:ea typeface="华文楷体" panose="02010600040101010101" pitchFamily="2" charset="-122"/>
                <a:cs typeface="Times New Roman" panose="02020603050405020304" pitchFamily="18" charset="0"/>
              </a:rPr>
              <a:t>如果</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无右子，令</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指向右子域中的后继</a:t>
            </a:r>
            <a:r>
              <a:rPr lang="zh-CN" altLang="zh-CN" b="0" dirty="0" smtClean="0">
                <a:ea typeface="华文楷体" panose="02010600040101010101" pitchFamily="2" charset="-122"/>
                <a:cs typeface="Times New Roman" panose="02020603050405020304" pitchFamily="18" charset="0"/>
              </a:rPr>
              <a:t>线索</a:t>
            </a:r>
            <a:r>
              <a:rPr lang="zh-CN" altLang="en-US" b="0" dirty="0" smtClean="0">
                <a:ea typeface="华文楷体" panose="02010600040101010101" pitchFamily="2" charset="-122"/>
                <a:cs typeface="Times New Roman" panose="02020603050405020304" pitchFamily="18" charset="0"/>
              </a:rPr>
              <a:t>，它即下一个访问结点。</a:t>
            </a:r>
            <a:endParaRPr lang="en-US" altLang="zh-CN" b="0" dirty="0" smtClean="0">
              <a:ea typeface="华文楷体" panose="02010600040101010101" pitchFamily="2" charset="-122"/>
              <a:cs typeface="Times New Roman" panose="02020603050405020304" pitchFamily="18" charset="0"/>
            </a:endParaRPr>
          </a:p>
          <a:p>
            <a:pPr marL="457200" lvl="0" indent="-457200">
              <a:buFont typeface="+mj-lt"/>
              <a:buAutoNum type="arabicPeriod" startAt="4"/>
            </a:pPr>
            <a:r>
              <a:rPr lang="zh-CN" altLang="zh-CN" b="0" dirty="0">
                <a:ea typeface="华文楷体" panose="02010600040101010101" pitchFamily="2" charset="-122"/>
                <a:cs typeface="Times New Roman" panose="02020603050405020304" pitchFamily="18" charset="0"/>
              </a:rPr>
              <a:t>转向</a:t>
            </a:r>
            <a:r>
              <a:rPr lang="en-US" altLang="zh-CN" b="0" dirty="0">
                <a:ea typeface="华文楷体" panose="02010600040101010101" pitchFamily="2" charset="-122"/>
                <a:cs typeface="Times New Roman" panose="02020603050405020304" pitchFamily="18" charset="0"/>
              </a:rPr>
              <a:t>2</a:t>
            </a:r>
            <a:r>
              <a:rPr lang="zh-CN" altLang="zh-CN" b="0" dirty="0" smtClean="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zh-CN" dirty="0" smtClean="0">
                <a:solidFill>
                  <a:srgbClr val="FF0000"/>
                </a:solidFill>
                <a:latin typeface="华文楷体" panose="02010600040101010101" pitchFamily="2" charset="-122"/>
                <a:ea typeface="华文楷体" panose="02010600040101010101" pitchFamily="2" charset="-122"/>
              </a:rPr>
              <a:t>在中</a:t>
            </a:r>
            <a:r>
              <a:rPr lang="zh-CN" altLang="zh-CN" dirty="0">
                <a:solidFill>
                  <a:srgbClr val="FF0000"/>
                </a:solidFill>
                <a:latin typeface="华文楷体" panose="02010600040101010101" pitchFamily="2" charset="-122"/>
                <a:ea typeface="华文楷体" panose="02010600040101010101" pitchFamily="2" charset="-122"/>
              </a:rPr>
              <a:t>序线索树上进行中序遍历算法的思路</a:t>
            </a:r>
            <a:r>
              <a:rPr lang="zh-CN" altLang="en-US" dirty="0" smtClean="0">
                <a:solidFill>
                  <a:srgbClr val="FF0000"/>
                </a:solidFill>
                <a:latin typeface="华文楷体" panose="02010600040101010101" pitchFamily="2" charset="-122"/>
                <a:ea typeface="华文楷体" panose="02010600040101010101" pitchFamily="2" charset="-122"/>
              </a:rPr>
              <a:t>：</a:t>
            </a:r>
            <a:endParaRPr lang="zh-CN" altLang="en-US" dirty="0">
              <a:solidFill>
                <a:srgbClr val="FF0000"/>
              </a:solidFill>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8612081" y="2092041"/>
            <a:ext cx="3354632" cy="3165760"/>
          </a:xfrm>
          <a:prstGeom prst="rect">
            <a:avLst/>
          </a:prstGeom>
          <a:noFill/>
          <a:ln>
            <a:noFill/>
          </a:ln>
        </p:spPr>
      </p:pic>
    </p:spTree>
    <p:extLst>
      <p:ext uri="{BB962C8B-B14F-4D97-AF65-F5344CB8AC3E}">
        <p14:creationId xmlns:p14="http://schemas.microsoft.com/office/powerpoint/2010/main" val="16392948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28524"/>
            <a:ext cx="6039462" cy="4692764"/>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smtClean="0">
                <a:ea typeface="华文楷体" panose="02010600040101010101" pitchFamily="2" charset="-122"/>
                <a:cs typeface="Times New Roman" panose="02020603050405020304" pitchFamily="18" charset="0"/>
              </a:rPr>
              <a:t>ThreadMidVisit</a:t>
            </a:r>
            <a:r>
              <a:rPr lang="en-US" altLang="zh-CN" b="0" dirty="0" smtClean="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(!first) return;</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*p</a:t>
            </a:r>
            <a:r>
              <a:rPr lang="en-US" altLang="zh-CN" b="0" dirty="0" smtClean="0">
                <a:ea typeface="华文楷体" panose="02010600040101010101" pitchFamily="2" charset="-122"/>
                <a:cs typeface="Times New Roman" panose="02020603050405020304" pitchFamily="18" charset="0"/>
              </a:rPr>
              <a:t>;   p </a:t>
            </a:r>
            <a:r>
              <a:rPr lang="en-US" altLang="zh-CN" b="0" dirty="0">
                <a:ea typeface="华文楷体" panose="02010600040101010101" pitchFamily="2" charset="-122"/>
                <a:cs typeface="Times New Roman" panose="02020603050405020304" pitchFamily="18" charset="0"/>
              </a:rPr>
              <a:t>= first;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while (p)</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cout</a:t>
            </a:r>
            <a:r>
              <a:rPr lang="en-US" altLang="zh-CN" b="0" dirty="0">
                <a:ea typeface="华文楷体" panose="02010600040101010101" pitchFamily="2" charset="-122"/>
                <a:cs typeface="Times New Roman" panose="02020603050405020304" pitchFamily="18" charset="0"/>
              </a:rPr>
              <a:t>&lt;&lt;p-&gt;data;</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找</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的后继元素</a:t>
            </a:r>
          </a:p>
        </p:txBody>
      </p:sp>
      <p:sp>
        <p:nvSpPr>
          <p:cNvPr id="8194" name="Rectangle 2"/>
          <p:cNvSpPr>
            <a:spLocks noGrp="1" noRot="1" noChangeArrowheads="1"/>
          </p:cNvSpPr>
          <p:nvPr>
            <p:ph type="title"/>
          </p:nvPr>
        </p:nvSpPr>
        <p:spPr>
          <a:xfrm>
            <a:off x="341460" y="772807"/>
            <a:ext cx="7391183" cy="574183"/>
          </a:xfrm>
        </p:spPr>
        <p:txBody>
          <a:bodyPr>
            <a:normAutofit/>
          </a:bodyPr>
          <a:lstStyle/>
          <a:p>
            <a:pPr marL="838200" indent="-838200">
              <a:defRPr/>
            </a:pPr>
            <a:r>
              <a:rPr lang="zh-CN" altLang="en-US" dirty="0">
                <a:latin typeface="华文楷体" panose="02010600040101010101" pitchFamily="2" charset="-122"/>
                <a:ea typeface="华文楷体" panose="02010600040101010101" pitchFamily="2" charset="-122"/>
              </a:rPr>
              <a:t>在</a:t>
            </a:r>
            <a:r>
              <a:rPr lang="zh-CN" altLang="en-US" dirty="0" smtClean="0">
                <a:latin typeface="华文楷体" panose="02010600040101010101" pitchFamily="2" charset="-122"/>
                <a:ea typeface="华文楷体" panose="02010600040101010101" pitchFamily="2" charset="-122"/>
              </a:rPr>
              <a:t>中序线索树上进行中序遍历算法实现：</a:t>
            </a:r>
            <a:endParaRPr lang="zh-CN" altLang="en-US" dirty="0">
              <a:latin typeface="华文楷体" panose="02010600040101010101" pitchFamily="2" charset="-122"/>
              <a:ea typeface="华文楷体" panose="02010600040101010101" pitchFamily="2" charset="-122"/>
            </a:endParaRPr>
          </a:p>
        </p:txBody>
      </p:sp>
      <p:cxnSp>
        <p:nvCxnSpPr>
          <p:cNvPr id="3" name="直接连接符 2"/>
          <p:cNvCxnSpPr/>
          <p:nvPr/>
        </p:nvCxnSpPr>
        <p:spPr>
          <a:xfrm>
            <a:off x="5824331" y="1346990"/>
            <a:ext cx="0" cy="5371862"/>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3"/>
          <p:cNvSpPr txBox="1">
            <a:spLocks noChangeArrowheads="1"/>
          </p:cNvSpPr>
          <p:nvPr/>
        </p:nvSpPr>
        <p:spPr>
          <a:xfrm>
            <a:off x="5824331" y="1478961"/>
            <a:ext cx="6011410" cy="513576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 if (p-&gt;</a:t>
            </a:r>
            <a:r>
              <a:rPr lang="en-US" altLang="zh-CN" b="0" dirty="0" err="1">
                <a:ea typeface="华文楷体" panose="02010600040101010101" pitchFamily="2" charset="-122"/>
                <a:cs typeface="Times New Roman" panose="02020603050405020304" pitchFamily="18" charset="0"/>
              </a:rPr>
              <a:t>rightFlag</a:t>
            </a:r>
            <a:r>
              <a:rPr lang="en-US" altLang="zh-CN" b="0" dirty="0">
                <a:ea typeface="华文楷体" panose="02010600040101010101" pitchFamily="2" charset="-122"/>
                <a:cs typeface="Times New Roman" panose="02020603050405020304" pitchFamily="18" charset="0"/>
              </a:rPr>
              <a:t>==0) //</a:t>
            </a:r>
            <a:r>
              <a:rPr lang="zh-CN" altLang="zh-CN" b="0" dirty="0">
                <a:ea typeface="华文楷体" panose="02010600040101010101" pitchFamily="2" charset="-122"/>
                <a:cs typeface="Times New Roman" panose="02020603050405020304" pitchFamily="18" charset="0"/>
              </a:rPr>
              <a:t>如果有右子</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p = p-&gt;right;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沿右子的左分支一路向左</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while </a:t>
            </a:r>
            <a:r>
              <a:rPr lang="en-US" altLang="zh-CN" b="0" dirty="0">
                <a:ea typeface="华文楷体" panose="02010600040101010101" pitchFamily="2" charset="-122"/>
                <a:cs typeface="Times New Roman" panose="02020603050405020304" pitchFamily="18" charset="0"/>
              </a:rPr>
              <a:t>((p-&gt;</a:t>
            </a:r>
            <a:r>
              <a:rPr lang="en-US" altLang="zh-CN" b="0" dirty="0" err="1">
                <a:ea typeface="华文楷体" panose="02010600040101010101" pitchFamily="2" charset="-122"/>
                <a:cs typeface="Times New Roman" panose="02020603050405020304" pitchFamily="18" charset="0"/>
              </a:rPr>
              <a:t>leftFlag</a:t>
            </a:r>
            <a:r>
              <a:rPr lang="en-US" altLang="zh-CN" b="0" dirty="0">
                <a:ea typeface="华文楷体" panose="02010600040101010101" pitchFamily="2" charset="-122"/>
                <a:cs typeface="Times New Roman" panose="02020603050405020304" pitchFamily="18" charset="0"/>
              </a:rPr>
              <a:t>==</a:t>
            </a:r>
            <a:r>
              <a:rPr lang="en-US" altLang="zh-CN" b="0">
                <a:ea typeface="华文楷体" panose="02010600040101010101" pitchFamily="2" charset="-122"/>
                <a:cs typeface="Times New Roman" panose="02020603050405020304" pitchFamily="18" charset="0"/>
              </a:rPr>
              <a:t>0</a:t>
            </a:r>
            <a:r>
              <a:rPr lang="en-US" altLang="zh-CN" b="0" smtClean="0">
                <a:ea typeface="华文楷体" panose="02010600040101010101" pitchFamily="2" charset="-122"/>
                <a:cs typeface="Times New Roman" panose="02020603050405020304" pitchFamily="18" charset="0"/>
              </a:rPr>
              <a:t>))</a:t>
            </a:r>
            <a:endParaRPr lang="en-US" altLang="zh-CN" b="0" dirty="0" smtClean="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p = p-&gt;left</a:t>
            </a:r>
            <a:r>
              <a:rPr lang="en-US" altLang="zh-CN" b="0" dirty="0" smtClean="0">
                <a:ea typeface="华文楷体" panose="02010600040101010101" pitchFamily="2" charset="-122"/>
                <a:cs typeface="Times New Roman" panose="02020603050405020304" pitchFamily="18" charset="0"/>
              </a:rPr>
              <a:t>; //</a:t>
            </a:r>
            <a:r>
              <a:rPr lang="zh-CN" altLang="en-US" b="0" dirty="0" smtClean="0">
                <a:ea typeface="华文楷体" panose="02010600040101010101" pitchFamily="2" charset="-122"/>
                <a:cs typeface="Times New Roman" panose="02020603050405020304" pitchFamily="18" charset="0"/>
              </a:rPr>
              <a:t>左子为空时必为线索</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else </a:t>
            </a:r>
            <a:r>
              <a:rPr lang="en-US" altLang="zh-CN" b="0" dirty="0">
                <a:ea typeface="华文楷体" panose="02010600040101010101" pitchFamily="2" charset="-122"/>
                <a:cs typeface="Times New Roman" panose="02020603050405020304" pitchFamily="18" charset="0"/>
              </a:rPr>
              <a:t>p = p-&gt;right</a:t>
            </a:r>
            <a:r>
              <a:rPr lang="en-US" altLang="zh-CN" b="0" dirty="0" smtClean="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无右</a:t>
            </a:r>
            <a:r>
              <a:rPr lang="zh-CN" altLang="zh-CN" b="0" dirty="0" smtClean="0">
                <a:ea typeface="华文楷体" panose="02010600040101010101" pitchFamily="2" charset="-122"/>
                <a:cs typeface="Times New Roman" panose="02020603050405020304" pitchFamily="18" charset="0"/>
              </a:rPr>
              <a:t>子直接</a:t>
            </a:r>
            <a:r>
              <a:rPr lang="zh-CN" altLang="zh-CN" b="0" dirty="0">
                <a:ea typeface="华文楷体" panose="02010600040101010101" pitchFamily="2" charset="-122"/>
                <a:cs typeface="Times New Roman" panose="02020603050405020304" pitchFamily="18" charset="0"/>
              </a:rPr>
              <a:t>用后继线索</a:t>
            </a:r>
          </a:p>
          <a:p>
            <a:pPr marL="0" indent="0">
              <a:buNone/>
            </a:pPr>
            <a:r>
              <a:rPr lang="en-US" altLang="zh-CN" b="0" dirty="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cout</a:t>
            </a:r>
            <a:r>
              <a:rPr lang="en-US" altLang="zh-CN" b="0" dirty="0">
                <a:ea typeface="华文楷体" panose="02010600040101010101" pitchFamily="2" charset="-122"/>
                <a:cs typeface="Times New Roman" panose="02020603050405020304" pitchFamily="18" charset="0"/>
              </a:rPr>
              <a:t>&lt;&lt;</a:t>
            </a:r>
            <a:r>
              <a:rPr lang="en-US" altLang="zh-CN" b="0" dirty="0" err="1">
                <a:ea typeface="华文楷体" panose="02010600040101010101" pitchFamily="2" charset="-122"/>
                <a:cs typeface="Times New Roman" panose="02020603050405020304" pitchFamily="18" charset="0"/>
              </a:rPr>
              <a:t>endl</a:t>
            </a:r>
            <a:r>
              <a:rPr lang="en-US" altLang="zh-CN" b="0" dirty="0" smtClean="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2780021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87694"/>
            <a:ext cx="8314955" cy="5079936"/>
          </a:xfrm>
        </p:spPr>
        <p:txBody>
          <a:bodyPr>
            <a:noAutofit/>
          </a:bodyPr>
          <a:lstStyle/>
          <a:p>
            <a:pPr marL="514350" lvl="0" indent="-514350">
              <a:buFont typeface="+mj-lt"/>
              <a:buAutoNum type="arabicPeriod"/>
            </a:pPr>
            <a:r>
              <a:rPr lang="zh-CN" altLang="zh-CN" b="0" dirty="0">
                <a:ea typeface="华文楷体" panose="02010600040101010101" pitchFamily="2" charset="-122"/>
                <a:cs typeface="Times New Roman" panose="02020603050405020304" pitchFamily="18" charset="0"/>
              </a:rPr>
              <a:t>将当前结点</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置为根</a:t>
            </a:r>
            <a:r>
              <a:rPr lang="en-US" altLang="zh-CN" b="0" dirty="0">
                <a:ea typeface="华文楷体" panose="02010600040101010101" pitchFamily="2" charset="-122"/>
                <a:cs typeface="Times New Roman" panose="02020603050405020304" pitchFamily="18" charset="0"/>
              </a:rPr>
              <a:t>root</a:t>
            </a:r>
            <a:r>
              <a:rPr lang="zh-CN" altLang="zh-CN" b="0" dirty="0">
                <a:ea typeface="华文楷体" panose="02010600040101010101" pitchFamily="2" charset="-122"/>
                <a:cs typeface="Times New Roman" panose="02020603050405020304" pitchFamily="18" charset="0"/>
              </a:rPr>
              <a:t>。</a:t>
            </a:r>
          </a:p>
          <a:p>
            <a:pPr marL="514350" lvl="0" indent="-514350">
              <a:buFont typeface="+mj-lt"/>
              <a:buAutoNum type="arabicPeriod"/>
            </a:pPr>
            <a:r>
              <a:rPr lang="zh-CN" altLang="zh-CN" b="0" dirty="0">
                <a:ea typeface="华文楷体" panose="02010600040101010101" pitchFamily="2" charset="-122"/>
                <a:cs typeface="Times New Roman" panose="02020603050405020304" pitchFamily="18" charset="0"/>
              </a:rPr>
              <a:t>如果</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不为空，访问</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所指结点。转向</a:t>
            </a:r>
            <a:r>
              <a:rPr lang="en-US" altLang="zh-CN" b="0" dirty="0">
                <a:ea typeface="华文楷体" panose="02010600040101010101" pitchFamily="2" charset="-122"/>
                <a:cs typeface="Times New Roman" panose="02020603050405020304" pitchFamily="18" charset="0"/>
              </a:rPr>
              <a:t>3</a:t>
            </a:r>
            <a:r>
              <a:rPr lang="zh-CN" altLang="zh-CN" b="0" dirty="0">
                <a:ea typeface="华文楷体" panose="02010600040101010101" pitchFamily="2" charset="-122"/>
                <a:cs typeface="Times New Roman" panose="02020603050405020304" pitchFamily="18" charset="0"/>
              </a:rPr>
              <a:t>）找下一个访问结点。</a:t>
            </a:r>
          </a:p>
          <a:p>
            <a:pPr marL="514350" lvl="0" indent="-514350">
              <a:buFont typeface="+mj-lt"/>
              <a:buAutoNum type="arabicPeriod"/>
            </a:pPr>
            <a:r>
              <a:rPr lang="zh-CN" altLang="zh-CN" b="0" dirty="0">
                <a:ea typeface="华文楷体" panose="02010600040101010101" pitchFamily="2" charset="-122"/>
                <a:cs typeface="Times New Roman" panose="02020603050405020304" pitchFamily="18" charset="0"/>
              </a:rPr>
              <a:t>如果</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有左子，下一个访问结点为其左子，令</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为其左子。转向</a:t>
            </a:r>
            <a:r>
              <a:rPr lang="en-US" altLang="zh-CN" b="0" dirty="0">
                <a:ea typeface="华文楷体" panose="02010600040101010101" pitchFamily="2" charset="-122"/>
                <a:cs typeface="Times New Roman" panose="02020603050405020304" pitchFamily="18" charset="0"/>
              </a:rPr>
              <a:t>2</a:t>
            </a:r>
            <a:r>
              <a:rPr lang="zh-CN" altLang="zh-CN" b="0" dirty="0">
                <a:ea typeface="华文楷体" panose="02010600040101010101" pitchFamily="2" charset="-122"/>
                <a:cs typeface="Times New Roman" panose="02020603050405020304" pitchFamily="18" charset="0"/>
              </a:rPr>
              <a:t>）。</a:t>
            </a:r>
          </a:p>
          <a:p>
            <a:pPr marL="542925" lvl="0" indent="0">
              <a:buNone/>
            </a:pPr>
            <a:r>
              <a:rPr lang="zh-CN" altLang="zh-CN" b="0" dirty="0">
                <a:ea typeface="华文楷体" panose="02010600040101010101" pitchFamily="2" charset="-122"/>
                <a:cs typeface="Times New Roman" panose="02020603050405020304" pitchFamily="18" charset="0"/>
              </a:rPr>
              <a:t>如果</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有右子，下一个访问结点为其右子，令</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为其右子。转向</a:t>
            </a:r>
            <a:r>
              <a:rPr lang="en-US" altLang="zh-CN" b="0" dirty="0">
                <a:ea typeface="华文楷体" panose="02010600040101010101" pitchFamily="2" charset="-122"/>
                <a:cs typeface="Times New Roman" panose="02020603050405020304" pitchFamily="18" charset="0"/>
              </a:rPr>
              <a:t>2</a:t>
            </a:r>
            <a:r>
              <a:rPr lang="zh-CN" altLang="zh-CN" b="0" dirty="0">
                <a:ea typeface="华文楷体" panose="02010600040101010101" pitchFamily="2" charset="-122"/>
                <a:cs typeface="Times New Roman" panose="02020603050405020304" pitchFamily="18" charset="0"/>
              </a:rPr>
              <a:t>）。</a:t>
            </a:r>
          </a:p>
          <a:p>
            <a:pPr marL="542925" indent="0">
              <a:buNone/>
            </a:pPr>
            <a:r>
              <a:rPr lang="zh-CN" altLang="zh-CN" b="0" dirty="0">
                <a:ea typeface="华文楷体" panose="02010600040101010101" pitchFamily="2" charset="-122"/>
                <a:cs typeface="Times New Roman" panose="02020603050405020304" pitchFamily="18" charset="0"/>
              </a:rPr>
              <a:t>如果</a:t>
            </a:r>
            <a:r>
              <a:rPr lang="en-US" altLang="zh-CN" b="0" dirty="0">
                <a:ea typeface="华文楷体" panose="02010600040101010101" pitchFamily="2" charset="-122"/>
                <a:cs typeface="Times New Roman" panose="02020603050405020304" pitchFamily="18" charset="0"/>
              </a:rPr>
              <a:t>p</a:t>
            </a:r>
            <a:r>
              <a:rPr lang="zh-CN" altLang="zh-CN" b="0" dirty="0">
                <a:ea typeface="华文楷体" panose="02010600040101010101" pitchFamily="2" charset="-122"/>
                <a:cs typeface="Times New Roman" panose="02020603050405020304" pitchFamily="18" charset="0"/>
              </a:rPr>
              <a:t>无右子，顺着后继线索一直往下找，直到找到右子。</a:t>
            </a:r>
          </a:p>
          <a:p>
            <a:pPr marL="542925" lvl="0" indent="0">
              <a:buNone/>
            </a:pPr>
            <a:r>
              <a:rPr lang="zh-CN" altLang="zh-CN" b="0" dirty="0">
                <a:ea typeface="华文楷体" panose="02010600040101010101" pitchFamily="2" charset="-122"/>
                <a:cs typeface="Times New Roman" panose="02020603050405020304" pitchFamily="18" charset="0"/>
              </a:rPr>
              <a:t>如果右子为空，遍历结束</a:t>
            </a:r>
            <a:r>
              <a:rPr lang="zh-CN" altLang="zh-CN" b="0" dirty="0" smtClean="0">
                <a:ea typeface="华文楷体" panose="02010600040101010101" pitchFamily="2" charset="-122"/>
                <a:cs typeface="Times New Roman" panose="02020603050405020304" pitchFamily="18" charset="0"/>
              </a:rPr>
              <a:t>。如果</a:t>
            </a:r>
            <a:r>
              <a:rPr lang="zh-CN" altLang="zh-CN" b="0" dirty="0">
                <a:ea typeface="华文楷体" panose="02010600040101010101" pitchFamily="2" charset="-122"/>
                <a:cs typeface="Times New Roman" panose="02020603050405020304" pitchFamily="18" charset="0"/>
              </a:rPr>
              <a:t>右子不为</a:t>
            </a:r>
            <a:r>
              <a:rPr lang="zh-CN" altLang="zh-CN" b="0" dirty="0" smtClean="0">
                <a:ea typeface="华文楷体" panose="02010600040101010101" pitchFamily="2" charset="-122"/>
                <a:cs typeface="Times New Roman" panose="02020603050405020304" pitchFamily="18" charset="0"/>
              </a:rPr>
              <a:t>空</a:t>
            </a:r>
            <a:r>
              <a:rPr lang="zh-CN" altLang="en-US"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在</a:t>
            </a:r>
            <a:r>
              <a:rPr lang="zh-CN" altLang="zh-CN" dirty="0">
                <a:latin typeface="华文楷体" panose="02010600040101010101" pitchFamily="2" charset="-122"/>
                <a:ea typeface="华文楷体" panose="02010600040101010101" pitchFamily="2" charset="-122"/>
              </a:rPr>
              <a:t>一棵中序线索树上</a:t>
            </a:r>
            <a:r>
              <a:rPr lang="zh-CN" altLang="zh-CN" dirty="0" smtClean="0">
                <a:latin typeface="华文楷体" panose="02010600040101010101" pitchFamily="2" charset="-122"/>
                <a:ea typeface="华文楷体" panose="02010600040101010101" pitchFamily="2" charset="-122"/>
              </a:rPr>
              <a:t>进行</a:t>
            </a:r>
            <a:r>
              <a:rPr lang="zh-CN" altLang="en-US" dirty="0" smtClean="0">
                <a:latin typeface="华文楷体" panose="02010600040101010101" pitchFamily="2" charset="-122"/>
                <a:ea typeface="华文楷体" panose="02010600040101010101" pitchFamily="2" charset="-122"/>
              </a:rPr>
              <a:t>前</a:t>
            </a:r>
            <a:r>
              <a:rPr lang="zh-CN" altLang="zh-CN" dirty="0" smtClean="0">
                <a:latin typeface="华文楷体" panose="02010600040101010101" pitchFamily="2" charset="-122"/>
                <a:ea typeface="华文楷体" panose="02010600040101010101" pitchFamily="2" charset="-122"/>
              </a:rPr>
              <a:t>序</a:t>
            </a:r>
            <a:r>
              <a:rPr lang="zh-CN" altLang="zh-CN" dirty="0">
                <a:latin typeface="华文楷体" panose="02010600040101010101" pitchFamily="2" charset="-122"/>
                <a:ea typeface="华文楷体" panose="02010600040101010101" pitchFamily="2" charset="-122"/>
              </a:rPr>
              <a:t>遍历算法的思路</a:t>
            </a:r>
            <a:r>
              <a:rPr lang="zh-CN" altLang="en-US" dirty="0" smtClean="0"/>
              <a:t>：</a:t>
            </a:r>
            <a:endParaRPr lang="zh-CN" altLang="en-US" dirty="0"/>
          </a:p>
        </p:txBody>
      </p:sp>
      <p:pic>
        <p:nvPicPr>
          <p:cNvPr id="2" name="图片 1"/>
          <p:cNvPicPr>
            <a:picLocks noChangeAspect="1"/>
          </p:cNvPicPr>
          <p:nvPr/>
        </p:nvPicPr>
        <p:blipFill>
          <a:blip r:embed="rId3"/>
          <a:stretch>
            <a:fillRect/>
          </a:stretch>
        </p:blipFill>
        <p:spPr>
          <a:xfrm>
            <a:off x="8567967" y="1548900"/>
            <a:ext cx="3293107" cy="2526711"/>
          </a:xfrm>
          <a:prstGeom prst="rect">
            <a:avLst/>
          </a:prstGeom>
        </p:spPr>
      </p:pic>
      <p:sp>
        <p:nvSpPr>
          <p:cNvPr id="3" name="文本框 2"/>
          <p:cNvSpPr txBox="1"/>
          <p:nvPr/>
        </p:nvSpPr>
        <p:spPr>
          <a:xfrm>
            <a:off x="8762054" y="4277521"/>
            <a:ext cx="3204659" cy="954107"/>
          </a:xfrm>
          <a:prstGeom prst="rect">
            <a:avLst/>
          </a:prstGeom>
          <a:noFill/>
        </p:spPr>
        <p:txBody>
          <a:bodyPr wrap="square" rtlCol="0">
            <a:spAutoFit/>
          </a:bodyPr>
          <a:lstStyle/>
          <a:p>
            <a:r>
              <a:rPr lang="zh-CN" altLang="en-US" sz="2800" dirty="0" smtClean="0"/>
              <a:t>前序遍历序列：</a:t>
            </a:r>
            <a:endParaRPr lang="en-US" altLang="zh-CN" sz="2800" dirty="0" smtClean="0"/>
          </a:p>
          <a:p>
            <a:r>
              <a:rPr lang="en-US" altLang="zh-CN" sz="2800" dirty="0" smtClean="0"/>
              <a:t>ALBECDW</a:t>
            </a:r>
            <a:endParaRPr lang="zh-CN" altLang="en-US" sz="2800" dirty="0"/>
          </a:p>
        </p:txBody>
      </p:sp>
      <p:cxnSp>
        <p:nvCxnSpPr>
          <p:cNvPr id="5" name="直接连接符 4"/>
          <p:cNvCxnSpPr/>
          <p:nvPr/>
        </p:nvCxnSpPr>
        <p:spPr>
          <a:xfrm>
            <a:off x="8567967" y="1387694"/>
            <a:ext cx="0" cy="547030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550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00476" y="2198909"/>
            <a:ext cx="4071937" cy="3082895"/>
          </a:xfrm>
          <a:prstGeom prst="rect">
            <a:avLst/>
          </a:prstGeom>
          <a:noFill/>
        </p:spPr>
        <p:txBody>
          <a:bodyPr wrap="square" rtlCol="0">
            <a:spAutoFit/>
          </a:bodyPr>
          <a:lstStyle/>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solidFill>
                  <a:srgbClr val="FF0000"/>
                </a:solidFill>
                <a:latin typeface="华文楷体" pitchFamily="2" charset="-122"/>
                <a:ea typeface="华文楷体" pitchFamily="2" charset="-122"/>
              </a:rPr>
              <a:t>二叉树的定义</a:t>
            </a:r>
            <a:endParaRPr lang="en-US" altLang="zh-CN" sz="2800" b="1" dirty="0">
              <a:solidFill>
                <a:srgbClr val="FF0000"/>
              </a:solidFill>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二叉树的性质</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二叉树的存储</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二叉树类及操作实现</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二叉树的遍历</a:t>
            </a:r>
            <a:endParaRPr lang="zh-CN" altLang="en-US" sz="2800" b="1" dirty="0">
              <a:latin typeface="华文楷体" pitchFamily="2" charset="-122"/>
              <a:ea typeface="华文楷体" pitchFamily="2" charset="-122"/>
            </a:endParaRPr>
          </a:p>
        </p:txBody>
      </p:sp>
      <p:sp>
        <p:nvSpPr>
          <p:cNvPr id="4" name="文本框 3"/>
          <p:cNvSpPr txBox="1"/>
          <p:nvPr/>
        </p:nvSpPr>
        <p:spPr>
          <a:xfrm>
            <a:off x="285750" y="671513"/>
            <a:ext cx="3514726" cy="766172"/>
          </a:xfrm>
          <a:prstGeom prst="rect">
            <a:avLst/>
          </a:prstGeom>
          <a:noFill/>
        </p:spPr>
        <p:txBody>
          <a:bodyPr wrap="square" rtlCol="0">
            <a:spAutoFit/>
          </a:bodyPr>
          <a:lstStyle/>
          <a:p>
            <a:pPr>
              <a:lnSpc>
                <a:spcPct val="115000"/>
              </a:lnSpc>
              <a:spcBef>
                <a:spcPts val="1000"/>
              </a:spcBef>
              <a:buClr>
                <a:schemeClr val="accent1"/>
              </a:buClr>
              <a:buSzPct val="100000"/>
              <a:defRPr/>
            </a:pPr>
            <a:r>
              <a:rPr lang="zh-CN" altLang="en-US" sz="4000" b="1" dirty="0">
                <a:latin typeface="华文楷体" pitchFamily="2" charset="-122"/>
                <a:ea typeface="华文楷体" pitchFamily="2" charset="-122"/>
              </a:rPr>
              <a:t>二叉树：</a:t>
            </a:r>
          </a:p>
        </p:txBody>
      </p:sp>
    </p:spTree>
    <p:extLst>
      <p:ext uri="{BB962C8B-B14F-4D97-AF65-F5344CB8AC3E}">
        <p14:creationId xmlns:p14="http://schemas.microsoft.com/office/powerpoint/2010/main" val="7647913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28524"/>
            <a:ext cx="6019584" cy="5090328"/>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ThreadMidPreVisit</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*p</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p = root</a:t>
            </a:r>
            <a:r>
              <a:rPr lang="en-US" altLang="zh-CN" b="0" dirty="0" smtClean="0">
                <a:ea typeface="华文楷体" panose="02010600040101010101" pitchFamily="2" charset="-122"/>
                <a:cs typeface="Times New Roman" panose="02020603050405020304" pitchFamily="18" charset="0"/>
              </a:rPr>
              <a:t>;</a:t>
            </a:r>
          </a:p>
          <a:p>
            <a:pPr marL="0" indent="0">
              <a:buNone/>
            </a:pP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while (p)</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cout</a:t>
            </a:r>
            <a:r>
              <a:rPr lang="en-US" altLang="zh-CN" b="0" dirty="0">
                <a:ea typeface="华文楷体" panose="02010600040101010101" pitchFamily="2" charset="-122"/>
                <a:cs typeface="Times New Roman" panose="02020603050405020304" pitchFamily="18" charset="0"/>
              </a:rPr>
              <a:t>&lt;&lt;p-&gt;data;</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((p-&gt;</a:t>
            </a:r>
            <a:r>
              <a:rPr lang="en-US" altLang="zh-CN" b="0" dirty="0" err="1">
                <a:ea typeface="华文楷体" panose="02010600040101010101" pitchFamily="2" charset="-122"/>
                <a:cs typeface="Times New Roman" panose="02020603050405020304" pitchFamily="18" charset="0"/>
              </a:rPr>
              <a:t>leftFlag</a:t>
            </a:r>
            <a:r>
              <a:rPr lang="en-US" altLang="zh-CN" b="0" dirty="0" smtClean="0">
                <a:ea typeface="华文楷体" panose="02010600040101010101" pitchFamily="2" charset="-122"/>
                <a:cs typeface="Times New Roman" panose="02020603050405020304" pitchFamily="18" charset="0"/>
              </a:rPr>
              <a:t>==0)  </a:t>
            </a:r>
            <a:r>
              <a:rPr lang="en-US" altLang="zh-CN" b="0" dirty="0">
                <a:ea typeface="华文楷体" panose="02010600040101010101" pitchFamily="2" charset="-122"/>
                <a:cs typeface="Times New Roman" panose="02020603050405020304" pitchFamily="18" charset="0"/>
              </a:rPr>
              <a:t>p = p-&gt;left;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else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t>        </a:t>
            </a:r>
            <a:endParaRPr lang="zh-CN" altLang="zh-CN" b="0" dirty="0"/>
          </a:p>
        </p:txBody>
      </p:sp>
      <p:sp>
        <p:nvSpPr>
          <p:cNvPr id="8194" name="Rectangle 2"/>
          <p:cNvSpPr>
            <a:spLocks noGrp="1" noRot="1" noChangeArrowheads="1"/>
          </p:cNvSpPr>
          <p:nvPr>
            <p:ph type="title"/>
          </p:nvPr>
        </p:nvSpPr>
        <p:spPr>
          <a:xfrm>
            <a:off x="341460" y="772807"/>
            <a:ext cx="7391183" cy="574183"/>
          </a:xfrm>
        </p:spPr>
        <p:txBody>
          <a:bodyPr>
            <a:normAutofit/>
          </a:bodyPr>
          <a:lstStyle/>
          <a:p>
            <a:pPr marL="838200" indent="-838200">
              <a:defRPr/>
            </a:pPr>
            <a:r>
              <a:rPr lang="zh-CN" altLang="en-US" dirty="0">
                <a:latin typeface="华文楷体" panose="02010600040101010101" pitchFamily="2" charset="-122"/>
                <a:ea typeface="华文楷体" panose="02010600040101010101" pitchFamily="2" charset="-122"/>
              </a:rPr>
              <a:t>在</a:t>
            </a:r>
            <a:r>
              <a:rPr lang="zh-CN" altLang="en-US" dirty="0" smtClean="0">
                <a:latin typeface="华文楷体" panose="02010600040101010101" pitchFamily="2" charset="-122"/>
                <a:ea typeface="华文楷体" panose="02010600040101010101" pitchFamily="2" charset="-122"/>
              </a:rPr>
              <a:t>中序线索树上进行前序遍历算法实现：</a:t>
            </a:r>
            <a:endParaRPr lang="zh-CN" altLang="en-US" dirty="0">
              <a:latin typeface="华文楷体" panose="02010600040101010101" pitchFamily="2" charset="-122"/>
              <a:ea typeface="华文楷体" panose="02010600040101010101" pitchFamily="2" charset="-122"/>
            </a:endParaRPr>
          </a:p>
        </p:txBody>
      </p:sp>
      <p:cxnSp>
        <p:nvCxnSpPr>
          <p:cNvPr id="3" name="直接连接符 2"/>
          <p:cNvCxnSpPr/>
          <p:nvPr/>
        </p:nvCxnSpPr>
        <p:spPr>
          <a:xfrm>
            <a:off x="6599583" y="1346990"/>
            <a:ext cx="0" cy="5371862"/>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3"/>
          <p:cNvSpPr txBox="1">
            <a:spLocks noChangeArrowheads="1"/>
          </p:cNvSpPr>
          <p:nvPr/>
        </p:nvSpPr>
        <p:spPr>
          <a:xfrm>
            <a:off x="6361044" y="1465037"/>
            <a:ext cx="5685182" cy="513576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a:t> </a:t>
            </a:r>
            <a:r>
              <a:rPr lang="en-US" altLang="zh-CN" dirty="0" smtClean="0"/>
              <a:t>      </a:t>
            </a:r>
            <a:r>
              <a:rPr lang="en-US" altLang="zh-CN" b="0" dirty="0" smtClean="0"/>
              <a:t>{   if </a:t>
            </a:r>
            <a:r>
              <a:rPr lang="en-US" altLang="zh-CN" b="0" dirty="0"/>
              <a:t>(p-&gt;</a:t>
            </a:r>
            <a:r>
              <a:rPr lang="en-US" altLang="zh-CN" b="0" dirty="0" err="1"/>
              <a:t>rightFlag</a:t>
            </a:r>
            <a:r>
              <a:rPr lang="en-US" altLang="zh-CN" b="0" dirty="0"/>
              <a:t>==0</a:t>
            </a:r>
            <a:r>
              <a:rPr lang="en-US" altLang="zh-CN" b="0" dirty="0" smtClean="0"/>
              <a:t>)   </a:t>
            </a:r>
            <a:r>
              <a:rPr lang="en-US" altLang="zh-CN" b="0" dirty="0"/>
              <a:t>p = p-&gt;right;</a:t>
            </a:r>
            <a:endParaRPr lang="zh-CN" altLang="zh-CN" b="0" dirty="0"/>
          </a:p>
          <a:p>
            <a:pPr marL="0" indent="0">
              <a:buNone/>
            </a:pPr>
            <a:r>
              <a:rPr lang="en-US" altLang="zh-CN" b="0" dirty="0"/>
              <a:t>            else</a:t>
            </a:r>
            <a:endParaRPr lang="zh-CN" altLang="zh-CN" b="0" dirty="0"/>
          </a:p>
          <a:p>
            <a:pPr marL="0" indent="0">
              <a:buNone/>
            </a:pPr>
            <a:r>
              <a:rPr lang="en-US" altLang="zh-CN" b="0" dirty="0"/>
              <a:t>            </a:t>
            </a:r>
            <a:r>
              <a:rPr lang="en-US" altLang="zh-CN" b="0" dirty="0" smtClean="0"/>
              <a:t>{  </a:t>
            </a:r>
            <a:r>
              <a:rPr lang="en-US" altLang="zh-CN" b="0" dirty="0"/>
              <a:t>while (p&amp;&amp;(p-&gt;</a:t>
            </a:r>
            <a:r>
              <a:rPr lang="en-US" altLang="zh-CN" b="0" dirty="0" err="1"/>
              <a:t>rightFlag</a:t>
            </a:r>
            <a:r>
              <a:rPr lang="en-US" altLang="zh-CN" b="0" dirty="0"/>
              <a:t>==1</a:t>
            </a:r>
            <a:r>
              <a:rPr lang="en-US" altLang="zh-CN" b="0" dirty="0" smtClean="0"/>
              <a:t>))</a:t>
            </a:r>
          </a:p>
          <a:p>
            <a:pPr marL="0" indent="0">
              <a:buNone/>
            </a:pPr>
            <a:r>
              <a:rPr lang="en-US" altLang="zh-CN" b="0" dirty="0"/>
              <a:t> </a:t>
            </a:r>
            <a:r>
              <a:rPr lang="en-US" altLang="zh-CN" b="0" dirty="0" smtClean="0"/>
              <a:t>                          </a:t>
            </a:r>
            <a:r>
              <a:rPr lang="en-US" altLang="zh-CN" b="0" dirty="0"/>
              <a:t>p = p-&gt;right;</a:t>
            </a:r>
            <a:endParaRPr lang="zh-CN" altLang="zh-CN" b="0" dirty="0"/>
          </a:p>
          <a:p>
            <a:pPr marL="0" indent="0">
              <a:buNone/>
            </a:pPr>
            <a:r>
              <a:rPr lang="en-US" altLang="zh-CN" b="0" dirty="0"/>
              <a:t>                if (!p) return;</a:t>
            </a:r>
            <a:endParaRPr lang="zh-CN" altLang="zh-CN" b="0" dirty="0"/>
          </a:p>
          <a:p>
            <a:pPr marL="0" indent="0">
              <a:buNone/>
            </a:pPr>
            <a:r>
              <a:rPr lang="en-US" altLang="zh-CN" b="0" dirty="0"/>
              <a:t>                p = p-&gt;right;</a:t>
            </a:r>
            <a:endParaRPr lang="zh-CN" altLang="zh-CN" b="0" dirty="0"/>
          </a:p>
          <a:p>
            <a:pPr marL="0" indent="0">
              <a:buNone/>
            </a:pPr>
            <a:r>
              <a:rPr lang="en-US" altLang="zh-CN" b="0" dirty="0"/>
              <a:t>            }</a:t>
            </a:r>
            <a:endParaRPr lang="zh-CN" altLang="zh-CN" b="0" dirty="0"/>
          </a:p>
          <a:p>
            <a:pPr marL="0" indent="0">
              <a:buNone/>
            </a:pPr>
            <a:r>
              <a:rPr lang="en-US" altLang="zh-CN" b="0" dirty="0"/>
              <a:t>        </a:t>
            </a:r>
            <a:r>
              <a:rPr lang="en-US" altLang="zh-CN" b="0" dirty="0" smtClean="0"/>
              <a:t>}    </a:t>
            </a:r>
            <a:r>
              <a:rPr lang="en-US" altLang="zh-CN" b="0" dirty="0"/>
              <a:t>}</a:t>
            </a:r>
            <a:endParaRPr lang="zh-CN" altLang="zh-CN" b="0" dirty="0"/>
          </a:p>
          <a:p>
            <a:pPr marL="0" indent="0">
              <a:buNone/>
            </a:pPr>
            <a:r>
              <a:rPr lang="en-US" altLang="zh-CN" b="0" dirty="0"/>
              <a:t>    </a:t>
            </a:r>
            <a:r>
              <a:rPr lang="en-US" altLang="zh-CN" b="0" dirty="0" err="1"/>
              <a:t>cout</a:t>
            </a:r>
            <a:r>
              <a:rPr lang="en-US" altLang="zh-CN" b="0" dirty="0"/>
              <a:t>&lt;&lt;</a:t>
            </a:r>
            <a:r>
              <a:rPr lang="en-US" altLang="zh-CN" b="0" dirty="0" err="1"/>
              <a:t>endl</a:t>
            </a:r>
            <a:r>
              <a:rPr lang="en-US" altLang="zh-CN" b="0" dirty="0" smtClean="0"/>
              <a:t>;   }</a:t>
            </a:r>
            <a:endParaRPr lang="zh-CN" altLang="zh-CN" b="0" dirty="0"/>
          </a:p>
        </p:txBody>
      </p:sp>
      <p:sp>
        <p:nvSpPr>
          <p:cNvPr id="4" name="文本框 3"/>
          <p:cNvSpPr txBox="1"/>
          <p:nvPr/>
        </p:nvSpPr>
        <p:spPr>
          <a:xfrm>
            <a:off x="8916252" y="5300027"/>
            <a:ext cx="3275748" cy="461665"/>
          </a:xfrm>
          <a:prstGeom prst="rect">
            <a:avLst/>
          </a:prstGeom>
          <a:noFill/>
        </p:spPr>
        <p:txBody>
          <a:bodyPr wrap="square" rtlCol="0">
            <a:spAutoFit/>
          </a:bodyPr>
          <a:lstStyle/>
          <a:p>
            <a:r>
              <a:rPr lang="zh-CN" altLang="en-US" sz="2400" b="1" dirty="0" smtClean="0"/>
              <a:t>考虑：如何后序遍历？</a:t>
            </a:r>
            <a:endParaRPr lang="zh-CN" altLang="en-US" sz="2400" b="1" dirty="0"/>
          </a:p>
        </p:txBody>
      </p:sp>
    </p:spTree>
    <p:extLst>
      <p:ext uri="{BB962C8B-B14F-4D97-AF65-F5344CB8AC3E}">
        <p14:creationId xmlns:p14="http://schemas.microsoft.com/office/powerpoint/2010/main" val="1709309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73200" y="2135297"/>
            <a:ext cx="3941876" cy="3251089"/>
          </a:xfrm>
        </p:spPr>
        <p:txBody>
          <a:bodyPr>
            <a:noAutofit/>
          </a:bodyPr>
          <a:lstStyle/>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 </a:t>
            </a:r>
            <a:r>
              <a:rPr lang="zh-CN" altLang="en-US" sz="2800" dirty="0" smtClean="0">
                <a:latin typeface="华文楷体" pitchFamily="2" charset="-122"/>
                <a:ea typeface="华文楷体" pitchFamily="2" charset="-122"/>
              </a:rPr>
              <a:t>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en-US" altLang="zh-CN" sz="2800" dirty="0" smtClean="0">
                <a:latin typeface="华文楷体" pitchFamily="2" charset="-122"/>
                <a:ea typeface="华文楷体" pitchFamily="2" charset="-122"/>
              </a:rPr>
              <a:t> </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遍历序列确定</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二叉线索树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
        <p:nvSpPr>
          <p:cNvPr id="3" name="Rectangle 3"/>
          <p:cNvSpPr txBox="1">
            <a:spLocks noChangeArrowheads="1"/>
          </p:cNvSpPr>
          <p:nvPr/>
        </p:nvSpPr>
        <p:spPr>
          <a:xfrm>
            <a:off x="6472239" y="2135298"/>
            <a:ext cx="3941876" cy="3251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树和森林</a:t>
            </a:r>
            <a:endParaRPr lang="en-US" altLang="zh-CN" sz="2800" dirty="0" smtClean="0">
              <a:solidFill>
                <a:srgbClr val="FF0000"/>
              </a:solidFill>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优先级队列</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最</a:t>
            </a:r>
            <a:r>
              <a:rPr lang="zh-CN" altLang="en-US" sz="2800" dirty="0">
                <a:latin typeface="华文楷体" pitchFamily="2" charset="-122"/>
                <a:ea typeface="华文楷体" pitchFamily="2" charset="-122"/>
              </a:rPr>
              <a:t>优</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表达式</a:t>
            </a:r>
            <a:r>
              <a:rPr lang="zh-CN" altLang="en-US" sz="2800" dirty="0">
                <a:latin typeface="华文楷体" pitchFamily="2" charset="-122"/>
                <a:ea typeface="华文楷体" pitchFamily="2" charset="-122"/>
              </a:rPr>
              <a:t>树 </a:t>
            </a:r>
            <a:r>
              <a:rPr lang="zh-CN" altLang="en-US" sz="2800" dirty="0" smtClean="0">
                <a:latin typeface="华文楷体" pitchFamily="2" charset="-122"/>
                <a:ea typeface="华文楷体" pitchFamily="2" charset="-122"/>
              </a:rPr>
              <a:t>*</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等价关系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Tree>
    <p:extLst>
      <p:ext uri="{BB962C8B-B14F-4D97-AF65-F5344CB8AC3E}">
        <p14:creationId xmlns:p14="http://schemas.microsoft.com/office/powerpoint/2010/main" val="27063904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树和森林的存储方法：</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6278001" cy="2554545"/>
          </a:xfrm>
          <a:prstGeom prst="rect">
            <a:avLst/>
          </a:prstGeom>
          <a:noFill/>
        </p:spPr>
        <p:txBody>
          <a:bodyPr wrap="square" rtlCol="0">
            <a:spAutoFit/>
          </a:bodyPr>
          <a:lstStyle/>
          <a:p>
            <a:pPr marL="457200" indent="-457200">
              <a:buFont typeface="Wingdings" panose="05000000000000000000" pitchFamily="2" charset="2"/>
              <a:buChar char="Ø"/>
            </a:pPr>
            <a:r>
              <a:rPr lang="zh-CN" altLang="en-US" sz="3200" dirty="0" smtClean="0">
                <a:latin typeface="华文楷体" panose="02010600040101010101" pitchFamily="2" charset="-122"/>
                <a:ea typeface="华文楷体" panose="02010600040101010101" pitchFamily="2" charset="-122"/>
              </a:rPr>
              <a:t>双亲表示法：顺序存储</a:t>
            </a:r>
            <a:endParaRPr lang="en-US" altLang="zh-CN" sz="32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en-US" sz="3200" dirty="0" smtClean="0">
                <a:latin typeface="华文楷体" panose="02010600040101010101" pitchFamily="2" charset="-122"/>
                <a:ea typeface="华文楷体" panose="02010600040101010101" pitchFamily="2" charset="-122"/>
              </a:rPr>
              <a:t>孩子兄弟法：二叉树存储</a:t>
            </a:r>
            <a:endParaRPr lang="en-US" altLang="zh-CN" sz="32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endParaRPr lang="en-US" altLang="zh-CN" sz="3200" dirty="0">
              <a:latin typeface="华文楷体" panose="02010600040101010101" pitchFamily="2" charset="-122"/>
              <a:ea typeface="华文楷体" panose="02010600040101010101" pitchFamily="2" charset="-122"/>
            </a:endParaRPr>
          </a:p>
          <a:p>
            <a:r>
              <a:rPr lang="zh-CN" altLang="en-US" sz="3200" dirty="0" smtClean="0">
                <a:latin typeface="华文楷体" panose="02010600040101010101" pitchFamily="2" charset="-122"/>
                <a:ea typeface="华文楷体" panose="02010600040101010101" pitchFamily="2" charset="-122"/>
              </a:rPr>
              <a:t>常用孩子兄弟表示法，</a:t>
            </a:r>
            <a:endParaRPr lang="en-US" altLang="zh-CN" sz="3200" dirty="0" smtClean="0">
              <a:latin typeface="华文楷体" panose="02010600040101010101" pitchFamily="2" charset="-122"/>
              <a:ea typeface="华文楷体" panose="02010600040101010101" pitchFamily="2" charset="-122"/>
            </a:endParaRPr>
          </a:p>
          <a:p>
            <a:r>
              <a:rPr lang="zh-CN" altLang="en-US" sz="3200" dirty="0" smtClean="0">
                <a:latin typeface="华文楷体" panose="02010600040101010101" pitchFamily="2" charset="-122"/>
                <a:ea typeface="华文楷体" panose="02010600040101010101" pitchFamily="2" charset="-122"/>
              </a:rPr>
              <a:t>二叉树基本操作都可利用上。</a:t>
            </a:r>
            <a:endParaRPr lang="en-US" altLang="zh-CN" sz="3200" dirty="0" smtClean="0">
              <a:latin typeface="华文楷体" panose="02010600040101010101" pitchFamily="2" charset="-122"/>
              <a:ea typeface="华文楷体" panose="02010600040101010101" pitchFamily="2" charset="-122"/>
            </a:endParaRPr>
          </a:p>
        </p:txBody>
      </p:sp>
      <p:pic>
        <p:nvPicPr>
          <p:cNvPr id="3" name="图片 2"/>
          <p:cNvPicPr>
            <a:picLocks noChangeAspect="1"/>
          </p:cNvPicPr>
          <p:nvPr/>
        </p:nvPicPr>
        <p:blipFill>
          <a:blip r:embed="rId3"/>
          <a:stretch>
            <a:fillRect/>
          </a:stretch>
        </p:blipFill>
        <p:spPr>
          <a:xfrm>
            <a:off x="7061717" y="1529649"/>
            <a:ext cx="3414125" cy="4694422"/>
          </a:xfrm>
          <a:prstGeom prst="rect">
            <a:avLst/>
          </a:prstGeom>
        </p:spPr>
      </p:pic>
    </p:spTree>
    <p:extLst>
      <p:ext uri="{BB962C8B-B14F-4D97-AF65-F5344CB8AC3E}">
        <p14:creationId xmlns:p14="http://schemas.microsoft.com/office/powerpoint/2010/main" val="2620218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孩子兄弟表示法：</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1583062" cy="1077218"/>
          </a:xfrm>
          <a:prstGeom prst="rect">
            <a:avLst/>
          </a:prstGeom>
          <a:noFill/>
        </p:spPr>
        <p:txBody>
          <a:bodyPr wrap="square" rtlCol="0">
            <a:spAutoFit/>
          </a:bodyPr>
          <a:lstStyle/>
          <a:p>
            <a:r>
              <a:rPr lang="zh-CN" altLang="zh-CN" sz="3200" dirty="0">
                <a:latin typeface="华文楷体" panose="02010600040101010101" pitchFamily="2" charset="-122"/>
                <a:ea typeface="华文楷体" panose="02010600040101010101" pitchFamily="2" charset="-122"/>
              </a:rPr>
              <a:t>每个结点除了保存数据，还保存了该结点的最大孩子结点地址和最大</a:t>
            </a:r>
            <a:r>
              <a:rPr lang="zh-CN" altLang="zh-CN" sz="3200" dirty="0" smtClean="0">
                <a:latin typeface="华文楷体" panose="02010600040101010101" pitchFamily="2" charset="-122"/>
                <a:ea typeface="华文楷体" panose="02010600040101010101" pitchFamily="2" charset="-122"/>
              </a:rPr>
              <a:t>弟弟结点</a:t>
            </a:r>
            <a:r>
              <a:rPr lang="zh-CN" altLang="en-US" sz="3200" dirty="0" smtClean="0">
                <a:latin typeface="华文楷体" panose="02010600040101010101" pitchFamily="2" charset="-122"/>
                <a:ea typeface="华文楷体" panose="02010600040101010101" pitchFamily="2" charset="-122"/>
              </a:rPr>
              <a:t>的</a:t>
            </a:r>
            <a:r>
              <a:rPr lang="zh-CN" altLang="zh-CN" sz="3200" dirty="0" smtClean="0">
                <a:latin typeface="华文楷体" panose="02010600040101010101" pitchFamily="2" charset="-122"/>
                <a:ea typeface="华文楷体" panose="02010600040101010101" pitchFamily="2" charset="-122"/>
              </a:rPr>
              <a:t>地址。</a:t>
            </a:r>
            <a:endParaRPr lang="en-US" altLang="zh-CN" sz="3200" dirty="0">
              <a:latin typeface="华文楷体" panose="02010600040101010101" pitchFamily="2" charset="-122"/>
              <a:ea typeface="华文楷体" panose="02010600040101010101" pitchFamily="2" charset="-122"/>
            </a:endParaRPr>
          </a:p>
        </p:txBody>
      </p:sp>
      <p:sp>
        <p:nvSpPr>
          <p:cNvPr id="3" name="文本框 2"/>
          <p:cNvSpPr txBox="1"/>
          <p:nvPr/>
        </p:nvSpPr>
        <p:spPr>
          <a:xfrm>
            <a:off x="341460" y="3991997"/>
            <a:ext cx="11850540" cy="2554545"/>
          </a:xfrm>
          <a:prstGeom prst="rect">
            <a:avLst/>
          </a:prstGeom>
          <a:noFill/>
        </p:spPr>
        <p:txBody>
          <a:bodyPr wrap="square" rtlCol="0">
            <a:spAutoFit/>
          </a:bodyPr>
          <a:lstStyle/>
          <a:p>
            <a:r>
              <a:rPr lang="en-US" altLang="zh-CN" sz="3200" b="1" dirty="0">
                <a:latin typeface="Times New Roman" panose="02020603050405020304" pitchFamily="18" charset="0"/>
                <a:ea typeface="华文楷体" panose="02010600040101010101" pitchFamily="2" charset="-122"/>
                <a:cs typeface="Times New Roman" panose="02020603050405020304" pitchFamily="18" charset="0"/>
              </a:rPr>
              <a:t>data</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字段保存了结点数据、</a:t>
            </a:r>
            <a:r>
              <a:rPr lang="en-US" altLang="zh-CN" sz="3200" b="1" dirty="0" err="1">
                <a:latin typeface="Times New Roman" panose="02020603050405020304" pitchFamily="18" charset="0"/>
                <a:ea typeface="华文楷体" panose="02010600040101010101" pitchFamily="2" charset="-122"/>
                <a:cs typeface="Times New Roman" panose="02020603050405020304" pitchFamily="18" charset="0"/>
              </a:rPr>
              <a:t>firstchild</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字段保存了最大孩子结点的地址、</a:t>
            </a:r>
            <a:r>
              <a:rPr lang="en-US" altLang="zh-CN" sz="3200" b="1" dirty="0" err="1">
                <a:latin typeface="Times New Roman" panose="02020603050405020304" pitchFamily="18" charset="0"/>
                <a:ea typeface="华文楷体" panose="02010600040101010101" pitchFamily="2" charset="-122"/>
                <a:cs typeface="Times New Roman" panose="02020603050405020304" pitchFamily="18" charset="0"/>
              </a:rPr>
              <a:t>nextsibling</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字段保存了最大</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弟弟结点</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的地址</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以下</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为了方便，有时称</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firstchild</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为结点的左分支、左子或左手，称</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nextsibling</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为右分支、右子或右手。</a:t>
            </a:r>
            <a:endParaRPr lang="zh-CN" altLang="en-US" sz="32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5058339" y="2253999"/>
            <a:ext cx="3786603" cy="1254154"/>
          </a:xfrm>
          <a:prstGeom prst="rect">
            <a:avLst/>
          </a:prstGeom>
          <a:noFill/>
          <a:ln>
            <a:noFill/>
          </a:ln>
        </p:spPr>
      </p:pic>
    </p:spTree>
    <p:extLst>
      <p:ext uri="{BB962C8B-B14F-4D97-AF65-F5344CB8AC3E}">
        <p14:creationId xmlns:p14="http://schemas.microsoft.com/office/powerpoint/2010/main" val="26301823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树的孩子兄弟表示法示例：</a:t>
            </a:r>
            <a:endParaRPr lang="zh-CN" altLang="en-US" dirty="0">
              <a:latin typeface="华文楷体" panose="02010600040101010101" pitchFamily="2" charset="-122"/>
              <a:ea typeface="华文楷体" panose="02010600040101010101" pitchFamily="2" charset="-122"/>
            </a:endParaRPr>
          </a:p>
        </p:txBody>
      </p:sp>
      <p:pic>
        <p:nvPicPr>
          <p:cNvPr id="4" name="图片 3"/>
          <p:cNvPicPr>
            <a:picLocks noChangeAspect="1"/>
          </p:cNvPicPr>
          <p:nvPr/>
        </p:nvPicPr>
        <p:blipFill>
          <a:blip r:embed="rId3"/>
          <a:stretch>
            <a:fillRect/>
          </a:stretch>
        </p:blipFill>
        <p:spPr>
          <a:xfrm>
            <a:off x="193035" y="1507158"/>
            <a:ext cx="5490380" cy="4578081"/>
          </a:xfrm>
          <a:prstGeom prst="rect">
            <a:avLst/>
          </a:prstGeom>
        </p:spPr>
      </p:pic>
      <p:sp>
        <p:nvSpPr>
          <p:cNvPr id="2" name="文本框 1"/>
          <p:cNvSpPr txBox="1"/>
          <p:nvPr/>
        </p:nvSpPr>
        <p:spPr>
          <a:xfrm>
            <a:off x="5822563" y="1987826"/>
            <a:ext cx="6164029" cy="3108543"/>
          </a:xfrm>
          <a:prstGeom prst="rect">
            <a:avLst/>
          </a:prstGeom>
          <a:noFill/>
        </p:spPr>
        <p:txBody>
          <a:bodyPr wrap="square" rtlCol="0">
            <a:spAutoFit/>
          </a:bodyPr>
          <a:lstStyle/>
          <a:p>
            <a:r>
              <a:rPr lang="zh-CN" altLang="en-US" sz="2800" b="1" dirty="0" smtClean="0">
                <a:solidFill>
                  <a:schemeClr val="accent1"/>
                </a:solidFill>
              </a:rPr>
              <a:t>思考：</a:t>
            </a:r>
            <a:endParaRPr lang="en-US" altLang="zh-CN" sz="2800" b="1" dirty="0" smtClean="0">
              <a:solidFill>
                <a:schemeClr val="accent1"/>
              </a:solidFill>
            </a:endParaRPr>
          </a:p>
          <a:p>
            <a:endParaRPr lang="en-US" altLang="zh-CN" sz="2800" dirty="0" smtClean="0">
              <a:solidFill>
                <a:schemeClr val="accent1"/>
              </a:solidFill>
            </a:endParaRPr>
          </a:p>
          <a:p>
            <a:pPr marL="514350" indent="-514350">
              <a:buFont typeface="+mj-lt"/>
              <a:buAutoNum type="arabicPeriod"/>
            </a:pPr>
            <a:r>
              <a:rPr lang="zh-CN" altLang="en-US" sz="2800" dirty="0" smtClean="0">
                <a:solidFill>
                  <a:schemeClr val="accent1"/>
                </a:solidFill>
              </a:rPr>
              <a:t>树中每个结点都在这棵二叉树上吗？</a:t>
            </a:r>
            <a:endParaRPr lang="en-US" altLang="zh-CN" sz="2800" dirty="0" smtClean="0">
              <a:solidFill>
                <a:schemeClr val="accent1"/>
              </a:solidFill>
            </a:endParaRPr>
          </a:p>
          <a:p>
            <a:pPr marL="514350" indent="-514350">
              <a:buFont typeface="+mj-lt"/>
              <a:buAutoNum type="arabicPeriod"/>
            </a:pPr>
            <a:r>
              <a:rPr lang="zh-CN" altLang="en-US" sz="2800" dirty="0" smtClean="0">
                <a:solidFill>
                  <a:schemeClr val="accent1"/>
                </a:solidFill>
              </a:rPr>
              <a:t>树中每个结点在这棵二叉树上只出</a:t>
            </a:r>
            <a:endParaRPr lang="en-US" altLang="zh-CN" sz="2800" dirty="0" smtClean="0">
              <a:solidFill>
                <a:schemeClr val="accent1"/>
              </a:solidFill>
            </a:endParaRPr>
          </a:p>
          <a:p>
            <a:r>
              <a:rPr lang="zh-CN" altLang="en-US" sz="2800" dirty="0" smtClean="0">
                <a:solidFill>
                  <a:schemeClr val="accent1"/>
                </a:solidFill>
              </a:rPr>
              <a:t>      现一次吗？</a:t>
            </a:r>
            <a:endParaRPr lang="en-US" altLang="zh-CN" sz="2800" dirty="0">
              <a:solidFill>
                <a:schemeClr val="accent1"/>
              </a:solidFill>
            </a:endParaRPr>
          </a:p>
          <a:p>
            <a:pPr marL="514350" indent="-514350">
              <a:buFont typeface="+mj-lt"/>
              <a:buAutoNum type="arabicPeriod" startAt="3"/>
            </a:pPr>
            <a:r>
              <a:rPr lang="zh-CN" altLang="en-US" sz="2800" dirty="0" smtClean="0">
                <a:solidFill>
                  <a:schemeClr val="accent1"/>
                </a:solidFill>
              </a:rPr>
              <a:t>这棵二叉树唯一吗？即树和二叉树</a:t>
            </a:r>
            <a:endParaRPr lang="en-US" altLang="zh-CN" sz="2800" dirty="0" smtClean="0">
              <a:solidFill>
                <a:schemeClr val="accent1"/>
              </a:solidFill>
            </a:endParaRPr>
          </a:p>
          <a:p>
            <a:r>
              <a:rPr lang="zh-CN" altLang="en-US" sz="2800" dirty="0" smtClean="0">
                <a:solidFill>
                  <a:schemeClr val="accent1"/>
                </a:solidFill>
              </a:rPr>
              <a:t>      一一对应吗？</a:t>
            </a:r>
            <a:endParaRPr lang="zh-CN" altLang="en-US" sz="2800" dirty="0">
              <a:solidFill>
                <a:schemeClr val="accent1"/>
              </a:solidFill>
            </a:endParaRPr>
          </a:p>
        </p:txBody>
      </p:sp>
    </p:spTree>
    <p:extLst>
      <p:ext uri="{BB962C8B-B14F-4D97-AF65-F5344CB8AC3E}">
        <p14:creationId xmlns:p14="http://schemas.microsoft.com/office/powerpoint/2010/main" val="40930402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森林的孩子兄弟表示法：</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1583062" cy="1077218"/>
          </a:xfrm>
          <a:prstGeom prst="rect">
            <a:avLst/>
          </a:prstGeom>
          <a:noFill/>
        </p:spPr>
        <p:txBody>
          <a:bodyPr wrap="square" rtlCol="0">
            <a:spAutoFit/>
          </a:bodyPr>
          <a:lstStyle/>
          <a:p>
            <a:r>
              <a:rPr lang="zh-CN" altLang="en-US" sz="3200" dirty="0" smtClean="0">
                <a:latin typeface="华文楷体" panose="02010600040101010101" pitchFamily="2" charset="-122"/>
                <a:ea typeface="华文楷体" panose="02010600040101010101" pitchFamily="2" charset="-122"/>
              </a:rPr>
              <a:t>每棵树按照孩子兄弟法存储后，再将每棵树的根视作兄弟，一个接一个地链在最小哥哥的右手上。</a:t>
            </a:r>
            <a:endParaRPr lang="en-US" altLang="zh-CN" sz="3200" dirty="0">
              <a:latin typeface="华文楷体" panose="02010600040101010101" pitchFamily="2" charset="-122"/>
              <a:ea typeface="华文楷体" panose="02010600040101010101" pitchFamily="2" charset="-122"/>
            </a:endParaRPr>
          </a:p>
        </p:txBody>
      </p:sp>
      <p:pic>
        <p:nvPicPr>
          <p:cNvPr id="4" name="图片 3"/>
          <p:cNvPicPr>
            <a:picLocks noChangeAspect="1"/>
          </p:cNvPicPr>
          <p:nvPr/>
        </p:nvPicPr>
        <p:blipFill>
          <a:blip r:embed="rId3"/>
          <a:stretch>
            <a:fillRect/>
          </a:stretch>
        </p:blipFill>
        <p:spPr>
          <a:xfrm>
            <a:off x="899868" y="2789526"/>
            <a:ext cx="7051241" cy="3454951"/>
          </a:xfrm>
          <a:prstGeom prst="rect">
            <a:avLst/>
          </a:prstGeom>
        </p:spPr>
      </p:pic>
      <p:sp>
        <p:nvSpPr>
          <p:cNvPr id="5" name="文本框 4"/>
          <p:cNvSpPr txBox="1"/>
          <p:nvPr/>
        </p:nvSpPr>
        <p:spPr>
          <a:xfrm>
            <a:off x="7951109" y="4722990"/>
            <a:ext cx="3973413" cy="523220"/>
          </a:xfrm>
          <a:prstGeom prst="rect">
            <a:avLst/>
          </a:prstGeom>
          <a:noFill/>
        </p:spPr>
        <p:txBody>
          <a:bodyPr wrap="square" rtlCol="0">
            <a:spAutoFit/>
          </a:bodyPr>
          <a:lstStyle/>
          <a:p>
            <a:r>
              <a:rPr lang="zh-CN" altLang="en-US" sz="2800" dirty="0" smtClean="0"/>
              <a:t>森林和二叉树一一对应</a:t>
            </a:r>
            <a:endParaRPr lang="zh-CN" altLang="en-US" sz="2800" dirty="0"/>
          </a:p>
        </p:txBody>
      </p:sp>
    </p:spTree>
    <p:extLst>
      <p:ext uri="{BB962C8B-B14F-4D97-AF65-F5344CB8AC3E}">
        <p14:creationId xmlns:p14="http://schemas.microsoft.com/office/powerpoint/2010/main" val="33289142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smtClean="0">
                <a:latin typeface="华文楷体" panose="02010600040101010101" pitchFamily="2" charset="-122"/>
                <a:ea typeface="华文楷体" panose="02010600040101010101" pitchFamily="2" charset="-122"/>
              </a:rPr>
              <a:t>树</a:t>
            </a:r>
            <a:r>
              <a:rPr lang="zh-CN" altLang="zh-CN" dirty="0">
                <a:latin typeface="华文楷体" panose="02010600040101010101" pitchFamily="2" charset="-122"/>
                <a:ea typeface="华文楷体" panose="02010600040101010101" pitchFamily="2" charset="-122"/>
              </a:rPr>
              <a:t>转化为对应二叉树的方法是</a:t>
            </a:r>
            <a:r>
              <a:rPr lang="zh-CN"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5246540" cy="4031873"/>
          </a:xfrm>
          <a:prstGeom prst="rect">
            <a:avLst/>
          </a:prstGeom>
          <a:noFill/>
        </p:spPr>
        <p:txBody>
          <a:bodyPr wrap="square" rtlCol="0">
            <a:spAutoFit/>
          </a:bodyPr>
          <a:lstStyle/>
          <a:p>
            <a:pPr lvl="0"/>
            <a:r>
              <a:rPr lang="zh-CN" altLang="zh-CN" sz="3200" dirty="0" smtClean="0">
                <a:latin typeface="华文楷体" panose="02010600040101010101" pitchFamily="2" charset="-122"/>
                <a:ea typeface="华文楷体" panose="02010600040101010101" pitchFamily="2" charset="-122"/>
              </a:rPr>
              <a:t>树</a:t>
            </a:r>
            <a:r>
              <a:rPr lang="zh-CN" altLang="zh-CN" sz="3200" dirty="0">
                <a:latin typeface="华文楷体" panose="02010600040101010101" pitchFamily="2" charset="-122"/>
                <a:ea typeface="华文楷体" panose="02010600040101010101" pitchFamily="2" charset="-122"/>
              </a:rPr>
              <a:t>的根就是二叉树的根。</a:t>
            </a:r>
          </a:p>
          <a:p>
            <a:pPr lvl="0"/>
            <a:r>
              <a:rPr lang="zh-CN" altLang="zh-CN" sz="3200" dirty="0">
                <a:latin typeface="华文楷体" panose="02010600040101010101" pitchFamily="2" charset="-122"/>
                <a:ea typeface="华文楷体" panose="02010600040101010101" pitchFamily="2" charset="-122"/>
              </a:rPr>
              <a:t>对树中每个结点，保留其到最大孩子的</a:t>
            </a:r>
            <a:r>
              <a:rPr lang="zh-CN" altLang="zh-CN" sz="3200" dirty="0" smtClean="0">
                <a:latin typeface="华文楷体" panose="02010600040101010101" pitchFamily="2" charset="-122"/>
                <a:ea typeface="华文楷体" panose="02010600040101010101" pitchFamily="2" charset="-122"/>
              </a:rPr>
              <a:t>分支</a:t>
            </a:r>
            <a:r>
              <a:rPr lang="zh-CN" altLang="en-US" sz="3200" dirty="0" smtClean="0">
                <a:latin typeface="华文楷体" panose="02010600040101010101" pitchFamily="2" charset="-122"/>
                <a:ea typeface="华文楷体" panose="02010600040101010101" pitchFamily="2" charset="-122"/>
              </a:rPr>
              <a:t>作为左分支</a:t>
            </a:r>
            <a:r>
              <a:rPr lang="zh-CN" altLang="zh-CN" sz="3200" dirty="0" smtClean="0">
                <a:latin typeface="华文楷体" panose="02010600040101010101" pitchFamily="2" charset="-122"/>
                <a:ea typeface="华文楷体" panose="02010600040101010101" pitchFamily="2" charset="-122"/>
              </a:rPr>
              <a:t>，</a:t>
            </a:r>
            <a:r>
              <a:rPr lang="zh-CN" altLang="zh-CN" sz="3200" dirty="0">
                <a:latin typeface="华文楷体" panose="02010600040101010101" pitchFamily="2" charset="-122"/>
                <a:ea typeface="华文楷体" panose="02010600040101010101" pitchFamily="2" charset="-122"/>
              </a:rPr>
              <a:t>对其余孩子删除其到父结点的分支，逐个降级，增加其左侧最小</a:t>
            </a:r>
            <a:r>
              <a:rPr lang="zh-CN" altLang="zh-CN" sz="3200" dirty="0" smtClean="0">
                <a:latin typeface="华文楷体" panose="02010600040101010101" pitchFamily="2" charset="-122"/>
                <a:ea typeface="华文楷体" panose="02010600040101010101" pitchFamily="2" charset="-122"/>
              </a:rPr>
              <a:t>哥哥到</a:t>
            </a:r>
            <a:r>
              <a:rPr lang="zh-CN" altLang="zh-CN" sz="3200" dirty="0">
                <a:latin typeface="华文楷体" panose="02010600040101010101" pitchFamily="2" charset="-122"/>
                <a:ea typeface="华文楷体" panose="02010600040101010101" pitchFamily="2" charset="-122"/>
              </a:rPr>
              <a:t>它的右分支，将它链到最小哥哥结点的右分支上去</a:t>
            </a:r>
            <a:r>
              <a:rPr lang="zh-CN" altLang="zh-CN" sz="3200" dirty="0" smtClean="0">
                <a:latin typeface="华文楷体" panose="02010600040101010101" pitchFamily="2" charset="-122"/>
                <a:ea typeface="华文楷体" panose="02010600040101010101" pitchFamily="2" charset="-122"/>
              </a:rPr>
              <a:t>。</a:t>
            </a:r>
            <a:endParaRPr lang="zh-CN" altLang="zh-CN" sz="3200" dirty="0">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6035357" y="1529649"/>
            <a:ext cx="5547043" cy="4789871"/>
          </a:xfrm>
          <a:prstGeom prst="rect">
            <a:avLst/>
          </a:prstGeom>
          <a:noFill/>
          <a:ln>
            <a:noFill/>
          </a:ln>
        </p:spPr>
      </p:pic>
    </p:spTree>
    <p:extLst>
      <p:ext uri="{BB962C8B-B14F-4D97-AF65-F5344CB8AC3E}">
        <p14:creationId xmlns:p14="http://schemas.microsoft.com/office/powerpoint/2010/main" val="1052782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森林</a:t>
            </a:r>
            <a:r>
              <a:rPr lang="zh-CN" altLang="zh-CN" dirty="0" smtClean="0">
                <a:latin typeface="华文楷体" panose="02010600040101010101" pitchFamily="2" charset="-122"/>
                <a:ea typeface="华文楷体" panose="02010600040101010101" pitchFamily="2" charset="-122"/>
              </a:rPr>
              <a:t>转化</a:t>
            </a:r>
            <a:r>
              <a:rPr lang="zh-CN" altLang="zh-CN" dirty="0">
                <a:latin typeface="华文楷体" panose="02010600040101010101" pitchFamily="2" charset="-122"/>
                <a:ea typeface="华文楷体" panose="02010600040101010101" pitchFamily="2" charset="-122"/>
              </a:rPr>
              <a:t>为对应二叉树的方法是</a:t>
            </a:r>
            <a:r>
              <a:rPr lang="zh-CN"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875089"/>
            <a:ext cx="11342540" cy="2554545"/>
          </a:xfrm>
          <a:prstGeom prst="rect">
            <a:avLst/>
          </a:prstGeom>
          <a:noFill/>
        </p:spPr>
        <p:txBody>
          <a:bodyPr wrap="square" rtlCol="0">
            <a:spAutoFit/>
          </a:bodyPr>
          <a:lstStyle/>
          <a:p>
            <a:pPr marL="457200" indent="-457200">
              <a:buFont typeface="Wingdings" panose="05000000000000000000" pitchFamily="2" charset="2"/>
              <a:buChar char="Ø"/>
            </a:pP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将</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森林中的每棵树转换为对应的二叉树，每棵二叉树的根就是它对应树的根。</a:t>
            </a:r>
          </a:p>
          <a:p>
            <a:pPr marL="457200" lvl="0" indent="-457200">
              <a:buFont typeface="Wingdings" panose="05000000000000000000" pitchFamily="2" charset="2"/>
              <a:buChar char="Ø"/>
            </a:pP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将每棵树的根看作兄弟，即二叉树的根为兄弟。</a:t>
            </a:r>
          </a:p>
          <a:p>
            <a:pPr marL="457200" lvl="0" indent="-457200">
              <a:buFont typeface="Wingdings" panose="05000000000000000000" pitchFamily="2" charset="2"/>
              <a:buChar char="Ø"/>
            </a:pP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将第一棵二叉树的根作为森林对应的二叉树的根。</a:t>
            </a:r>
          </a:p>
          <a:p>
            <a:pPr marL="528638" lvl="0"/>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其余</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二叉树的根由其最小的哥哥结点用</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nextsibling</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字段链接</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0156814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森林</a:t>
            </a:r>
            <a:r>
              <a:rPr lang="zh-CN" altLang="zh-CN" dirty="0" smtClean="0">
                <a:latin typeface="华文楷体" panose="02010600040101010101" pitchFamily="2" charset="-122"/>
                <a:ea typeface="华文楷体" panose="02010600040101010101" pitchFamily="2" charset="-122"/>
              </a:rPr>
              <a:t>转化</a:t>
            </a:r>
            <a:r>
              <a:rPr lang="zh-CN" altLang="zh-CN" dirty="0">
                <a:latin typeface="华文楷体" panose="02010600040101010101" pitchFamily="2" charset="-122"/>
                <a:ea typeface="华文楷体" panose="02010600040101010101" pitchFamily="2" charset="-122"/>
              </a:rPr>
              <a:t>为对应二叉树的方法是</a:t>
            </a:r>
            <a:r>
              <a:rPr lang="zh-CN"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2127250" y="1832610"/>
            <a:ext cx="7829550" cy="3836670"/>
          </a:xfrm>
          <a:prstGeom prst="rect">
            <a:avLst/>
          </a:prstGeom>
          <a:noFill/>
          <a:ln>
            <a:noFill/>
          </a:ln>
        </p:spPr>
      </p:pic>
    </p:spTree>
    <p:extLst>
      <p:ext uri="{BB962C8B-B14F-4D97-AF65-F5344CB8AC3E}">
        <p14:creationId xmlns:p14="http://schemas.microsoft.com/office/powerpoint/2010/main" val="29691474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smtClean="0">
                <a:latin typeface="华文楷体" panose="02010600040101010101" pitchFamily="2" charset="-122"/>
                <a:ea typeface="华文楷体" panose="02010600040101010101" pitchFamily="2" charset="-122"/>
              </a:rPr>
              <a:t>将二叉树</a:t>
            </a:r>
            <a:r>
              <a:rPr lang="zh-CN" altLang="zh-CN" dirty="0">
                <a:latin typeface="华文楷体" panose="02010600040101010101" pitchFamily="2" charset="-122"/>
                <a:ea typeface="华文楷体" panose="02010600040101010101" pitchFamily="2" charset="-122"/>
              </a:rPr>
              <a:t>转换为树或</a:t>
            </a:r>
            <a:r>
              <a:rPr lang="zh-CN" altLang="zh-CN" dirty="0" smtClean="0">
                <a:latin typeface="华文楷体" panose="02010600040101010101" pitchFamily="2" charset="-122"/>
                <a:ea typeface="华文楷体" panose="02010600040101010101" pitchFamily="2" charset="-122"/>
              </a:rPr>
              <a:t>森林</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671889"/>
            <a:ext cx="11342540" cy="4031873"/>
          </a:xfrm>
          <a:prstGeom prst="rect">
            <a:avLst/>
          </a:prstGeom>
          <a:noFill/>
        </p:spPr>
        <p:txBody>
          <a:bodyPr wrap="square" rtlCol="0">
            <a:spAutoFit/>
          </a:bodyPr>
          <a:lstStyle/>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树、森林和对应的二叉树之间的关系是一一对应的。</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3200" b="1" dirty="0">
                <a:latin typeface="Times New Roman" panose="02020603050405020304" pitchFamily="18" charset="0"/>
                <a:ea typeface="华文楷体" panose="02010600040101010101" pitchFamily="2" charset="-122"/>
                <a:cs typeface="Times New Roman" panose="02020603050405020304" pitchFamily="18" charset="0"/>
              </a:rPr>
              <a:t>转换</a:t>
            </a:r>
            <a:r>
              <a:rPr lang="zh-CN" altLang="zh-CN" sz="3200" b="1" dirty="0" smtClean="0">
                <a:latin typeface="Times New Roman" panose="02020603050405020304" pitchFamily="18" charset="0"/>
                <a:ea typeface="华文楷体" panose="02010600040101010101" pitchFamily="2" charset="-122"/>
                <a:cs typeface="Times New Roman" panose="02020603050405020304" pitchFamily="18" charset="0"/>
              </a:rPr>
              <a:t>方法：</a:t>
            </a:r>
            <a:endParaRPr lang="zh-CN" altLang="zh-CN" sz="3200" b="1" dirty="0">
              <a:latin typeface="Times New Roman" panose="02020603050405020304" pitchFamily="18" charset="0"/>
              <a:ea typeface="华文楷体" panose="02010600040101010101" pitchFamily="2" charset="-122"/>
              <a:cs typeface="Times New Roman" panose="02020603050405020304" pitchFamily="18" charset="0"/>
            </a:endParaRPr>
          </a:p>
          <a:p>
            <a:pPr marL="457200" lvl="0" indent="-457200">
              <a:buFont typeface="Wingdings" panose="05000000000000000000" pitchFamily="2" charset="2"/>
              <a:buChar char="Ø"/>
            </a:pP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二叉树的根即第一棵树的根。</a:t>
            </a:r>
          </a:p>
          <a:p>
            <a:pPr marL="457200" lvl="0" indent="-457200">
              <a:buFont typeface="Wingdings" panose="05000000000000000000" pitchFamily="2" charset="2"/>
              <a:buChar char="Ø"/>
            </a:pP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断开每个结点的</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nestsibling</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发出的分支，将右分支上结点上移至连续右分支的最上层。如果该上层结点有父结点，右分支结点作为该父结点的次子建立其间的分支；如果该上层结点无父结点，右分支结点作为一棵新树的根结点。</a:t>
            </a:r>
          </a:p>
        </p:txBody>
      </p:sp>
    </p:spTree>
    <p:extLst>
      <p:ext uri="{BB962C8B-B14F-4D97-AF65-F5344CB8AC3E}">
        <p14:creationId xmlns:p14="http://schemas.microsoft.com/office/powerpoint/2010/main" val="4847548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658699" y="1698010"/>
                <a:ext cx="11162883" cy="4205833"/>
              </a:xfrm>
            </p:spPr>
            <p:txBody>
              <a:bodyPr>
                <a:normAutofit/>
              </a:bodyPr>
              <a:lstStyle/>
              <a:p>
                <a:pPr marL="0" indent="0">
                  <a:buNone/>
                </a:pPr>
                <a:r>
                  <a:rPr lang="zh-CN" altLang="zh-CN" sz="2800" b="0" dirty="0">
                    <a:ea typeface="华文楷体" pitchFamily="2" charset="-122"/>
                    <a:cs typeface="Times New Roman" panose="02020603050405020304" pitchFamily="18" charset="0"/>
                  </a:rPr>
                  <a:t>二叉树是有限个</a:t>
                </a:r>
                <a14:m>
                  <m:oMath xmlns:m="http://schemas.openxmlformats.org/officeDocument/2006/math">
                    <m:r>
                      <a:rPr lang="en-US" altLang="zh-CN" sz="2800" b="0">
                        <a:latin typeface="Cambria Math" panose="02040503050406030204" pitchFamily="18" charset="0"/>
                        <a:ea typeface="华文楷体" pitchFamily="2" charset="-122"/>
                      </a:rPr>
                      <m:t>(</m:t>
                    </m:r>
                    <m:r>
                      <m:rPr>
                        <m:sty m:val="p"/>
                      </m:rPr>
                      <a:rPr lang="en-US" altLang="zh-CN" sz="2800" b="0">
                        <a:latin typeface="Cambria Math" panose="02040503050406030204" pitchFamily="18" charset="0"/>
                        <a:ea typeface="华文楷体" pitchFamily="2" charset="-122"/>
                      </a:rPr>
                      <m:t>n</m:t>
                    </m:r>
                    <m:r>
                      <a:rPr lang="en-US" altLang="zh-CN" sz="2800" b="0">
                        <a:latin typeface="Cambria Math" panose="02040503050406030204" pitchFamily="18" charset="0"/>
                        <a:ea typeface="华文楷体" pitchFamily="2" charset="-122"/>
                      </a:rPr>
                      <m:t>≥0)</m:t>
                    </m:r>
                  </m:oMath>
                </a14:m>
                <a:r>
                  <a:rPr lang="zh-CN" altLang="zh-CN" sz="2800" b="0" dirty="0">
                    <a:ea typeface="华文楷体" pitchFamily="2" charset="-122"/>
                    <a:cs typeface="Times New Roman" panose="02020603050405020304" pitchFamily="18" charset="0"/>
                  </a:rPr>
                  <a:t>结点的集合。它或者为空，或者有一个结点作为根结点，其余结点分成左右两个互不相交的子集作为根结点的左右子树，每个子树又是一棵二叉树</a:t>
                </a:r>
                <a:r>
                  <a:rPr lang="zh-CN" altLang="zh-CN" sz="2800" b="0" dirty="0" smtClean="0">
                    <a:ea typeface="华文楷体" pitchFamily="2" charset="-122"/>
                    <a:cs typeface="Times New Roman" panose="02020603050405020304" pitchFamily="18" charset="0"/>
                  </a:rPr>
                  <a:t>。</a:t>
                </a:r>
                <a:endParaRPr lang="en-US" altLang="zh-CN" sz="2800" b="0" dirty="0">
                  <a:ea typeface="华文楷体" pitchFamily="2" charset="-122"/>
                  <a:cs typeface="Times New Roman" panose="02020603050405020304" pitchFamily="18" charset="0"/>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658699" y="1698010"/>
                <a:ext cx="11162883" cy="4205833"/>
              </a:xfrm>
              <a:blipFill>
                <a:blip r:embed="rId3"/>
                <a:stretch>
                  <a:fillRect l="-1092" t="-290"/>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二叉树的定义：</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7096622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Rot="1" noChangeArrowheads="1"/>
          </p:cNvSpPr>
          <p:nvPr/>
        </p:nvSpPr>
        <p:spPr>
          <a:xfrm>
            <a:off x="453220" y="753038"/>
            <a:ext cx="8168058" cy="574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3200" b="1" kern="1200">
                <a:solidFill>
                  <a:schemeClr val="accent1"/>
                </a:solidFill>
                <a:latin typeface="+mj-lt"/>
                <a:ea typeface="+mj-ea"/>
                <a:cs typeface="+mj-cs"/>
              </a:defRPr>
            </a:lvl1pPr>
          </a:lstStyle>
          <a:p>
            <a:pPr marL="838200" indent="-838200">
              <a:defRPr/>
            </a:pPr>
            <a:r>
              <a:rPr lang="zh-CN" altLang="en-US" dirty="0" smtClean="0">
                <a:latin typeface="华文楷体" panose="02010600040101010101" pitchFamily="2" charset="-122"/>
                <a:ea typeface="华文楷体" panose="02010600040101010101" pitchFamily="2" charset="-122"/>
              </a:rPr>
              <a:t>将二叉树转换为树或森林：</a:t>
            </a:r>
            <a:endParaRPr lang="zh-CN" altLang="en-US" dirty="0">
              <a:latin typeface="华文楷体" panose="02010600040101010101" pitchFamily="2" charset="-122"/>
              <a:ea typeface="华文楷体" panose="02010600040101010101" pitchFamily="2" charset="-122"/>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1855008" y="1932940"/>
            <a:ext cx="8386271" cy="3553460"/>
          </a:xfrm>
          <a:prstGeom prst="rect">
            <a:avLst/>
          </a:prstGeom>
          <a:noFill/>
          <a:ln>
            <a:noFill/>
          </a:ln>
        </p:spPr>
      </p:pic>
      <p:sp>
        <p:nvSpPr>
          <p:cNvPr id="2" name="椭圆 1"/>
          <p:cNvSpPr/>
          <p:nvPr/>
        </p:nvSpPr>
        <p:spPr>
          <a:xfrm>
            <a:off x="11464119" y="6114197"/>
            <a:ext cx="204717" cy="2047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7320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smtClean="0">
                <a:latin typeface="华文楷体" panose="02010600040101010101" pitchFamily="2" charset="-122"/>
                <a:ea typeface="华文楷体" panose="02010600040101010101" pitchFamily="2" charset="-122"/>
              </a:rPr>
              <a:t>树</a:t>
            </a:r>
            <a:r>
              <a:rPr lang="zh-CN" altLang="en-US" dirty="0" smtClean="0">
                <a:latin typeface="华文楷体" panose="02010600040101010101" pitchFamily="2" charset="-122"/>
                <a:ea typeface="华文楷体" panose="02010600040101010101" pitchFamily="2" charset="-122"/>
              </a:rPr>
              <a:t>的遍历</a:t>
            </a:r>
            <a:r>
              <a:rPr lang="zh-CN"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0875180" cy="3539430"/>
          </a:xfrm>
          <a:prstGeom prst="rect">
            <a:avLst/>
          </a:prstGeom>
          <a:noFill/>
        </p:spPr>
        <p:txBody>
          <a:bodyPr wrap="square" rtlCol="0">
            <a:spAutoFit/>
          </a:bodyPr>
          <a:lstStyle/>
          <a:p>
            <a:pPr lvl="0"/>
            <a:r>
              <a:rPr lang="zh-CN" altLang="zh-CN" sz="3200" dirty="0">
                <a:latin typeface="华文楷体" panose="02010600040101010101" pitchFamily="2" charset="-122"/>
                <a:ea typeface="华文楷体" panose="02010600040101010101" pitchFamily="2" charset="-122"/>
              </a:rPr>
              <a:t>树的</a:t>
            </a:r>
            <a:r>
              <a:rPr lang="zh-CN" altLang="zh-CN" sz="3200" dirty="0" smtClean="0">
                <a:latin typeface="华文楷体" panose="02010600040101010101" pitchFamily="2" charset="-122"/>
                <a:ea typeface="华文楷体" panose="02010600040101010101" pitchFamily="2" charset="-122"/>
              </a:rPr>
              <a:t>遍历有</a:t>
            </a:r>
            <a:r>
              <a:rPr lang="zh-CN" altLang="zh-CN" sz="3200" b="1" dirty="0">
                <a:latin typeface="华文楷体" panose="02010600040101010101" pitchFamily="2" charset="-122"/>
                <a:ea typeface="华文楷体" panose="02010600040101010101" pitchFamily="2" charset="-122"/>
              </a:rPr>
              <a:t>两种</a:t>
            </a:r>
            <a:r>
              <a:rPr lang="zh-CN" altLang="zh-CN" sz="3200" b="1" dirty="0" smtClean="0">
                <a:latin typeface="华文楷体" panose="02010600040101010101" pitchFamily="2" charset="-122"/>
                <a:ea typeface="华文楷体" panose="02010600040101010101" pitchFamily="2" charset="-122"/>
              </a:rPr>
              <a:t>方式</a:t>
            </a:r>
            <a:r>
              <a:rPr lang="zh-CN" altLang="en-US" sz="3200" b="1" dirty="0" smtClean="0">
                <a:latin typeface="华文楷体" panose="02010600040101010101" pitchFamily="2" charset="-122"/>
                <a:ea typeface="华文楷体" panose="02010600040101010101" pitchFamily="2" charset="-122"/>
              </a:rPr>
              <a:t>：</a:t>
            </a:r>
            <a:endParaRPr lang="en-US" altLang="zh-CN" sz="3200" b="1" dirty="0" smtClean="0">
              <a:latin typeface="华文楷体" panose="02010600040101010101" pitchFamily="2" charset="-122"/>
              <a:ea typeface="华文楷体" panose="02010600040101010101" pitchFamily="2" charset="-122"/>
            </a:endParaRPr>
          </a:p>
          <a:p>
            <a:pPr lvl="0"/>
            <a:r>
              <a:rPr lang="zh-CN" altLang="zh-CN" sz="3200" dirty="0" smtClean="0">
                <a:latin typeface="华文楷体" panose="02010600040101010101" pitchFamily="2" charset="-122"/>
                <a:ea typeface="华文楷体" panose="02010600040101010101" pitchFamily="2" charset="-122"/>
              </a:rPr>
              <a:t>先</a:t>
            </a:r>
            <a:r>
              <a:rPr lang="zh-CN" altLang="zh-CN" sz="3200" dirty="0">
                <a:latin typeface="华文楷体" panose="02010600040101010101" pitchFamily="2" charset="-122"/>
                <a:ea typeface="华文楷体" panose="02010600040101010101" pitchFamily="2" charset="-122"/>
              </a:rPr>
              <a:t>根遍历（或称先序遍历）和后根遍历（或称后序遍历）</a:t>
            </a:r>
            <a:r>
              <a:rPr lang="zh-CN" altLang="zh-CN"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a:p>
            <a:pPr lvl="0"/>
            <a:endParaRPr lang="en-US" altLang="zh-CN" sz="3200" dirty="0">
              <a:latin typeface="华文楷体" panose="02010600040101010101" pitchFamily="2" charset="-122"/>
              <a:ea typeface="华文楷体" panose="02010600040101010101" pitchFamily="2" charset="-122"/>
            </a:endParaRPr>
          </a:p>
          <a:p>
            <a:pPr marL="457200" lvl="0" indent="-457200">
              <a:buFont typeface="Wingdings" panose="05000000000000000000" pitchFamily="2" charset="2"/>
              <a:buChar char="Ø"/>
            </a:pPr>
            <a:r>
              <a:rPr lang="zh-CN" altLang="zh-CN" sz="3200" dirty="0" smtClean="0">
                <a:latin typeface="华文楷体" panose="02010600040101010101" pitchFamily="2" charset="-122"/>
                <a:ea typeface="华文楷体" panose="02010600040101010101" pitchFamily="2" charset="-122"/>
              </a:rPr>
              <a:t>先</a:t>
            </a:r>
            <a:r>
              <a:rPr lang="zh-CN" altLang="zh-CN" sz="3200" dirty="0">
                <a:latin typeface="华文楷体" panose="02010600040101010101" pitchFamily="2" charset="-122"/>
                <a:ea typeface="华文楷体" panose="02010600040101010101" pitchFamily="2" charset="-122"/>
              </a:rPr>
              <a:t>根遍历访问完根结点</a:t>
            </a:r>
            <a:r>
              <a:rPr lang="zh-CN" altLang="zh-CN" sz="3200" dirty="0" smtClean="0">
                <a:latin typeface="华文楷体" panose="02010600040101010101" pitchFamily="2" charset="-122"/>
                <a:ea typeface="华文楷体" panose="02010600040101010101" pitchFamily="2" charset="-122"/>
              </a:rPr>
              <a:t>后再逐个</a:t>
            </a:r>
            <a:r>
              <a:rPr lang="zh-CN" altLang="en-US" sz="3200" dirty="0" smtClean="0">
                <a:latin typeface="华文楷体" panose="02010600040101010101" pitchFamily="2" charset="-122"/>
                <a:ea typeface="华文楷体" panose="02010600040101010101" pitchFamily="2" charset="-122"/>
              </a:rPr>
              <a:t>从左到右</a:t>
            </a:r>
            <a:r>
              <a:rPr lang="zh-CN" altLang="zh-CN" sz="3200" dirty="0" smtClean="0">
                <a:latin typeface="华文楷体" panose="02010600040101010101" pitchFamily="2" charset="-122"/>
                <a:ea typeface="华文楷体" panose="02010600040101010101" pitchFamily="2" charset="-122"/>
              </a:rPr>
              <a:t>先</a:t>
            </a:r>
            <a:r>
              <a:rPr lang="zh-CN" altLang="zh-CN" sz="3200" dirty="0">
                <a:latin typeface="华文楷体" panose="02010600040101010101" pitchFamily="2" charset="-122"/>
                <a:ea typeface="华文楷体" panose="02010600040101010101" pitchFamily="2" charset="-122"/>
              </a:rPr>
              <a:t>根遍历其子</a:t>
            </a:r>
            <a:r>
              <a:rPr lang="zh-CN" altLang="zh-CN" sz="3200" dirty="0" smtClean="0">
                <a:latin typeface="华文楷体" panose="02010600040101010101" pitchFamily="2" charset="-122"/>
                <a:ea typeface="华文楷体" panose="02010600040101010101" pitchFamily="2" charset="-122"/>
              </a:rPr>
              <a:t>树</a:t>
            </a:r>
            <a:endParaRPr lang="en-US" altLang="zh-CN" sz="3200" dirty="0" smtClean="0">
              <a:latin typeface="华文楷体" panose="02010600040101010101" pitchFamily="2" charset="-122"/>
              <a:ea typeface="华文楷体" panose="02010600040101010101" pitchFamily="2" charset="-122"/>
            </a:endParaRPr>
          </a:p>
          <a:p>
            <a:pPr marL="457200" lvl="0" indent="-457200">
              <a:buFont typeface="Wingdings" panose="05000000000000000000" pitchFamily="2" charset="2"/>
              <a:buChar char="Ø"/>
            </a:pPr>
            <a:r>
              <a:rPr lang="zh-CN" altLang="zh-CN" sz="3200" dirty="0" smtClean="0">
                <a:latin typeface="华文楷体" panose="02010600040101010101" pitchFamily="2" charset="-122"/>
                <a:ea typeface="华文楷体" panose="02010600040101010101" pitchFamily="2" charset="-122"/>
              </a:rPr>
              <a:t>后根遍历</a:t>
            </a:r>
            <a:r>
              <a:rPr lang="zh-CN" altLang="en-US" sz="3200" dirty="0" smtClean="0">
                <a:latin typeface="华文楷体" panose="02010600040101010101" pitchFamily="2" charset="-122"/>
                <a:ea typeface="华文楷体" panose="02010600040101010101" pitchFamily="2" charset="-122"/>
              </a:rPr>
              <a:t>从左到右</a:t>
            </a:r>
            <a:r>
              <a:rPr lang="zh-CN" altLang="zh-CN" sz="3200" dirty="0" smtClean="0">
                <a:latin typeface="华文楷体" panose="02010600040101010101" pitchFamily="2" charset="-122"/>
                <a:ea typeface="华文楷体" panose="02010600040101010101" pitchFamily="2" charset="-122"/>
              </a:rPr>
              <a:t>逐个</a:t>
            </a:r>
            <a:r>
              <a:rPr lang="zh-CN" altLang="zh-CN" sz="3200" dirty="0">
                <a:latin typeface="华文楷体" panose="02010600040101010101" pitchFamily="2" charset="-122"/>
                <a:ea typeface="华文楷体" panose="02010600040101010101" pitchFamily="2" charset="-122"/>
              </a:rPr>
              <a:t>后根遍历完其所有子树后再访问</a:t>
            </a:r>
            <a:r>
              <a:rPr lang="zh-CN" altLang="zh-CN" sz="3200" dirty="0" smtClean="0">
                <a:latin typeface="华文楷体" panose="02010600040101010101" pitchFamily="2" charset="-122"/>
                <a:ea typeface="华文楷体" panose="02010600040101010101" pitchFamily="2" charset="-122"/>
              </a:rPr>
              <a:t>根</a:t>
            </a:r>
            <a:endParaRPr lang="en-US" altLang="zh-CN" sz="3200" dirty="0" smtClean="0">
              <a:latin typeface="华文楷体" panose="02010600040101010101" pitchFamily="2" charset="-122"/>
              <a:ea typeface="华文楷体" panose="02010600040101010101" pitchFamily="2" charset="-122"/>
            </a:endParaRPr>
          </a:p>
          <a:p>
            <a:pPr lvl="0"/>
            <a:endParaRPr lang="en-US" altLang="zh-CN" sz="3200" dirty="0" smtClean="0">
              <a:latin typeface="华文楷体" panose="02010600040101010101" pitchFamily="2" charset="-122"/>
              <a:ea typeface="华文楷体" panose="02010600040101010101" pitchFamily="2" charset="-122"/>
            </a:endParaRPr>
          </a:p>
          <a:p>
            <a:pPr lvl="0"/>
            <a:r>
              <a:rPr lang="zh-CN" altLang="zh-CN" sz="3200" dirty="0" smtClean="0">
                <a:latin typeface="华文楷体" panose="02010600040101010101" pitchFamily="2" charset="-122"/>
                <a:ea typeface="华文楷体" panose="02010600040101010101" pitchFamily="2" charset="-122"/>
              </a:rPr>
              <a:t>根</a:t>
            </a:r>
            <a:r>
              <a:rPr lang="zh-CN" altLang="zh-CN" sz="3200" dirty="0">
                <a:latin typeface="华文楷体" panose="02010600040101010101" pitchFamily="2" charset="-122"/>
                <a:ea typeface="华文楷体" panose="02010600040101010101" pitchFamily="2" charset="-122"/>
              </a:rPr>
              <a:t>有多个孩子，显然无法定义中根遍历</a:t>
            </a:r>
            <a:r>
              <a:rPr lang="zh-CN" altLang="zh-CN" sz="3200" dirty="0" smtClean="0">
                <a:latin typeface="华文楷体" panose="02010600040101010101" pitchFamily="2" charset="-122"/>
                <a:ea typeface="华文楷体" panose="02010600040101010101" pitchFamily="2" charset="-122"/>
              </a:rPr>
              <a:t>。</a:t>
            </a:r>
            <a:endParaRPr lang="zh-CN" altLang="zh-CN" sz="3200"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9800038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用递归的方式定义树的先根遍历和后根遍历</a:t>
            </a:r>
            <a:r>
              <a:rPr lang="zh-CN"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875089"/>
            <a:ext cx="11342540" cy="4031873"/>
          </a:xfrm>
          <a:prstGeom prst="rect">
            <a:avLst/>
          </a:prstGeom>
          <a:noFill/>
        </p:spPr>
        <p:txBody>
          <a:bodyPr wrap="square" rtlCol="0">
            <a:spAutoFit/>
          </a:bodyPr>
          <a:lstStyle/>
          <a:p>
            <a:r>
              <a:rPr lang="zh-CN" altLang="zh-CN" sz="3200" b="1" dirty="0">
                <a:latin typeface="华文楷体" panose="02010600040101010101" pitchFamily="2" charset="-122"/>
                <a:ea typeface="华文楷体" panose="02010600040101010101" pitchFamily="2" charset="-122"/>
              </a:rPr>
              <a:t>先根遍历：</a:t>
            </a:r>
          </a:p>
          <a:p>
            <a:pPr marL="514350" lvl="0" indent="-514350">
              <a:buFont typeface="+mj-lt"/>
              <a:buAutoNum type="arabicPeriod"/>
            </a:pPr>
            <a:r>
              <a:rPr lang="zh-CN" altLang="zh-CN" sz="3200" dirty="0">
                <a:latin typeface="华文楷体" panose="02010600040101010101" pitchFamily="2" charset="-122"/>
                <a:ea typeface="华文楷体" panose="02010600040101010101" pitchFamily="2" charset="-122"/>
              </a:rPr>
              <a:t>如果根结点为</a:t>
            </a:r>
            <a:r>
              <a:rPr lang="zh-CN" altLang="zh-CN" sz="3200" dirty="0">
                <a:solidFill>
                  <a:schemeClr val="accent1"/>
                </a:solidFill>
                <a:latin typeface="华文楷体" panose="02010600040101010101" pitchFamily="2" charset="-122"/>
                <a:ea typeface="华文楷体" panose="02010600040101010101" pitchFamily="2" charset="-122"/>
              </a:rPr>
              <a:t>空</a:t>
            </a:r>
            <a:r>
              <a:rPr lang="zh-CN" altLang="zh-CN" sz="3200" dirty="0">
                <a:latin typeface="华文楷体" panose="02010600040101010101" pitchFamily="2" charset="-122"/>
                <a:ea typeface="华文楷体" panose="02010600040101010101" pitchFamily="2" charset="-122"/>
              </a:rPr>
              <a:t>，遍历操作为空，否则访问根结点。</a:t>
            </a:r>
          </a:p>
          <a:p>
            <a:pPr marL="514350" lvl="0" indent="-514350">
              <a:buFont typeface="+mj-lt"/>
              <a:buAutoNum type="arabicPeriod"/>
            </a:pPr>
            <a:r>
              <a:rPr lang="zh-CN" altLang="zh-CN" sz="3200" dirty="0">
                <a:latin typeface="华文楷体" panose="02010600040101010101" pitchFamily="2" charset="-122"/>
                <a:ea typeface="华文楷体" panose="02010600040101010101" pitchFamily="2" charset="-122"/>
              </a:rPr>
              <a:t>从左到右，逐个先根遍历以根结点的孩子为根的子树</a:t>
            </a:r>
            <a:r>
              <a:rPr lang="zh-CN" altLang="zh-CN"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a:p>
            <a:pPr lvl="0"/>
            <a:endParaRPr lang="zh-CN" altLang="zh-CN" sz="3200" dirty="0">
              <a:latin typeface="华文楷体" panose="02010600040101010101" pitchFamily="2" charset="-122"/>
              <a:ea typeface="华文楷体" panose="02010600040101010101" pitchFamily="2" charset="-122"/>
            </a:endParaRPr>
          </a:p>
          <a:p>
            <a:r>
              <a:rPr lang="zh-CN" altLang="zh-CN" sz="3200" b="1" dirty="0">
                <a:latin typeface="华文楷体" panose="02010600040101010101" pitchFamily="2" charset="-122"/>
                <a:ea typeface="华文楷体" panose="02010600040101010101" pitchFamily="2" charset="-122"/>
              </a:rPr>
              <a:t>后根遍历：</a:t>
            </a:r>
          </a:p>
          <a:p>
            <a:pPr marL="514350" lvl="0" indent="-514350">
              <a:buFont typeface="+mj-lt"/>
              <a:buAutoNum type="arabicPeriod"/>
            </a:pPr>
            <a:r>
              <a:rPr lang="zh-CN" altLang="zh-CN" sz="3200" dirty="0">
                <a:latin typeface="华文楷体" panose="02010600040101010101" pitchFamily="2" charset="-122"/>
                <a:ea typeface="华文楷体" panose="02010600040101010101" pitchFamily="2" charset="-122"/>
              </a:rPr>
              <a:t>如果根结点为</a:t>
            </a:r>
            <a:r>
              <a:rPr lang="zh-CN" altLang="zh-CN" sz="3200" dirty="0">
                <a:solidFill>
                  <a:schemeClr val="accent1"/>
                </a:solidFill>
                <a:latin typeface="华文楷体" panose="02010600040101010101" pitchFamily="2" charset="-122"/>
                <a:ea typeface="华文楷体" panose="02010600040101010101" pitchFamily="2" charset="-122"/>
              </a:rPr>
              <a:t>空</a:t>
            </a:r>
            <a:r>
              <a:rPr lang="zh-CN" altLang="zh-CN" sz="3200" dirty="0">
                <a:latin typeface="华文楷体" panose="02010600040101010101" pitchFamily="2" charset="-122"/>
                <a:ea typeface="华文楷体" panose="02010600040101010101" pitchFamily="2" charset="-122"/>
              </a:rPr>
              <a:t>，遍历操作为空，否则从左到右，逐个后根遍历以根结点的孩子为根的子树</a:t>
            </a:r>
            <a:r>
              <a:rPr lang="zh-CN" altLang="zh-CN" sz="3200" dirty="0" smtClean="0">
                <a:latin typeface="华文楷体" panose="02010600040101010101" pitchFamily="2" charset="-122"/>
                <a:ea typeface="华文楷体" panose="02010600040101010101" pitchFamily="2" charset="-122"/>
              </a:rPr>
              <a:t>。</a:t>
            </a:r>
            <a:endParaRPr lang="en-US" altLang="zh-CN" sz="3200" dirty="0">
              <a:latin typeface="华文楷体" panose="02010600040101010101" pitchFamily="2" charset="-122"/>
              <a:ea typeface="华文楷体" panose="02010600040101010101" pitchFamily="2" charset="-122"/>
            </a:endParaRPr>
          </a:p>
          <a:p>
            <a:pPr marL="514350" lvl="0" indent="-514350">
              <a:buFont typeface="+mj-lt"/>
              <a:buAutoNum type="arabicPeriod"/>
            </a:pPr>
            <a:r>
              <a:rPr lang="zh-CN" altLang="zh-CN" sz="3200" dirty="0" smtClean="0">
                <a:latin typeface="华文楷体" panose="02010600040101010101" pitchFamily="2" charset="-122"/>
                <a:ea typeface="华文楷体" panose="02010600040101010101" pitchFamily="2" charset="-122"/>
              </a:rPr>
              <a:t>访问</a:t>
            </a:r>
            <a:r>
              <a:rPr lang="zh-CN" altLang="zh-CN" sz="3200" dirty="0">
                <a:latin typeface="华文楷体" panose="02010600040101010101" pitchFamily="2" charset="-122"/>
                <a:ea typeface="华文楷体" panose="02010600040101010101" pitchFamily="2" charset="-122"/>
              </a:rPr>
              <a:t>根结点。</a:t>
            </a:r>
          </a:p>
        </p:txBody>
      </p:sp>
    </p:spTree>
    <p:extLst>
      <p:ext uri="{BB962C8B-B14F-4D97-AF65-F5344CB8AC3E}">
        <p14:creationId xmlns:p14="http://schemas.microsoft.com/office/powerpoint/2010/main" val="17963760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示例</a:t>
            </a:r>
            <a:r>
              <a:rPr lang="zh-CN"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1967060" y="1439374"/>
            <a:ext cx="3309303" cy="3352165"/>
          </a:xfrm>
          <a:prstGeom prst="rect">
            <a:avLst/>
          </a:prstGeom>
          <a:noFill/>
          <a:ln>
            <a:noFill/>
          </a:ln>
        </p:spPr>
      </p:pic>
      <p:sp>
        <p:nvSpPr>
          <p:cNvPr id="2" name="文本框 1"/>
          <p:cNvSpPr txBox="1"/>
          <p:nvPr/>
        </p:nvSpPr>
        <p:spPr>
          <a:xfrm>
            <a:off x="585009" y="4755507"/>
            <a:ext cx="7680960" cy="1815882"/>
          </a:xfrm>
          <a:prstGeom prst="rect">
            <a:avLst/>
          </a:prstGeom>
          <a:noFill/>
        </p:spPr>
        <p:txBody>
          <a:bodyPr wrap="square" rtlCol="0">
            <a:spAutoFit/>
          </a:bodyPr>
          <a:lstStyle/>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先根遍历：</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H</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I</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是对应二叉树的前序遍历</a:t>
            </a:r>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后根遍历：</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H</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I</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是对应二叉树的中序遍历</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3" name="图片 2"/>
          <p:cNvPicPr>
            <a:picLocks noChangeAspect="1"/>
          </p:cNvPicPr>
          <p:nvPr/>
        </p:nvPicPr>
        <p:blipFill>
          <a:blip r:embed="rId4"/>
          <a:stretch>
            <a:fillRect/>
          </a:stretch>
        </p:blipFill>
        <p:spPr>
          <a:xfrm>
            <a:off x="8028940" y="1809742"/>
            <a:ext cx="2639060" cy="4598950"/>
          </a:xfrm>
          <a:prstGeom prst="rect">
            <a:avLst/>
          </a:prstGeom>
        </p:spPr>
      </p:pic>
    </p:spTree>
    <p:extLst>
      <p:ext uri="{BB962C8B-B14F-4D97-AF65-F5344CB8AC3E}">
        <p14:creationId xmlns:p14="http://schemas.microsoft.com/office/powerpoint/2010/main" val="39441061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示例</a:t>
            </a:r>
            <a:r>
              <a:rPr lang="zh-CN"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167288" y="1346990"/>
            <a:ext cx="3309303" cy="3352165"/>
          </a:xfrm>
          <a:prstGeom prst="rect">
            <a:avLst/>
          </a:prstGeom>
          <a:noFill/>
          <a:ln>
            <a:noFill/>
          </a:ln>
        </p:spPr>
      </p:pic>
      <p:sp>
        <p:nvSpPr>
          <p:cNvPr id="2" name="文本框 1"/>
          <p:cNvSpPr txBox="1"/>
          <p:nvPr/>
        </p:nvSpPr>
        <p:spPr>
          <a:xfrm>
            <a:off x="167288" y="4699155"/>
            <a:ext cx="7680960" cy="1815882"/>
          </a:xfrm>
          <a:prstGeom prst="rect">
            <a:avLst/>
          </a:prstGeom>
          <a:noFill/>
        </p:spPr>
        <p:txBody>
          <a:bodyPr wrap="square" rtlCol="0">
            <a:spAutoFit/>
          </a:bodyPr>
          <a:lstStyle/>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先根遍历：</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H</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I</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是对应二叉树的前序遍历</a:t>
            </a:r>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后根遍历：</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H</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I</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是对应二叉树的中序遍历</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3" name="图片 2"/>
          <p:cNvPicPr>
            <a:picLocks noChangeAspect="1"/>
          </p:cNvPicPr>
          <p:nvPr/>
        </p:nvPicPr>
        <p:blipFill>
          <a:blip r:embed="rId4"/>
          <a:stretch>
            <a:fillRect/>
          </a:stretch>
        </p:blipFill>
        <p:spPr>
          <a:xfrm>
            <a:off x="9552940" y="1867799"/>
            <a:ext cx="2639060" cy="4598950"/>
          </a:xfrm>
          <a:prstGeom prst="rect">
            <a:avLst/>
          </a:prstGeom>
        </p:spPr>
      </p:pic>
      <p:sp>
        <p:nvSpPr>
          <p:cNvPr id="4" name="文本框 3"/>
          <p:cNvSpPr txBox="1"/>
          <p:nvPr/>
        </p:nvSpPr>
        <p:spPr>
          <a:xfrm>
            <a:off x="3476591" y="1459508"/>
            <a:ext cx="6872095" cy="1384995"/>
          </a:xfrm>
          <a:prstGeom prst="rect">
            <a:avLst/>
          </a:prstGeom>
          <a:noFill/>
        </p:spPr>
        <p:txBody>
          <a:bodyPr wrap="square" rtlCol="0">
            <a:spAutoFit/>
          </a:bodyPr>
          <a:lstStyle/>
          <a:p>
            <a:r>
              <a:rPr lang="zh-CN" altLang="en-US" sz="2800" dirty="0" smtClean="0">
                <a:solidFill>
                  <a:srgbClr val="FF0000"/>
                </a:solidFill>
                <a:latin typeface="华文楷体" panose="02010600040101010101" pitchFamily="2" charset="-122"/>
                <a:ea typeface="华文楷体" panose="02010600040101010101" pitchFamily="2" charset="-122"/>
              </a:rPr>
              <a:t>有趣的是： </a:t>
            </a:r>
            <a:endParaRPr lang="en-US" altLang="zh-CN" sz="2800" dirty="0" smtClean="0">
              <a:solidFill>
                <a:srgbClr val="FF0000"/>
              </a:solidFill>
              <a:latin typeface="华文楷体" panose="02010600040101010101" pitchFamily="2" charset="-122"/>
              <a:ea typeface="华文楷体" panose="02010600040101010101" pitchFamily="2" charset="-122"/>
            </a:endParaRPr>
          </a:p>
          <a:p>
            <a:r>
              <a:rPr lang="zh-CN" altLang="en-US" sz="2800" dirty="0" smtClean="0">
                <a:solidFill>
                  <a:srgbClr val="FF0000"/>
                </a:solidFill>
                <a:latin typeface="华文楷体" panose="02010600040101010101" pitchFamily="2" charset="-122"/>
                <a:ea typeface="华文楷体" panose="02010600040101010101" pitchFamily="2" charset="-122"/>
              </a:rPr>
              <a:t>树的先根遍历就是对应二叉树的先序遍历。</a:t>
            </a:r>
            <a:endParaRPr lang="en-US" altLang="zh-CN" sz="2800" dirty="0" smtClean="0">
              <a:solidFill>
                <a:srgbClr val="FF0000"/>
              </a:solidFill>
              <a:latin typeface="华文楷体" panose="02010600040101010101" pitchFamily="2" charset="-122"/>
              <a:ea typeface="华文楷体" panose="02010600040101010101" pitchFamily="2" charset="-122"/>
            </a:endParaRPr>
          </a:p>
          <a:p>
            <a:r>
              <a:rPr lang="zh-CN" altLang="en-US" sz="2800" dirty="0" smtClean="0">
                <a:solidFill>
                  <a:srgbClr val="FF0000"/>
                </a:solidFill>
                <a:latin typeface="华文楷体" panose="02010600040101010101" pitchFamily="2" charset="-122"/>
                <a:ea typeface="华文楷体" panose="02010600040101010101" pitchFamily="2" charset="-122"/>
              </a:rPr>
              <a:t>树的后根遍历就是对应二叉树的中序遍历。</a:t>
            </a:r>
            <a:endParaRPr lang="zh-CN" altLang="en-US" sz="2800" dirty="0">
              <a:solidFill>
                <a:srgbClr val="FF0000"/>
              </a:solidFill>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477558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森林的遍历</a:t>
            </a:r>
            <a:r>
              <a:rPr lang="zh-CN" altLang="zh-CN" dirty="0" smtClean="0">
                <a:latin typeface="华文楷体" panose="02010600040101010101" pitchFamily="2" charset="-122"/>
                <a:ea typeface="华文楷体" panose="02010600040101010101" pitchFamily="2" charset="-122"/>
              </a:rPr>
              <a:t>：</a:t>
            </a:r>
            <a:r>
              <a:rPr lang="zh-CN" altLang="zh-CN" dirty="0">
                <a:latin typeface="华文楷体" panose="02010600040101010101" pitchFamily="2" charset="-122"/>
                <a:ea typeface="华文楷体" panose="02010600040101010101" pitchFamily="2" charset="-122"/>
              </a:rPr>
              <a:t>先</a:t>
            </a:r>
            <a:r>
              <a:rPr lang="zh-CN" altLang="en-US" dirty="0">
                <a:latin typeface="华文楷体" panose="02010600040101010101" pitchFamily="2" charset="-122"/>
                <a:ea typeface="华文楷体" panose="02010600040101010101" pitchFamily="2" charset="-122"/>
              </a:rPr>
              <a:t>序</a:t>
            </a:r>
            <a:r>
              <a:rPr lang="zh-CN" altLang="zh-CN" dirty="0">
                <a:latin typeface="华文楷体" panose="02010600040101010101" pitchFamily="2" charset="-122"/>
                <a:ea typeface="华文楷体" panose="02010600040101010101" pitchFamily="2" charset="-122"/>
              </a:rPr>
              <a:t>遍历和</a:t>
            </a:r>
            <a:r>
              <a:rPr lang="zh-CN" altLang="en-US" dirty="0">
                <a:latin typeface="华文楷体" panose="02010600040101010101" pitchFamily="2" charset="-122"/>
                <a:ea typeface="华文楷体" panose="02010600040101010101" pitchFamily="2" charset="-122"/>
              </a:rPr>
              <a:t>中序</a:t>
            </a:r>
            <a:r>
              <a:rPr lang="zh-CN" altLang="zh-CN" dirty="0">
                <a:latin typeface="华文楷体" panose="02010600040101010101" pitchFamily="2" charset="-122"/>
                <a:ea typeface="华文楷体" panose="02010600040101010101" pitchFamily="2" charset="-122"/>
              </a:rPr>
              <a:t>遍历</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346990"/>
            <a:ext cx="10875180" cy="5632311"/>
          </a:xfrm>
          <a:prstGeom prst="rect">
            <a:avLst/>
          </a:prstGeom>
          <a:noFill/>
        </p:spPr>
        <p:txBody>
          <a:bodyPr wrap="square" rtlCol="0">
            <a:spAutoFit/>
          </a:bodyPr>
          <a:lstStyle/>
          <a:p>
            <a:r>
              <a:rPr lang="zh-CN" altLang="zh-CN" sz="3200" b="1" dirty="0" smtClean="0">
                <a:latin typeface="华文楷体" panose="02010600040101010101" pitchFamily="2" charset="-122"/>
                <a:ea typeface="华文楷体" panose="02010600040101010101" pitchFamily="2" charset="-122"/>
              </a:rPr>
              <a:t>先</a:t>
            </a:r>
            <a:r>
              <a:rPr lang="zh-CN" altLang="en-US" sz="3200" b="1" dirty="0" smtClean="0">
                <a:latin typeface="华文楷体" panose="02010600040101010101" pitchFamily="2" charset="-122"/>
                <a:ea typeface="华文楷体" panose="02010600040101010101" pitchFamily="2" charset="-122"/>
              </a:rPr>
              <a:t>序</a:t>
            </a:r>
            <a:r>
              <a:rPr lang="zh-CN" altLang="zh-CN" sz="3200" b="1" dirty="0" smtClean="0">
                <a:latin typeface="华文楷体" panose="02010600040101010101" pitchFamily="2" charset="-122"/>
                <a:ea typeface="华文楷体" panose="02010600040101010101" pitchFamily="2" charset="-122"/>
              </a:rPr>
              <a:t>遍历</a:t>
            </a:r>
            <a:r>
              <a:rPr lang="zh-CN" altLang="zh-CN" sz="3200" b="1" dirty="0">
                <a:latin typeface="华文楷体" panose="02010600040101010101" pitchFamily="2" charset="-122"/>
                <a:ea typeface="华文楷体" panose="02010600040101010101" pitchFamily="2" charset="-122"/>
              </a:rPr>
              <a:t>：</a:t>
            </a:r>
          </a:p>
          <a:p>
            <a:pPr marL="342900" lvl="0" indent="-342900">
              <a:buFont typeface="+mj-lt"/>
              <a:buAutoNum type="arabicPeriod"/>
            </a:pPr>
            <a:r>
              <a:rPr lang="zh-CN" altLang="zh-CN" sz="2800" dirty="0">
                <a:latin typeface="华文楷体" panose="02010600040101010101" pitchFamily="2" charset="-122"/>
                <a:ea typeface="华文楷体" panose="02010600040101010101" pitchFamily="2" charset="-122"/>
              </a:rPr>
              <a:t>如果森林为空，遍历操作为空。</a:t>
            </a:r>
          </a:p>
          <a:p>
            <a:pPr marL="342900" lvl="0" indent="-342900">
              <a:buFont typeface="+mj-lt"/>
              <a:buAutoNum type="arabicPeriod"/>
            </a:pPr>
            <a:r>
              <a:rPr lang="zh-CN" altLang="zh-CN" sz="2800" dirty="0">
                <a:latin typeface="华文楷体" panose="02010600040101010101" pitchFamily="2" charset="-122"/>
                <a:ea typeface="华文楷体" panose="02010600040101010101" pitchFamily="2" charset="-122"/>
              </a:rPr>
              <a:t>访问第一棵树的根结点。</a:t>
            </a:r>
          </a:p>
          <a:p>
            <a:pPr marL="342900" lvl="0" indent="-342900">
              <a:buFont typeface="+mj-lt"/>
              <a:buAutoNum type="arabicPeriod"/>
            </a:pPr>
            <a:r>
              <a:rPr lang="zh-CN" altLang="en-US" sz="2800" dirty="0" smtClean="0">
                <a:latin typeface="华文楷体" panose="02010600040101010101" pitchFamily="2" charset="-122"/>
                <a:ea typeface="华文楷体" panose="02010600040101010101" pitchFamily="2" charset="-122"/>
              </a:rPr>
              <a:t>先序访问</a:t>
            </a:r>
            <a:r>
              <a:rPr lang="zh-CN" altLang="zh-CN" sz="2800" dirty="0" smtClean="0">
                <a:latin typeface="华文楷体" panose="02010600040101010101" pitchFamily="2" charset="-122"/>
                <a:ea typeface="华文楷体" panose="02010600040101010101" pitchFamily="2" charset="-122"/>
              </a:rPr>
              <a:t>第一</a:t>
            </a:r>
            <a:r>
              <a:rPr lang="zh-CN" altLang="zh-CN" sz="2800" dirty="0">
                <a:latin typeface="华文楷体" panose="02010600040101010101" pitchFamily="2" charset="-122"/>
                <a:ea typeface="华文楷体" panose="02010600040101010101" pitchFamily="2" charset="-122"/>
              </a:rPr>
              <a:t>棵树中根结点</a:t>
            </a:r>
            <a:r>
              <a:rPr lang="zh-CN" altLang="zh-CN" sz="2800" dirty="0" smtClean="0">
                <a:latin typeface="华文楷体" panose="02010600040101010101" pitchFamily="2" charset="-122"/>
                <a:ea typeface="华文楷体" panose="02010600040101010101" pitchFamily="2" charset="-122"/>
              </a:rPr>
              <a:t>的</a:t>
            </a:r>
            <a:r>
              <a:rPr lang="zh-CN" altLang="en-US" sz="2800" dirty="0" smtClean="0">
                <a:latin typeface="华文楷体" panose="02010600040101010101" pitchFamily="2" charset="-122"/>
                <a:ea typeface="华文楷体" panose="02010600040101010101" pitchFamily="2" charset="-122"/>
              </a:rPr>
              <a:t>所有</a:t>
            </a:r>
            <a:r>
              <a:rPr lang="zh-CN" altLang="zh-CN" sz="2800" dirty="0" smtClean="0">
                <a:latin typeface="华文楷体" panose="02010600040101010101" pitchFamily="2" charset="-122"/>
                <a:ea typeface="华文楷体" panose="02010600040101010101" pitchFamily="2" charset="-122"/>
              </a:rPr>
              <a:t>子树</a:t>
            </a:r>
            <a:r>
              <a:rPr lang="zh-CN" altLang="en-US" sz="2800" dirty="0" smtClean="0">
                <a:latin typeface="华文楷体" panose="02010600040101010101" pitchFamily="2" charset="-122"/>
                <a:ea typeface="华文楷体" panose="02010600040101010101" pitchFamily="2" charset="-122"/>
              </a:rPr>
              <a:t>形成的森林</a:t>
            </a:r>
            <a:r>
              <a:rPr lang="zh-CN" altLang="zh-CN" sz="2800" dirty="0" smtClean="0">
                <a:latin typeface="华文楷体" panose="02010600040101010101" pitchFamily="2" charset="-122"/>
                <a:ea typeface="华文楷体" panose="02010600040101010101" pitchFamily="2" charset="-122"/>
              </a:rPr>
              <a:t>。</a:t>
            </a:r>
            <a:endParaRPr lang="zh-CN" altLang="zh-CN" sz="2800" dirty="0">
              <a:latin typeface="华文楷体" panose="02010600040101010101" pitchFamily="2" charset="-122"/>
              <a:ea typeface="华文楷体" panose="02010600040101010101" pitchFamily="2" charset="-122"/>
            </a:endParaRPr>
          </a:p>
          <a:p>
            <a:pPr marL="342900" indent="-342900">
              <a:buFont typeface="+mj-lt"/>
              <a:buAutoNum type="arabicPeriod"/>
            </a:pPr>
            <a:r>
              <a:rPr lang="zh-CN" altLang="zh-CN" sz="2800" dirty="0">
                <a:latin typeface="华文楷体" panose="02010600040101010101" pitchFamily="2" charset="-122"/>
                <a:ea typeface="华文楷体" panose="02010600040101010101" pitchFamily="2" charset="-122"/>
              </a:rPr>
              <a:t>从左到右</a:t>
            </a:r>
            <a:r>
              <a:rPr lang="zh-CN" altLang="en-US" sz="2800" dirty="0">
                <a:latin typeface="华文楷体" panose="02010600040101010101" pitchFamily="2" charset="-122"/>
                <a:ea typeface="华文楷体" panose="02010600040101010101" pitchFamily="2" charset="-122"/>
              </a:rPr>
              <a:t>同样方式依次访问第二棵、第三棵、直至所有树</a:t>
            </a:r>
            <a:r>
              <a:rPr lang="zh-CN" altLang="zh-CN" sz="2800" dirty="0">
                <a:latin typeface="华文楷体" panose="02010600040101010101" pitchFamily="2" charset="-122"/>
                <a:ea typeface="华文楷体" panose="02010600040101010101" pitchFamily="2" charset="-122"/>
              </a:rPr>
              <a:t>。</a:t>
            </a:r>
          </a:p>
          <a:p>
            <a:pPr lvl="0"/>
            <a:endParaRPr lang="zh-CN" altLang="zh-CN" sz="4400" dirty="0">
              <a:latin typeface="华文楷体" panose="02010600040101010101" pitchFamily="2" charset="-122"/>
              <a:ea typeface="华文楷体" panose="02010600040101010101" pitchFamily="2" charset="-122"/>
            </a:endParaRPr>
          </a:p>
          <a:p>
            <a:r>
              <a:rPr lang="zh-CN" altLang="en-US" sz="3200" b="1" dirty="0" smtClean="0">
                <a:latin typeface="华文楷体" panose="02010600040101010101" pitchFamily="2" charset="-122"/>
                <a:ea typeface="华文楷体" panose="02010600040101010101" pitchFamily="2" charset="-122"/>
              </a:rPr>
              <a:t>中序</a:t>
            </a:r>
            <a:r>
              <a:rPr lang="zh-CN" altLang="zh-CN" sz="3200" b="1" dirty="0" smtClean="0">
                <a:latin typeface="华文楷体" panose="02010600040101010101" pitchFamily="2" charset="-122"/>
                <a:ea typeface="华文楷体" panose="02010600040101010101" pitchFamily="2" charset="-122"/>
              </a:rPr>
              <a:t>遍历</a:t>
            </a:r>
            <a:r>
              <a:rPr lang="zh-CN" altLang="en-US" sz="3200" b="1" dirty="0" smtClean="0">
                <a:latin typeface="华文楷体" panose="02010600040101010101" pitchFamily="2" charset="-122"/>
                <a:ea typeface="华文楷体" panose="02010600040101010101" pitchFamily="2" charset="-122"/>
                <a:sym typeface="Wingdings" panose="05000000000000000000" pitchFamily="2" charset="2"/>
              </a:rPr>
              <a:t>： （相当于从左到右，对每棵树后根遍历）</a:t>
            </a:r>
            <a:endParaRPr lang="zh-CN" altLang="zh-CN" sz="3200" b="1" dirty="0">
              <a:latin typeface="华文楷体" panose="02010600040101010101" pitchFamily="2" charset="-122"/>
              <a:ea typeface="华文楷体" panose="02010600040101010101" pitchFamily="2" charset="-122"/>
            </a:endParaRPr>
          </a:p>
          <a:p>
            <a:pPr marL="342900" lvl="0" indent="-342900">
              <a:buFont typeface="+mj-lt"/>
              <a:buAutoNum type="arabicPeriod"/>
            </a:pPr>
            <a:r>
              <a:rPr lang="zh-CN" altLang="zh-CN" sz="2800" dirty="0">
                <a:latin typeface="华文楷体" panose="02010600040101010101" pitchFamily="2" charset="-122"/>
                <a:ea typeface="华文楷体" panose="02010600040101010101" pitchFamily="2" charset="-122"/>
              </a:rPr>
              <a:t>如果森林为空，遍历操作为空。</a:t>
            </a:r>
          </a:p>
          <a:p>
            <a:pPr marL="342900" lvl="0" indent="-342900">
              <a:buFont typeface="+mj-lt"/>
              <a:buAutoNum type="arabicPeriod"/>
            </a:pPr>
            <a:r>
              <a:rPr lang="zh-CN" altLang="en-US" sz="2800" dirty="0" smtClean="0">
                <a:latin typeface="华文楷体" panose="02010600040101010101" pitchFamily="2" charset="-122"/>
                <a:ea typeface="华文楷体" panose="02010600040101010101" pitchFamily="2" charset="-122"/>
              </a:rPr>
              <a:t>中序遍历第</a:t>
            </a:r>
            <a:r>
              <a:rPr lang="zh-CN" altLang="zh-CN" sz="2800" dirty="0" smtClean="0">
                <a:latin typeface="华文楷体" panose="02010600040101010101" pitchFamily="2" charset="-122"/>
                <a:ea typeface="华文楷体" panose="02010600040101010101" pitchFamily="2" charset="-122"/>
              </a:rPr>
              <a:t>一</a:t>
            </a:r>
            <a:r>
              <a:rPr lang="zh-CN" altLang="zh-CN" sz="2800" dirty="0">
                <a:latin typeface="华文楷体" panose="02010600040101010101" pitchFamily="2" charset="-122"/>
                <a:ea typeface="华文楷体" panose="02010600040101010101" pitchFamily="2" charset="-122"/>
              </a:rPr>
              <a:t>棵树</a:t>
            </a:r>
            <a:r>
              <a:rPr lang="zh-CN" altLang="zh-CN" sz="2800" dirty="0" smtClean="0">
                <a:latin typeface="华文楷体" panose="02010600040101010101" pitchFamily="2" charset="-122"/>
                <a:ea typeface="华文楷体" panose="02010600040101010101" pitchFamily="2" charset="-122"/>
              </a:rPr>
              <a:t>中</a:t>
            </a:r>
            <a:r>
              <a:rPr lang="zh-CN" altLang="en-US" sz="2800" dirty="0" smtClean="0">
                <a:latin typeface="华文楷体" panose="02010600040101010101" pitchFamily="2" charset="-122"/>
                <a:ea typeface="华文楷体" panose="02010600040101010101" pitchFamily="2" charset="-122"/>
              </a:rPr>
              <a:t>根的子树形成的森林</a:t>
            </a:r>
            <a:r>
              <a:rPr lang="zh-CN" altLang="zh-CN" sz="2800" dirty="0" smtClean="0">
                <a:latin typeface="华文楷体" panose="02010600040101010101" pitchFamily="2" charset="-122"/>
                <a:ea typeface="华文楷体" panose="02010600040101010101" pitchFamily="2" charset="-122"/>
              </a:rPr>
              <a:t>。</a:t>
            </a:r>
            <a:endParaRPr lang="zh-CN" altLang="zh-CN" sz="2800" dirty="0">
              <a:latin typeface="华文楷体" panose="02010600040101010101" pitchFamily="2" charset="-122"/>
              <a:ea typeface="华文楷体" panose="02010600040101010101" pitchFamily="2" charset="-122"/>
            </a:endParaRPr>
          </a:p>
          <a:p>
            <a:pPr marL="342900" indent="-342900">
              <a:buFont typeface="+mj-lt"/>
              <a:buAutoNum type="arabicPeriod"/>
            </a:pPr>
            <a:r>
              <a:rPr lang="zh-CN" altLang="zh-CN" sz="2800" dirty="0">
                <a:latin typeface="华文楷体" panose="02010600040101010101" pitchFamily="2" charset="-122"/>
                <a:ea typeface="华文楷体" panose="02010600040101010101" pitchFamily="2" charset="-122"/>
              </a:rPr>
              <a:t>访问</a:t>
            </a:r>
            <a:r>
              <a:rPr lang="zh-CN" altLang="zh-CN" sz="2800" dirty="0" smtClean="0">
                <a:latin typeface="华文楷体" panose="02010600040101010101" pitchFamily="2" charset="-122"/>
                <a:ea typeface="华文楷体" panose="02010600040101010101" pitchFamily="2" charset="-122"/>
              </a:rPr>
              <a:t>第一棵</a:t>
            </a:r>
            <a:r>
              <a:rPr lang="zh-CN" altLang="zh-CN" sz="2800" dirty="0">
                <a:latin typeface="华文楷体" panose="02010600040101010101" pitchFamily="2" charset="-122"/>
                <a:ea typeface="华文楷体" panose="02010600040101010101" pitchFamily="2" charset="-122"/>
              </a:rPr>
              <a:t>树的根结点</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342900" indent="-342900">
              <a:buFont typeface="+mj-lt"/>
              <a:buAutoNum type="arabicPeriod"/>
            </a:pPr>
            <a:r>
              <a:rPr lang="zh-CN" altLang="zh-CN" sz="2800" dirty="0">
                <a:latin typeface="华文楷体" panose="02010600040101010101" pitchFamily="2" charset="-122"/>
                <a:ea typeface="华文楷体" panose="02010600040101010101" pitchFamily="2" charset="-122"/>
              </a:rPr>
              <a:t>从左到右</a:t>
            </a:r>
            <a:r>
              <a:rPr lang="zh-CN" altLang="en-US" sz="2800" dirty="0" smtClean="0">
                <a:latin typeface="华文楷体" panose="02010600040101010101" pitchFamily="2" charset="-122"/>
                <a:ea typeface="华文楷体" panose="02010600040101010101" pitchFamily="2" charset="-122"/>
              </a:rPr>
              <a:t>同样方式依次访问</a:t>
            </a:r>
            <a:r>
              <a:rPr lang="zh-CN" altLang="en-US" sz="2800" dirty="0">
                <a:latin typeface="华文楷体" panose="02010600040101010101" pitchFamily="2" charset="-122"/>
                <a:ea typeface="华文楷体" panose="02010600040101010101" pitchFamily="2" charset="-122"/>
              </a:rPr>
              <a:t>第二棵、第三棵、直至所有树</a:t>
            </a:r>
            <a:r>
              <a:rPr lang="zh-CN" altLang="zh-CN" sz="2800" dirty="0">
                <a:latin typeface="华文楷体" panose="02010600040101010101" pitchFamily="2" charset="-122"/>
                <a:ea typeface="华文楷体" panose="02010600040101010101" pitchFamily="2" charset="-122"/>
              </a:rPr>
              <a:t>。</a:t>
            </a:r>
          </a:p>
          <a:p>
            <a:pPr marL="342900" lvl="0" indent="-342900">
              <a:buFont typeface="+mj-lt"/>
              <a:buAutoNum type="arabicPeriod"/>
            </a:pPr>
            <a:endParaRPr lang="zh-CN" altLang="zh-CN" sz="2800"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9928062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示例</a:t>
            </a:r>
            <a:r>
              <a:rPr lang="zh-CN"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4782413"/>
            <a:ext cx="10160000" cy="1815882"/>
          </a:xfrm>
          <a:prstGeom prst="rect">
            <a:avLst/>
          </a:prstGeom>
          <a:noFill/>
        </p:spPr>
        <p:txBody>
          <a:bodyPr wrap="square" rtlCol="0">
            <a:spAutoFit/>
          </a:bodyPr>
          <a:lstStyle/>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先序遍历：</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L</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X</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H</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I</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U</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W</a:t>
            </a:r>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是对应二叉树的前序遍历</a:t>
            </a:r>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dirty="0">
                <a:latin typeface="Times New Roman" panose="02020603050405020304" pitchFamily="18" charset="0"/>
                <a:ea typeface="华文楷体" panose="02010600040101010101" pitchFamily="2" charset="-122"/>
                <a:cs typeface="Times New Roman" panose="02020603050405020304" pitchFamily="18" charset="0"/>
              </a:rPr>
              <a:t>中序</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遍历：</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L</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X</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I</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U</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W</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H</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是对应二叉树的中序遍历</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1154110" y="1922313"/>
            <a:ext cx="5754540" cy="2318374"/>
          </a:xfrm>
          <a:prstGeom prst="rect">
            <a:avLst/>
          </a:prstGeom>
          <a:noFill/>
          <a:ln>
            <a:noFill/>
          </a:ln>
        </p:spPr>
      </p:pic>
      <p:pic>
        <p:nvPicPr>
          <p:cNvPr id="7" name="图片 6"/>
          <p:cNvPicPr/>
          <p:nvPr/>
        </p:nvPicPr>
        <p:blipFill>
          <a:blip r:embed="rId4">
            <a:extLst>
              <a:ext uri="{28A0092B-C50C-407E-A947-70E740481C1C}">
                <a14:useLocalDpi xmlns:a14="http://schemas.microsoft.com/office/drawing/2010/main" val="0"/>
              </a:ext>
            </a:extLst>
          </a:blip>
          <a:srcRect/>
          <a:stretch>
            <a:fillRect/>
          </a:stretch>
        </p:blipFill>
        <p:spPr bwMode="auto">
          <a:xfrm>
            <a:off x="8952863" y="1503289"/>
            <a:ext cx="2853055" cy="4838054"/>
          </a:xfrm>
          <a:prstGeom prst="rect">
            <a:avLst/>
          </a:prstGeom>
          <a:noFill/>
          <a:ln>
            <a:noFill/>
          </a:ln>
        </p:spPr>
      </p:pic>
    </p:spTree>
    <p:extLst>
      <p:ext uri="{BB962C8B-B14F-4D97-AF65-F5344CB8AC3E}">
        <p14:creationId xmlns:p14="http://schemas.microsoft.com/office/powerpoint/2010/main" val="20597734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示例</a:t>
            </a:r>
            <a:r>
              <a:rPr lang="zh-CN"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4782413"/>
            <a:ext cx="10160000" cy="1815882"/>
          </a:xfrm>
          <a:prstGeom prst="rect">
            <a:avLst/>
          </a:prstGeom>
          <a:noFill/>
        </p:spPr>
        <p:txBody>
          <a:bodyPr wrap="square" rtlCol="0">
            <a:spAutoFit/>
          </a:bodyPr>
          <a:lstStyle/>
          <a:p>
            <a:r>
              <a:rPr lang="zh-CN" altLang="en-US" sz="2800" dirty="0" smtClean="0">
                <a:latin typeface="华文楷体" panose="02010600040101010101" pitchFamily="2" charset="-122"/>
                <a:ea typeface="华文楷体" panose="02010600040101010101" pitchFamily="2" charset="-122"/>
              </a:rPr>
              <a:t>先序遍历：</a:t>
            </a:r>
            <a:r>
              <a:rPr lang="en-US" altLang="zh-CN" sz="2800" dirty="0">
                <a:latin typeface="华文楷体" panose="02010600040101010101" pitchFamily="2" charset="-122"/>
                <a:ea typeface="华文楷体" panose="02010600040101010101" pitchFamily="2" charset="-122"/>
              </a:rPr>
              <a:t>B</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L</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E</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X</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C</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F</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D</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G</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H</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I</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U</a:t>
            </a:r>
            <a:r>
              <a:rPr lang="zh-CN" altLang="zh-CN" sz="2800" dirty="0" smtClean="0">
                <a:latin typeface="华文楷体" panose="02010600040101010101" pitchFamily="2" charset="-122"/>
                <a:ea typeface="华文楷体" panose="02010600040101010101" pitchFamily="2" charset="-122"/>
              </a:rPr>
              <a:t>、</a:t>
            </a:r>
            <a:r>
              <a:rPr lang="en-US" altLang="zh-CN" sz="2800" dirty="0" smtClean="0">
                <a:latin typeface="华文楷体" panose="02010600040101010101" pitchFamily="2" charset="-122"/>
                <a:ea typeface="华文楷体" panose="02010600040101010101" pitchFamily="2" charset="-122"/>
              </a:rPr>
              <a:t>W</a:t>
            </a:r>
            <a:endParaRPr lang="en-US" altLang="zh-CN" sz="2800" dirty="0">
              <a:latin typeface="华文楷体" panose="02010600040101010101" pitchFamily="2" charset="-122"/>
              <a:ea typeface="华文楷体" panose="02010600040101010101" pitchFamily="2" charset="-122"/>
            </a:endParaRPr>
          </a:p>
          <a:p>
            <a:r>
              <a:rPr lang="en-US" altLang="zh-CN" sz="2800" dirty="0">
                <a:latin typeface="华文楷体" panose="02010600040101010101" pitchFamily="2" charset="-122"/>
                <a:ea typeface="华文楷体" panose="02010600040101010101" pitchFamily="2" charset="-122"/>
              </a:rPr>
              <a:t> </a:t>
            </a:r>
            <a:r>
              <a:rPr lang="en-US" altLang="zh-CN" sz="2800" dirty="0" smtClean="0">
                <a:latin typeface="华文楷体" panose="02010600040101010101" pitchFamily="2" charset="-122"/>
                <a:ea typeface="华文楷体" panose="02010600040101010101" pitchFamily="2" charset="-122"/>
              </a:rPr>
              <a:t>                 </a:t>
            </a:r>
            <a:r>
              <a:rPr lang="zh-CN" altLang="en-US" sz="2800" dirty="0" smtClean="0">
                <a:latin typeface="华文楷体" panose="02010600040101010101" pitchFamily="2" charset="-122"/>
                <a:ea typeface="华文楷体" panose="02010600040101010101" pitchFamily="2" charset="-122"/>
              </a:rPr>
              <a:t>是对应二叉树的前序遍历</a:t>
            </a:r>
            <a:endParaRPr lang="en-US" altLang="zh-CN" sz="2800" dirty="0">
              <a:latin typeface="华文楷体" panose="02010600040101010101" pitchFamily="2" charset="-122"/>
              <a:ea typeface="华文楷体" panose="02010600040101010101" pitchFamily="2" charset="-122"/>
            </a:endParaRPr>
          </a:p>
          <a:p>
            <a:r>
              <a:rPr lang="zh-CN" altLang="en-US" sz="2800" dirty="0">
                <a:latin typeface="华文楷体" panose="02010600040101010101" pitchFamily="2" charset="-122"/>
                <a:ea typeface="华文楷体" panose="02010600040101010101" pitchFamily="2" charset="-122"/>
              </a:rPr>
              <a:t>中序</a:t>
            </a:r>
            <a:r>
              <a:rPr lang="zh-CN" altLang="en-US" sz="2800" dirty="0" smtClean="0">
                <a:latin typeface="华文楷体" panose="02010600040101010101" pitchFamily="2" charset="-122"/>
                <a:ea typeface="华文楷体" panose="02010600040101010101" pitchFamily="2" charset="-122"/>
              </a:rPr>
              <a:t>遍历：</a:t>
            </a:r>
            <a:r>
              <a:rPr lang="en-US" altLang="zh-CN" sz="2800" dirty="0">
                <a:latin typeface="华文楷体" panose="02010600040101010101" pitchFamily="2" charset="-122"/>
                <a:ea typeface="华文楷体" panose="02010600040101010101" pitchFamily="2" charset="-122"/>
              </a:rPr>
              <a:t>L</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E</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X</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B</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F</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C</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G</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I</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U</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W</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H</a:t>
            </a:r>
            <a:r>
              <a:rPr lang="zh-CN" altLang="zh-CN" sz="2800" dirty="0">
                <a:latin typeface="华文楷体" panose="02010600040101010101" pitchFamily="2" charset="-122"/>
                <a:ea typeface="华文楷体" panose="02010600040101010101" pitchFamily="2" charset="-122"/>
              </a:rPr>
              <a:t>、</a:t>
            </a:r>
            <a:r>
              <a:rPr lang="en-US" altLang="zh-CN" sz="2800" dirty="0">
                <a:latin typeface="华文楷体" panose="02010600040101010101" pitchFamily="2" charset="-122"/>
                <a:ea typeface="华文楷体" panose="02010600040101010101" pitchFamily="2" charset="-122"/>
              </a:rPr>
              <a:t>D</a:t>
            </a:r>
          </a:p>
          <a:p>
            <a:r>
              <a:rPr lang="en-US" altLang="zh-CN" sz="2800" dirty="0">
                <a:latin typeface="华文楷体" panose="02010600040101010101" pitchFamily="2" charset="-122"/>
                <a:ea typeface="华文楷体" panose="02010600040101010101" pitchFamily="2" charset="-122"/>
              </a:rPr>
              <a:t> </a:t>
            </a:r>
            <a:r>
              <a:rPr lang="en-US" altLang="zh-CN" sz="2800" dirty="0" smtClean="0">
                <a:latin typeface="华文楷体" panose="02010600040101010101" pitchFamily="2" charset="-122"/>
                <a:ea typeface="华文楷体" panose="02010600040101010101" pitchFamily="2" charset="-122"/>
              </a:rPr>
              <a:t>                 </a:t>
            </a:r>
            <a:r>
              <a:rPr lang="zh-CN" altLang="en-US" sz="2800" dirty="0" smtClean="0">
                <a:latin typeface="华文楷体" panose="02010600040101010101" pitchFamily="2" charset="-122"/>
                <a:ea typeface="华文楷体" panose="02010600040101010101" pitchFamily="2" charset="-122"/>
              </a:rPr>
              <a:t>是对应二叉树的中序遍历</a:t>
            </a:r>
            <a:endParaRPr lang="zh-CN" altLang="en-US" sz="2800" dirty="0">
              <a:latin typeface="华文楷体" panose="02010600040101010101" pitchFamily="2" charset="-122"/>
              <a:ea typeface="华文楷体" panose="02010600040101010101" pitchFamily="2" charset="-122"/>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341460" y="2464039"/>
            <a:ext cx="5754540" cy="2318374"/>
          </a:xfrm>
          <a:prstGeom prst="rect">
            <a:avLst/>
          </a:prstGeom>
          <a:noFill/>
          <a:ln>
            <a:noFill/>
          </a:ln>
        </p:spPr>
      </p:pic>
      <p:pic>
        <p:nvPicPr>
          <p:cNvPr id="7" name="图片 6"/>
          <p:cNvPicPr/>
          <p:nvPr/>
        </p:nvPicPr>
        <p:blipFill>
          <a:blip r:embed="rId4">
            <a:extLst>
              <a:ext uri="{28A0092B-C50C-407E-A947-70E740481C1C}">
                <a14:useLocalDpi xmlns:a14="http://schemas.microsoft.com/office/drawing/2010/main" val="0"/>
              </a:ext>
            </a:extLst>
          </a:blip>
          <a:srcRect/>
          <a:stretch>
            <a:fillRect/>
          </a:stretch>
        </p:blipFill>
        <p:spPr bwMode="auto">
          <a:xfrm>
            <a:off x="8835072" y="1589782"/>
            <a:ext cx="2853055" cy="4838054"/>
          </a:xfrm>
          <a:prstGeom prst="rect">
            <a:avLst/>
          </a:prstGeom>
          <a:noFill/>
          <a:ln>
            <a:noFill/>
          </a:ln>
        </p:spPr>
      </p:pic>
      <p:sp>
        <p:nvSpPr>
          <p:cNvPr id="8" name="文本框 7"/>
          <p:cNvSpPr txBox="1"/>
          <p:nvPr/>
        </p:nvSpPr>
        <p:spPr>
          <a:xfrm>
            <a:off x="2199334" y="897285"/>
            <a:ext cx="8062266" cy="1384995"/>
          </a:xfrm>
          <a:prstGeom prst="rect">
            <a:avLst/>
          </a:prstGeom>
          <a:noFill/>
        </p:spPr>
        <p:txBody>
          <a:bodyPr wrap="square" rtlCol="0">
            <a:spAutoFit/>
          </a:bodyPr>
          <a:lstStyle/>
          <a:p>
            <a:r>
              <a:rPr lang="zh-CN" altLang="en-US" sz="2800" dirty="0" smtClean="0">
                <a:solidFill>
                  <a:srgbClr val="FF0000"/>
                </a:solidFill>
                <a:latin typeface="华文楷体" panose="02010600040101010101" pitchFamily="2" charset="-122"/>
                <a:ea typeface="华文楷体" panose="02010600040101010101" pitchFamily="2" charset="-122"/>
              </a:rPr>
              <a:t>有趣的是： </a:t>
            </a:r>
            <a:endParaRPr lang="en-US" altLang="zh-CN" sz="2800" dirty="0" smtClean="0">
              <a:solidFill>
                <a:srgbClr val="FF0000"/>
              </a:solidFill>
              <a:latin typeface="华文楷体" panose="02010600040101010101" pitchFamily="2" charset="-122"/>
              <a:ea typeface="华文楷体" panose="02010600040101010101" pitchFamily="2" charset="-122"/>
            </a:endParaRPr>
          </a:p>
          <a:p>
            <a:r>
              <a:rPr lang="zh-CN" altLang="en-US" sz="2800" dirty="0" smtClean="0">
                <a:solidFill>
                  <a:srgbClr val="FF0000"/>
                </a:solidFill>
                <a:latin typeface="华文楷体" panose="02010600040101010101" pitchFamily="2" charset="-122"/>
                <a:ea typeface="华文楷体" panose="02010600040101010101" pitchFamily="2" charset="-122"/>
              </a:rPr>
              <a:t>森林的先序遍历就是对应二叉树的先序遍历。</a:t>
            </a:r>
            <a:endParaRPr lang="en-US" altLang="zh-CN" sz="2800" dirty="0" smtClean="0">
              <a:solidFill>
                <a:srgbClr val="FF0000"/>
              </a:solidFill>
              <a:latin typeface="华文楷体" panose="02010600040101010101" pitchFamily="2" charset="-122"/>
              <a:ea typeface="华文楷体" panose="02010600040101010101" pitchFamily="2" charset="-122"/>
            </a:endParaRPr>
          </a:p>
          <a:p>
            <a:r>
              <a:rPr lang="zh-CN" altLang="en-US" sz="2800" dirty="0">
                <a:solidFill>
                  <a:srgbClr val="FF0000"/>
                </a:solidFill>
                <a:latin typeface="华文楷体" panose="02010600040101010101" pitchFamily="2" charset="-122"/>
                <a:ea typeface="华文楷体" panose="02010600040101010101" pitchFamily="2" charset="-122"/>
              </a:rPr>
              <a:t>森林</a:t>
            </a:r>
            <a:r>
              <a:rPr lang="zh-CN" altLang="en-US" sz="2800" dirty="0" smtClean="0">
                <a:solidFill>
                  <a:srgbClr val="FF0000"/>
                </a:solidFill>
                <a:latin typeface="华文楷体" panose="02010600040101010101" pitchFamily="2" charset="-122"/>
                <a:ea typeface="华文楷体" panose="02010600040101010101" pitchFamily="2" charset="-122"/>
              </a:rPr>
              <a:t>的中序</a:t>
            </a:r>
            <a:r>
              <a:rPr lang="zh-CN" altLang="en-US" sz="2800" dirty="0">
                <a:solidFill>
                  <a:srgbClr val="FF0000"/>
                </a:solidFill>
                <a:latin typeface="华文楷体" panose="02010600040101010101" pitchFamily="2" charset="-122"/>
                <a:ea typeface="华文楷体" panose="02010600040101010101" pitchFamily="2" charset="-122"/>
              </a:rPr>
              <a:t>遍历</a:t>
            </a:r>
            <a:r>
              <a:rPr lang="zh-CN" altLang="en-US" sz="2800" dirty="0" smtClean="0">
                <a:solidFill>
                  <a:srgbClr val="FF0000"/>
                </a:solidFill>
                <a:latin typeface="华文楷体" panose="02010600040101010101" pitchFamily="2" charset="-122"/>
                <a:ea typeface="华文楷体" panose="02010600040101010101" pitchFamily="2" charset="-122"/>
              </a:rPr>
              <a:t>就是对应二叉树的中序遍历。</a:t>
            </a:r>
            <a:endParaRPr lang="zh-CN" altLang="en-US" sz="2800" dirty="0">
              <a:solidFill>
                <a:srgbClr val="FF0000"/>
              </a:solidFill>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341212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树和森林的基本操作分析：</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671889"/>
            <a:ext cx="11342540" cy="5016758"/>
          </a:xfrm>
          <a:prstGeom prst="rect">
            <a:avLst/>
          </a:prstGeom>
          <a:noFill/>
        </p:spPr>
        <p:txBody>
          <a:bodyPr wrap="square" rtlCol="0">
            <a:spAutoFit/>
          </a:bodyPr>
          <a:lstStyle/>
          <a:p>
            <a:r>
              <a:rPr lang="zh-CN" altLang="zh-CN" sz="3200" dirty="0" smtClean="0">
                <a:latin typeface="华文楷体" panose="02010600040101010101" pitchFamily="2" charset="-122"/>
                <a:ea typeface="华文楷体" panose="02010600040101010101" pitchFamily="2" charset="-122"/>
              </a:rPr>
              <a:t>树形</a:t>
            </a:r>
            <a:r>
              <a:rPr lang="zh-CN" altLang="zh-CN" sz="3200" dirty="0">
                <a:latin typeface="华文楷体" panose="02010600040101010101" pitchFamily="2" charset="-122"/>
                <a:ea typeface="华文楷体" panose="02010600040101010101" pitchFamily="2" charset="-122"/>
              </a:rPr>
              <a:t>结构，遍历操作是基础，既然对树和森林的遍历都可以转换为对应二叉树的遍历</a:t>
            </a:r>
            <a:r>
              <a:rPr lang="zh-CN" altLang="zh-CN" sz="3200" dirty="0" smtClean="0">
                <a:latin typeface="华文楷体" panose="02010600040101010101" pitchFamily="2" charset="-122"/>
                <a:ea typeface="华文楷体" panose="02010600040101010101" pitchFamily="2" charset="-122"/>
              </a:rPr>
              <a:t>，只要</a:t>
            </a:r>
            <a:r>
              <a:rPr lang="zh-CN" altLang="zh-CN" sz="3200" dirty="0">
                <a:latin typeface="华文楷体" panose="02010600040101010101" pitchFamily="2" charset="-122"/>
                <a:ea typeface="华文楷体" panose="02010600040101010101" pitchFamily="2" charset="-122"/>
              </a:rPr>
              <a:t>掌握了二叉树的基本操作和算法思路</a:t>
            </a:r>
            <a:r>
              <a:rPr lang="zh-CN" altLang="zh-CN" sz="3200" dirty="0" smtClean="0">
                <a:latin typeface="华文楷体" panose="02010600040101010101" pitchFamily="2" charset="-122"/>
                <a:ea typeface="华文楷体" panose="02010600040101010101" pitchFamily="2" charset="-122"/>
              </a:rPr>
              <a:t>，就</a:t>
            </a:r>
            <a:r>
              <a:rPr lang="zh-CN" altLang="zh-CN" sz="3200" dirty="0">
                <a:latin typeface="华文楷体" panose="02010600040101010101" pitchFamily="2" charset="-122"/>
                <a:ea typeface="华文楷体" panose="02010600040101010101" pitchFamily="2" charset="-122"/>
              </a:rPr>
              <a:t>能找到树和森林中问题的解决方法</a:t>
            </a:r>
            <a:r>
              <a:rPr lang="zh-CN" altLang="zh-CN"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a:p>
            <a:endParaRPr lang="en-US" altLang="zh-CN" sz="3200" dirty="0" smtClean="0">
              <a:latin typeface="华文楷体" panose="02010600040101010101" pitchFamily="2" charset="-122"/>
              <a:ea typeface="华文楷体" panose="02010600040101010101" pitchFamily="2" charset="-122"/>
            </a:endParaRPr>
          </a:p>
          <a:p>
            <a:r>
              <a:rPr lang="zh-CN" altLang="en-US" sz="3200" dirty="0" smtClean="0">
                <a:solidFill>
                  <a:schemeClr val="accent1"/>
                </a:solidFill>
                <a:latin typeface="华文楷体" panose="02010600040101010101" pitchFamily="2" charset="-122"/>
                <a:ea typeface="华文楷体" panose="02010600040101010101" pitchFamily="2" charset="-122"/>
              </a:rPr>
              <a:t>如：</a:t>
            </a:r>
            <a:r>
              <a:rPr lang="zh-CN" altLang="zh-CN" sz="3200" dirty="0" smtClean="0">
                <a:latin typeface="华文楷体" panose="02010600040101010101" pitchFamily="2" charset="-122"/>
                <a:ea typeface="华文楷体" panose="02010600040101010101" pitchFamily="2" charset="-122"/>
              </a:rPr>
              <a:t>在</a:t>
            </a:r>
            <a:r>
              <a:rPr lang="zh-CN" altLang="zh-CN" sz="3200" dirty="0">
                <a:latin typeface="华文楷体" panose="02010600040101010101" pitchFamily="2" charset="-122"/>
                <a:ea typeface="华文楷体" panose="02010600040101010101" pitchFamily="2" charset="-122"/>
              </a:rPr>
              <a:t>内存中有一个用二叉树表示的现实生活中的一棵</a:t>
            </a:r>
            <a:r>
              <a:rPr lang="zh-CN" altLang="zh-CN" sz="3200" dirty="0" smtClean="0">
                <a:latin typeface="华文楷体" panose="02010600040101010101" pitchFamily="2" charset="-122"/>
                <a:ea typeface="华文楷体" panose="02010600040101010101" pitchFamily="2" charset="-122"/>
              </a:rPr>
              <a:t>树</a:t>
            </a:r>
            <a:r>
              <a:rPr lang="zh-CN" altLang="en-US"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a:p>
            <a:r>
              <a:rPr lang="en-US" altLang="zh-CN" sz="3200" dirty="0" smtClean="0">
                <a:latin typeface="华文楷体" panose="02010600040101010101" pitchFamily="2" charset="-122"/>
                <a:ea typeface="华文楷体" panose="02010600040101010101" pitchFamily="2" charset="-122"/>
              </a:rPr>
              <a:t>1. </a:t>
            </a:r>
            <a:r>
              <a:rPr lang="zh-CN" altLang="zh-CN" sz="3200" dirty="0" smtClean="0">
                <a:latin typeface="华文楷体" panose="02010600040101010101" pitchFamily="2" charset="-122"/>
                <a:ea typeface="华文楷体" panose="02010600040101010101" pitchFamily="2" charset="-122"/>
              </a:rPr>
              <a:t>如何</a:t>
            </a:r>
            <a:r>
              <a:rPr lang="zh-CN" altLang="zh-CN" sz="3200" dirty="0">
                <a:latin typeface="华文楷体" panose="02010600040101010101" pitchFamily="2" charset="-122"/>
                <a:ea typeface="华文楷体" panose="02010600040101010101" pitchFamily="2" charset="-122"/>
              </a:rPr>
              <a:t>求树的高度？这个问题可以利用二叉树的前序</a:t>
            </a:r>
            <a:r>
              <a:rPr lang="zh-CN" altLang="zh-CN" sz="3200" dirty="0" smtClean="0">
                <a:latin typeface="华文楷体" panose="02010600040101010101" pitchFamily="2" charset="-122"/>
                <a:ea typeface="华文楷体" panose="02010600040101010101" pitchFamily="2" charset="-122"/>
              </a:rPr>
              <a:t>遍历</a:t>
            </a:r>
            <a:r>
              <a:rPr lang="zh-CN" altLang="en-US" sz="3200" dirty="0" smtClean="0">
                <a:latin typeface="华文楷体" panose="02010600040101010101" pitchFamily="2" charset="-122"/>
                <a:ea typeface="华文楷体" panose="02010600040101010101" pitchFamily="2" charset="-122"/>
              </a:rPr>
              <a:t>，</a:t>
            </a:r>
            <a:r>
              <a:rPr lang="zh-CN" altLang="zh-CN" sz="3200" dirty="0" smtClean="0">
                <a:latin typeface="华文楷体" panose="02010600040101010101" pitchFamily="2" charset="-122"/>
                <a:ea typeface="华文楷体" panose="02010600040101010101" pitchFamily="2" charset="-122"/>
              </a:rPr>
              <a:t>访问</a:t>
            </a:r>
            <a:r>
              <a:rPr lang="zh-CN" altLang="zh-CN" sz="3200" dirty="0">
                <a:latin typeface="华文楷体" panose="02010600040101010101" pitchFamily="2" charset="-122"/>
                <a:ea typeface="华文楷体" panose="02010600040101010101" pitchFamily="2" charset="-122"/>
              </a:rPr>
              <a:t>一个结点时，左子的层次数为父结点层次加一，右子的层次</a:t>
            </a:r>
            <a:r>
              <a:rPr lang="zh-CN" altLang="zh-CN" sz="3200" dirty="0" smtClean="0">
                <a:latin typeface="华文楷体" panose="02010600040101010101" pitchFamily="2" charset="-122"/>
                <a:ea typeface="华文楷体" panose="02010600040101010101" pitchFamily="2" charset="-122"/>
              </a:rPr>
              <a:t>数</a:t>
            </a:r>
            <a:r>
              <a:rPr lang="zh-CN" altLang="en-US" sz="3200" dirty="0" smtClean="0">
                <a:latin typeface="华文楷体" panose="02010600040101010101" pitchFamily="2" charset="-122"/>
                <a:ea typeface="华文楷体" panose="02010600040101010101" pitchFamily="2" charset="-122"/>
              </a:rPr>
              <a:t>和</a:t>
            </a:r>
            <a:r>
              <a:rPr lang="zh-CN" altLang="zh-CN" sz="3200" dirty="0" smtClean="0">
                <a:latin typeface="华文楷体" panose="02010600040101010101" pitchFamily="2" charset="-122"/>
                <a:ea typeface="华文楷体" panose="02010600040101010101" pitchFamily="2" charset="-122"/>
              </a:rPr>
              <a:t>父</a:t>
            </a:r>
            <a:r>
              <a:rPr lang="zh-CN" altLang="zh-CN" sz="3200" dirty="0">
                <a:latin typeface="华文楷体" panose="02010600040101010101" pitchFamily="2" charset="-122"/>
                <a:ea typeface="华文楷体" panose="02010600040101010101" pitchFamily="2" charset="-122"/>
              </a:rPr>
              <a:t>结点</a:t>
            </a:r>
            <a:r>
              <a:rPr lang="zh-CN" altLang="zh-CN" sz="3200" dirty="0" smtClean="0">
                <a:latin typeface="华文楷体" panose="02010600040101010101" pitchFamily="2" charset="-122"/>
                <a:ea typeface="华文楷体" panose="02010600040101010101" pitchFamily="2" charset="-122"/>
              </a:rPr>
              <a:t>的</a:t>
            </a:r>
            <a:r>
              <a:rPr lang="zh-CN" altLang="en-US" sz="3200" dirty="0" smtClean="0">
                <a:latin typeface="华文楷体" panose="02010600040101010101" pitchFamily="2" charset="-122"/>
                <a:ea typeface="华文楷体" panose="02010600040101010101" pitchFamily="2" charset="-122"/>
              </a:rPr>
              <a:t>一样的</a:t>
            </a:r>
            <a:r>
              <a:rPr lang="zh-CN" altLang="zh-CN" sz="3200" dirty="0" smtClean="0">
                <a:latin typeface="华文楷体" panose="02010600040101010101" pitchFamily="2" charset="-122"/>
                <a:ea typeface="华文楷体" panose="02010600040101010101" pitchFamily="2" charset="-122"/>
              </a:rPr>
              <a:t>方法</a:t>
            </a:r>
            <a:r>
              <a:rPr lang="zh-CN" altLang="zh-CN" sz="3200" dirty="0">
                <a:latin typeface="华文楷体" panose="02010600040101010101" pitchFamily="2" charset="-122"/>
                <a:ea typeface="华文楷体" panose="02010600040101010101" pitchFamily="2" charset="-122"/>
              </a:rPr>
              <a:t>来处理</a:t>
            </a:r>
            <a:r>
              <a:rPr lang="zh-CN" altLang="zh-CN"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a:p>
            <a:r>
              <a:rPr lang="en-US" altLang="zh-CN" sz="3200" dirty="0" smtClean="0">
                <a:latin typeface="华文楷体" panose="02010600040101010101" pitchFamily="2" charset="-122"/>
                <a:ea typeface="华文楷体" panose="02010600040101010101" pitchFamily="2" charset="-122"/>
              </a:rPr>
              <a:t>2. </a:t>
            </a:r>
            <a:r>
              <a:rPr lang="zh-CN" altLang="zh-CN" sz="3200" dirty="0" smtClean="0">
                <a:latin typeface="华文楷体" panose="02010600040101010101" pitchFamily="2" charset="-122"/>
                <a:ea typeface="华文楷体" panose="02010600040101010101" pitchFamily="2" charset="-122"/>
              </a:rPr>
              <a:t>求</a:t>
            </a:r>
            <a:r>
              <a:rPr lang="zh-CN" altLang="zh-CN" sz="3200" dirty="0">
                <a:latin typeface="华文楷体" panose="02010600040101010101" pitchFamily="2" charset="-122"/>
                <a:ea typeface="华文楷体" panose="02010600040101010101" pitchFamily="2" charset="-122"/>
              </a:rPr>
              <a:t>森林中树有几棵，可以在二叉树中顺着根，一路右子计数过去，便可解决。</a:t>
            </a:r>
          </a:p>
        </p:txBody>
      </p:sp>
      <p:sp>
        <p:nvSpPr>
          <p:cNvPr id="3" name="椭圆 2"/>
          <p:cNvSpPr/>
          <p:nvPr/>
        </p:nvSpPr>
        <p:spPr>
          <a:xfrm>
            <a:off x="11368585" y="6332561"/>
            <a:ext cx="191069" cy="2456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922297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思考题一：</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671889"/>
            <a:ext cx="11342540" cy="5016758"/>
          </a:xfrm>
          <a:prstGeom prst="rect">
            <a:avLst/>
          </a:prstGeom>
          <a:noFill/>
        </p:spPr>
        <p:txBody>
          <a:bodyPr wrap="square" rtlCol="0">
            <a:spAutoFit/>
          </a:bodyPr>
          <a:lstStyle/>
          <a:p>
            <a:r>
              <a:rPr lang="zh-CN" altLang="en-US" sz="3200" dirty="0" smtClean="0">
                <a:latin typeface="华文楷体" panose="02010600040101010101" pitchFamily="2" charset="-122"/>
                <a:ea typeface="华文楷体" panose="02010600040101010101" pitchFamily="2" charset="-122"/>
              </a:rPr>
              <a:t>已知一棵树的先根遍历和后根遍历，问能否唯一决定一棵树？</a:t>
            </a:r>
            <a:endParaRPr lang="en-US" altLang="zh-CN" sz="3200" dirty="0" smtClean="0">
              <a:latin typeface="华文楷体" panose="02010600040101010101" pitchFamily="2" charset="-122"/>
              <a:ea typeface="华文楷体" panose="02010600040101010101" pitchFamily="2" charset="-122"/>
            </a:endParaRPr>
          </a:p>
          <a:p>
            <a:endParaRPr lang="en-US" altLang="zh-CN" sz="3200" dirty="0">
              <a:latin typeface="华文楷体" panose="02010600040101010101" pitchFamily="2" charset="-122"/>
              <a:ea typeface="华文楷体" panose="02010600040101010101" pitchFamily="2" charset="-122"/>
            </a:endParaRPr>
          </a:p>
          <a:p>
            <a:r>
              <a:rPr lang="zh-CN" altLang="en-US" sz="3200" dirty="0" smtClean="0">
                <a:latin typeface="华文楷体" panose="02010600040101010101" pitchFamily="2" charset="-122"/>
                <a:ea typeface="华文楷体" panose="02010600040101010101" pitchFamily="2" charset="-122"/>
              </a:rPr>
              <a:t>答案：可以</a:t>
            </a:r>
            <a:endParaRPr lang="en-US" altLang="zh-CN" sz="3200" dirty="0" smtClean="0">
              <a:latin typeface="华文楷体" panose="02010600040101010101" pitchFamily="2" charset="-122"/>
              <a:ea typeface="华文楷体" panose="02010600040101010101" pitchFamily="2" charset="-122"/>
            </a:endParaRPr>
          </a:p>
          <a:p>
            <a:endParaRPr lang="en-US" altLang="zh-CN" sz="3200" dirty="0" smtClean="0">
              <a:latin typeface="华文楷体" panose="02010600040101010101" pitchFamily="2" charset="-122"/>
              <a:ea typeface="华文楷体" panose="02010600040101010101" pitchFamily="2" charset="-122"/>
            </a:endParaRPr>
          </a:p>
          <a:p>
            <a:r>
              <a:rPr lang="zh-CN" altLang="en-US" sz="3200" dirty="0" smtClean="0">
                <a:latin typeface="华文楷体" panose="02010600040101010101" pitchFamily="2" charset="-122"/>
                <a:ea typeface="华文楷体" panose="02010600040101010101" pitchFamily="2" charset="-122"/>
              </a:rPr>
              <a:t>原因：</a:t>
            </a:r>
            <a:endParaRPr lang="en-US" altLang="zh-CN" sz="3200" dirty="0" smtClean="0">
              <a:latin typeface="华文楷体" panose="02010600040101010101" pitchFamily="2" charset="-122"/>
              <a:ea typeface="华文楷体" panose="02010600040101010101" pitchFamily="2" charset="-122"/>
            </a:endParaRPr>
          </a:p>
          <a:p>
            <a:r>
              <a:rPr lang="zh-CN" altLang="en-US" sz="3200" dirty="0" smtClean="0">
                <a:latin typeface="华文楷体" panose="02010600040101010101" pitchFamily="2" charset="-122"/>
                <a:ea typeface="华文楷体" panose="02010600040101010101" pitchFamily="2" charset="-122"/>
              </a:rPr>
              <a:t>一棵树的先根遍历序列即其对应孩子兄弟二叉树的前序遍历，</a:t>
            </a:r>
            <a:endParaRPr lang="en-US" altLang="zh-CN" sz="3200" dirty="0" smtClean="0">
              <a:latin typeface="华文楷体" panose="02010600040101010101" pitchFamily="2" charset="-122"/>
              <a:ea typeface="华文楷体" panose="02010600040101010101" pitchFamily="2" charset="-122"/>
            </a:endParaRPr>
          </a:p>
          <a:p>
            <a:r>
              <a:rPr lang="zh-CN" altLang="en-US" sz="3200" dirty="0">
                <a:latin typeface="华文楷体" panose="02010600040101010101" pitchFamily="2" charset="-122"/>
                <a:ea typeface="华文楷体" panose="02010600040101010101" pitchFamily="2" charset="-122"/>
              </a:rPr>
              <a:t>一棵树</a:t>
            </a:r>
            <a:r>
              <a:rPr lang="zh-CN" altLang="en-US" sz="3200" dirty="0" smtClean="0">
                <a:latin typeface="华文楷体" panose="02010600040101010101" pitchFamily="2" charset="-122"/>
                <a:ea typeface="华文楷体" panose="02010600040101010101" pitchFamily="2" charset="-122"/>
              </a:rPr>
              <a:t>的后根</a:t>
            </a:r>
            <a:r>
              <a:rPr lang="zh-CN" altLang="en-US" sz="3200" dirty="0">
                <a:latin typeface="华文楷体" panose="02010600040101010101" pitchFamily="2" charset="-122"/>
                <a:ea typeface="华文楷体" panose="02010600040101010101" pitchFamily="2" charset="-122"/>
              </a:rPr>
              <a:t>遍历序列即其对应孩子兄弟二叉树</a:t>
            </a:r>
            <a:r>
              <a:rPr lang="zh-CN" altLang="en-US" sz="3200" dirty="0" smtClean="0">
                <a:latin typeface="华文楷体" panose="02010600040101010101" pitchFamily="2" charset="-122"/>
                <a:ea typeface="华文楷体" panose="02010600040101010101" pitchFamily="2" charset="-122"/>
              </a:rPr>
              <a:t>的中序序遍历，</a:t>
            </a:r>
            <a:endParaRPr lang="en-US" altLang="zh-CN" sz="3200" dirty="0" smtClean="0">
              <a:latin typeface="华文楷体" panose="02010600040101010101" pitchFamily="2" charset="-122"/>
              <a:ea typeface="华文楷体" panose="02010600040101010101" pitchFamily="2" charset="-122"/>
            </a:endParaRPr>
          </a:p>
          <a:p>
            <a:r>
              <a:rPr lang="zh-CN" altLang="en-US" sz="3200" dirty="0" smtClean="0">
                <a:latin typeface="华文楷体" panose="02010600040101010101" pitchFamily="2" charset="-122"/>
                <a:ea typeface="华文楷体" panose="02010600040101010101" pitchFamily="2" charset="-122"/>
              </a:rPr>
              <a:t>而已知二叉树的前序和中序遍历可以唯一确定这棵二叉树，</a:t>
            </a:r>
            <a:endParaRPr lang="en-US" altLang="zh-CN" sz="3200" dirty="0" smtClean="0">
              <a:latin typeface="华文楷体" panose="02010600040101010101" pitchFamily="2" charset="-122"/>
              <a:ea typeface="华文楷体" panose="02010600040101010101" pitchFamily="2" charset="-122"/>
            </a:endParaRPr>
          </a:p>
          <a:p>
            <a:r>
              <a:rPr lang="zh-CN" altLang="en-US" sz="3200" dirty="0" smtClean="0">
                <a:latin typeface="华文楷体" panose="02010600040101010101" pitchFamily="2" charset="-122"/>
                <a:ea typeface="华文楷体" panose="02010600040101010101" pitchFamily="2" charset="-122"/>
              </a:rPr>
              <a:t>根据这棵二叉树又能唯一对应一棵树。故答案是：可以！</a:t>
            </a:r>
            <a:endParaRPr lang="en-US" altLang="zh-CN" sz="3200" dirty="0">
              <a:latin typeface="华文楷体" panose="02010600040101010101" pitchFamily="2" charset="-122"/>
              <a:ea typeface="华文楷体" panose="02010600040101010101" pitchFamily="2" charset="-122"/>
            </a:endParaRPr>
          </a:p>
          <a:p>
            <a:endParaRPr lang="en-US" altLang="zh-CN" sz="3200" dirty="0" smtClean="0">
              <a:latin typeface="华文楷体" panose="02010600040101010101" pitchFamily="2" charset="-122"/>
              <a:ea typeface="华文楷体" panose="02010600040101010101" pitchFamily="2" charset="-122"/>
            </a:endParaRPr>
          </a:p>
        </p:txBody>
      </p:sp>
      <p:sp>
        <p:nvSpPr>
          <p:cNvPr id="3" name="椭圆 2"/>
          <p:cNvSpPr/>
          <p:nvPr/>
        </p:nvSpPr>
        <p:spPr>
          <a:xfrm>
            <a:off x="11368585" y="6332561"/>
            <a:ext cx="191069" cy="2456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501375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00282" y="1658254"/>
            <a:ext cx="11162883" cy="4205833"/>
          </a:xfrm>
        </p:spPr>
        <p:txBody>
          <a:bodyPr>
            <a:normAutofit fontScale="92500"/>
          </a:bodyPr>
          <a:lstStyle/>
          <a:p>
            <a:pPr>
              <a:buFont typeface="Wingdings" panose="05000000000000000000" pitchFamily="2" charset="2"/>
              <a:buChar char="Ø"/>
            </a:pPr>
            <a:r>
              <a:rPr lang="zh-CN" altLang="zh-CN" sz="2800" b="0" dirty="0" smtClean="0">
                <a:ea typeface="华文楷体" pitchFamily="2" charset="-122"/>
                <a:cs typeface="Times New Roman" panose="02020603050405020304" pitchFamily="18" charset="0"/>
              </a:rPr>
              <a:t>二叉树</a:t>
            </a:r>
            <a:r>
              <a:rPr lang="zh-CN" altLang="zh-CN" sz="2800" b="0" dirty="0">
                <a:ea typeface="华文楷体" pitchFamily="2" charset="-122"/>
                <a:cs typeface="Times New Roman" panose="02020603050405020304" pitchFamily="18" charset="0"/>
              </a:rPr>
              <a:t>和树是两种完全不同的结构，二叉树不是一棵特殊的树</a:t>
            </a:r>
            <a:r>
              <a:rPr lang="zh-CN" altLang="zh-CN" sz="2800" b="0" dirty="0" smtClean="0">
                <a:ea typeface="华文楷体" pitchFamily="2" charset="-122"/>
                <a:cs typeface="Times New Roman" panose="02020603050405020304" pitchFamily="18" charset="0"/>
              </a:rPr>
              <a:t>。</a:t>
            </a:r>
            <a:endParaRPr lang="en-US" altLang="zh-CN" sz="2800" b="0" dirty="0" smtClean="0">
              <a:ea typeface="华文楷体"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itchFamily="2" charset="-122"/>
                <a:cs typeface="Times New Roman" panose="02020603050405020304" pitchFamily="18" charset="0"/>
              </a:rPr>
              <a:t>树</a:t>
            </a:r>
            <a:r>
              <a:rPr lang="zh-CN" altLang="zh-CN" sz="2800" b="0" dirty="0">
                <a:ea typeface="华文楷体" pitchFamily="2" charset="-122"/>
                <a:cs typeface="Times New Roman" panose="02020603050405020304" pitchFamily="18" charset="0"/>
              </a:rPr>
              <a:t>是生活中实际存在的结构类型，二叉树更多地是作为一种</a:t>
            </a:r>
            <a:r>
              <a:rPr lang="zh-CN" altLang="zh-CN" sz="2800" b="0" dirty="0" smtClean="0">
                <a:ea typeface="华文楷体" pitchFamily="2" charset="-122"/>
                <a:cs typeface="Times New Roman" panose="02020603050405020304" pitchFamily="18" charset="0"/>
              </a:rPr>
              <a:t>工具。</a:t>
            </a:r>
            <a:endParaRPr lang="en-US" altLang="zh-CN" sz="2800" b="0" dirty="0" smtClean="0">
              <a:ea typeface="华文楷体"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itchFamily="2" charset="-122"/>
                <a:cs typeface="Times New Roman" panose="02020603050405020304" pitchFamily="18" charset="0"/>
              </a:rPr>
              <a:t>二叉树</a:t>
            </a:r>
            <a:r>
              <a:rPr lang="zh-CN" altLang="zh-CN" sz="2800" b="0" dirty="0">
                <a:ea typeface="华文楷体" pitchFamily="2" charset="-122"/>
                <a:cs typeface="Times New Roman" panose="02020603050405020304" pitchFamily="18" charset="0"/>
              </a:rPr>
              <a:t>中结点个数可以为</a:t>
            </a:r>
            <a:r>
              <a:rPr lang="en-US" altLang="zh-CN" sz="2800" b="0" dirty="0">
                <a:ea typeface="华文楷体" pitchFamily="2" charset="-122"/>
                <a:cs typeface="Times New Roman" panose="02020603050405020304" pitchFamily="18" charset="0"/>
              </a:rPr>
              <a:t>0</a:t>
            </a:r>
            <a:r>
              <a:rPr lang="zh-CN" altLang="zh-CN" sz="2800" b="0" dirty="0">
                <a:ea typeface="华文楷体" pitchFamily="2" charset="-122"/>
                <a:cs typeface="Times New Roman" panose="02020603050405020304" pitchFamily="18" charset="0"/>
              </a:rPr>
              <a:t>，允许一棵空二叉树存在，</a:t>
            </a:r>
            <a:r>
              <a:rPr lang="zh-CN" altLang="zh-CN" sz="2800" b="0" dirty="0" smtClean="0">
                <a:ea typeface="华文楷体" pitchFamily="2" charset="-122"/>
                <a:cs typeface="Times New Roman" panose="02020603050405020304" pitchFamily="18" charset="0"/>
              </a:rPr>
              <a:t>这是</a:t>
            </a:r>
            <a:r>
              <a:rPr lang="zh-CN" altLang="zh-CN" sz="2800" b="0" dirty="0">
                <a:ea typeface="华文楷体" pitchFamily="2" charset="-122"/>
                <a:cs typeface="Times New Roman" panose="02020603050405020304" pitchFamily="18" charset="0"/>
              </a:rPr>
              <a:t>作为工具能更方便地使用；而树中结点个数不能为</a:t>
            </a:r>
            <a:r>
              <a:rPr lang="en-US" altLang="zh-CN" sz="2800" b="0" dirty="0">
                <a:ea typeface="华文楷体" pitchFamily="2" charset="-122"/>
                <a:cs typeface="Times New Roman" panose="02020603050405020304" pitchFamily="18" charset="0"/>
              </a:rPr>
              <a:t>0</a:t>
            </a:r>
            <a:r>
              <a:rPr lang="zh-CN" altLang="zh-CN" sz="2800" b="0" dirty="0">
                <a:ea typeface="华文楷体" pitchFamily="2" charset="-122"/>
                <a:cs typeface="Times New Roman" panose="02020603050405020304" pitchFamily="18" charset="0"/>
              </a:rPr>
              <a:t>，必须至少是</a:t>
            </a:r>
            <a:r>
              <a:rPr lang="en-US" altLang="zh-CN" sz="2800" b="0" dirty="0">
                <a:ea typeface="华文楷体" pitchFamily="2" charset="-122"/>
                <a:cs typeface="Times New Roman" panose="02020603050405020304" pitchFamily="18" charset="0"/>
              </a:rPr>
              <a:t>1</a:t>
            </a:r>
            <a:r>
              <a:rPr lang="zh-CN" altLang="zh-CN" sz="2800" b="0" dirty="0" smtClean="0">
                <a:ea typeface="华文楷体" pitchFamily="2" charset="-122"/>
                <a:cs typeface="Times New Roman" panose="02020603050405020304" pitchFamily="18" charset="0"/>
              </a:rPr>
              <a:t>。</a:t>
            </a:r>
            <a:endParaRPr lang="en-US" altLang="zh-CN" sz="2800" b="0" dirty="0" smtClean="0">
              <a:ea typeface="华文楷体"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itchFamily="2" charset="-122"/>
                <a:cs typeface="Times New Roman" panose="02020603050405020304" pitchFamily="18" charset="0"/>
              </a:rPr>
              <a:t>二叉树</a:t>
            </a:r>
            <a:r>
              <a:rPr lang="zh-CN" altLang="zh-CN" sz="2800" b="0" dirty="0">
                <a:ea typeface="华文楷体" pitchFamily="2" charset="-122"/>
                <a:cs typeface="Times New Roman" panose="02020603050405020304" pitchFamily="18" charset="0"/>
              </a:rPr>
              <a:t>中左右孩子要明确指出是左还是右，即便只有一个孩子，也要指明它是左子还是右子；有序树中孩子只是进行了排序，没有左右之分，当某个结点只有一个孩子时，只能说明它是大孩子，不需要确定其是左是右。</a:t>
            </a:r>
          </a:p>
        </p:txBody>
      </p:sp>
      <p:sp>
        <p:nvSpPr>
          <p:cNvPr id="8194" name="Rectangle 2"/>
          <p:cNvSpPr>
            <a:spLocks noGrp="1" noRot="1" noChangeArrowheads="1"/>
          </p:cNvSpPr>
          <p:nvPr>
            <p:ph type="title"/>
          </p:nvPr>
        </p:nvSpPr>
        <p:spPr>
          <a:xfrm>
            <a:off x="400281" y="793903"/>
            <a:ext cx="11162884"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二叉树的定义：</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2176612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思考题二：</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341460" y="1346990"/>
            <a:ext cx="3309303" cy="3352165"/>
          </a:xfrm>
          <a:prstGeom prst="rect">
            <a:avLst/>
          </a:prstGeom>
          <a:noFill/>
          <a:ln>
            <a:noFill/>
          </a:ln>
        </p:spPr>
      </p:pic>
      <p:sp>
        <p:nvSpPr>
          <p:cNvPr id="2" name="文本框 1"/>
          <p:cNvSpPr txBox="1"/>
          <p:nvPr/>
        </p:nvSpPr>
        <p:spPr>
          <a:xfrm>
            <a:off x="3650763" y="1373218"/>
            <a:ext cx="5840786" cy="5262979"/>
          </a:xfrm>
          <a:prstGeom prst="rect">
            <a:avLst/>
          </a:prstGeom>
          <a:noFill/>
        </p:spPr>
        <p:txBody>
          <a:bodyPr wrap="square" rtlCol="0">
            <a:spAutoFit/>
          </a:bodyPr>
          <a:lstStyle/>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右侧为左侧在内存中的孩子兄弟表示二叉树。</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试设计算法并编程实现完成按照以下顺序和格式输出所有的父子关系：</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BCD</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smtClean="0">
                <a:latin typeface="Times New Roman" panose="02020603050405020304" pitchFamily="18" charset="0"/>
                <a:ea typeface="华文楷体" panose="02010600040101010101" pitchFamily="2" charset="-122"/>
                <a:cs typeface="Times New Roman" panose="02020603050405020304" pitchFamily="18" charset="0"/>
              </a:rPr>
              <a:t>EF</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GI</a:t>
            </a:r>
          </a:p>
          <a:p>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E</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H</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I</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3" name="图片 2"/>
          <p:cNvPicPr>
            <a:picLocks noChangeAspect="1"/>
          </p:cNvPicPr>
          <p:nvPr/>
        </p:nvPicPr>
        <p:blipFill>
          <a:blip r:embed="rId4"/>
          <a:stretch>
            <a:fillRect/>
          </a:stretch>
        </p:blipFill>
        <p:spPr>
          <a:xfrm>
            <a:off x="9552940" y="1059898"/>
            <a:ext cx="2639060" cy="4598950"/>
          </a:xfrm>
          <a:prstGeom prst="rect">
            <a:avLst/>
          </a:prstGeom>
        </p:spPr>
      </p:pic>
    </p:spTree>
    <p:extLst>
      <p:ext uri="{BB962C8B-B14F-4D97-AF65-F5344CB8AC3E}">
        <p14:creationId xmlns:p14="http://schemas.microsoft.com/office/powerpoint/2010/main" val="18946236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思考题三：</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341460" y="1346990"/>
            <a:ext cx="3309303" cy="3352165"/>
          </a:xfrm>
          <a:prstGeom prst="rect">
            <a:avLst/>
          </a:prstGeom>
          <a:noFill/>
          <a:ln>
            <a:noFill/>
          </a:ln>
        </p:spPr>
      </p:pic>
      <p:sp>
        <p:nvSpPr>
          <p:cNvPr id="2" name="文本框 1"/>
          <p:cNvSpPr txBox="1"/>
          <p:nvPr/>
        </p:nvSpPr>
        <p:spPr>
          <a:xfrm>
            <a:off x="3650763" y="2705061"/>
            <a:ext cx="5840786" cy="954107"/>
          </a:xfrm>
          <a:prstGeom prst="rect">
            <a:avLst/>
          </a:prstGeom>
          <a:noFill/>
        </p:spPr>
        <p:txBody>
          <a:bodyPr wrap="square" rtlCol="0">
            <a:spAutoFit/>
          </a:bodyPr>
          <a:lstStyle/>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如何根据左侧的树在内存中建立其用孩子兄弟表示法表示的二叉树？</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3" name="图片 2"/>
          <p:cNvPicPr>
            <a:picLocks noChangeAspect="1"/>
          </p:cNvPicPr>
          <p:nvPr/>
        </p:nvPicPr>
        <p:blipFill>
          <a:blip r:embed="rId4"/>
          <a:stretch>
            <a:fillRect/>
          </a:stretch>
        </p:blipFill>
        <p:spPr>
          <a:xfrm>
            <a:off x="9552940" y="1059898"/>
            <a:ext cx="2639060" cy="4598950"/>
          </a:xfrm>
          <a:prstGeom prst="rect">
            <a:avLst/>
          </a:prstGeom>
        </p:spPr>
      </p:pic>
    </p:spTree>
    <p:extLst>
      <p:ext uri="{BB962C8B-B14F-4D97-AF65-F5344CB8AC3E}">
        <p14:creationId xmlns:p14="http://schemas.microsoft.com/office/powerpoint/2010/main" val="11910702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73200" y="2135297"/>
            <a:ext cx="3941876" cy="3251089"/>
          </a:xfrm>
        </p:spPr>
        <p:txBody>
          <a:bodyPr>
            <a:noAutofit/>
          </a:bodyPr>
          <a:lstStyle/>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 </a:t>
            </a:r>
            <a:r>
              <a:rPr lang="zh-CN" altLang="en-US" sz="2800" dirty="0" smtClean="0">
                <a:latin typeface="华文楷体" pitchFamily="2" charset="-122"/>
                <a:ea typeface="华文楷体" pitchFamily="2" charset="-122"/>
              </a:rPr>
              <a:t>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en-US" altLang="zh-CN" sz="2800" dirty="0" smtClean="0">
                <a:latin typeface="华文楷体" pitchFamily="2" charset="-122"/>
                <a:ea typeface="华文楷体" pitchFamily="2" charset="-122"/>
              </a:rPr>
              <a:t> </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遍历序列确定</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二叉线索树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
        <p:nvSpPr>
          <p:cNvPr id="3" name="Rectangle 3"/>
          <p:cNvSpPr txBox="1">
            <a:spLocks noChangeArrowheads="1"/>
          </p:cNvSpPr>
          <p:nvPr/>
        </p:nvSpPr>
        <p:spPr>
          <a:xfrm>
            <a:off x="6472239" y="2135298"/>
            <a:ext cx="3941876" cy="3251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树和森林</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solidFill>
                  <a:srgbClr val="FF0000"/>
                </a:solidFill>
                <a:latin typeface="华文楷体" pitchFamily="2" charset="-122"/>
                <a:ea typeface="华文楷体" pitchFamily="2" charset="-122"/>
              </a:rPr>
              <a:t>优先级队列</a:t>
            </a:r>
            <a:endParaRPr lang="en-US" altLang="zh-CN" sz="2800" dirty="0">
              <a:solidFill>
                <a:srgbClr val="FF0000"/>
              </a:solidFill>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最</a:t>
            </a:r>
            <a:r>
              <a:rPr lang="zh-CN" altLang="en-US" sz="2800" dirty="0">
                <a:latin typeface="华文楷体" pitchFamily="2" charset="-122"/>
                <a:ea typeface="华文楷体" pitchFamily="2" charset="-122"/>
              </a:rPr>
              <a:t>优</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表达式</a:t>
            </a:r>
            <a:r>
              <a:rPr lang="zh-CN" altLang="en-US" sz="2800" dirty="0">
                <a:latin typeface="华文楷体" pitchFamily="2" charset="-122"/>
                <a:ea typeface="华文楷体" pitchFamily="2" charset="-122"/>
              </a:rPr>
              <a:t>树 </a:t>
            </a:r>
            <a:r>
              <a:rPr lang="zh-CN" altLang="en-US" sz="2800" dirty="0" smtClean="0">
                <a:latin typeface="华文楷体" pitchFamily="2" charset="-122"/>
                <a:ea typeface="华文楷体" pitchFamily="2" charset="-122"/>
              </a:rPr>
              <a:t>*</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等价关系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Tree>
    <p:extLst>
      <p:ext uri="{BB962C8B-B14F-4D97-AF65-F5344CB8AC3E}">
        <p14:creationId xmlns:p14="http://schemas.microsoft.com/office/powerpoint/2010/main" val="16885960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341460" y="1688160"/>
                <a:ext cx="11545740" cy="4277590"/>
              </a:xfrm>
            </p:spPr>
            <p:txBody>
              <a:bodyPr>
                <a:normAutofit/>
              </a:bodyPr>
              <a:lstStyle/>
              <a:p>
                <a:pPr>
                  <a:buFont typeface="Wingdings" panose="05000000000000000000" pitchFamily="2" charset="2"/>
                  <a:buChar char="Ø"/>
                </a:pPr>
                <a:r>
                  <a:rPr lang="zh-CN" altLang="zh-CN" sz="3200" b="0" dirty="0" smtClean="0">
                    <a:ea typeface="华文楷体" panose="02010600040101010101" pitchFamily="2" charset="-122"/>
                    <a:cs typeface="Times New Roman" panose="02020603050405020304" pitchFamily="18" charset="0"/>
                  </a:rPr>
                  <a:t>无论</a:t>
                </a:r>
                <a:r>
                  <a:rPr lang="zh-CN" altLang="zh-CN" sz="3200" b="0" dirty="0">
                    <a:ea typeface="华文楷体" panose="02010600040101010101" pitchFamily="2" charset="-122"/>
                    <a:cs typeface="Times New Roman" panose="02020603050405020304" pitchFamily="18" charset="0"/>
                  </a:rPr>
                  <a:t>是顺序存储还是链式存储，进、出队都有一个操作时间复杂度是</a:t>
                </a:r>
                <a:r>
                  <a:rPr lang="en-US" altLang="zh-CN" sz="3200" b="0" dirty="0">
                    <a:ea typeface="华文楷体" panose="02010600040101010101" pitchFamily="2" charset="-122"/>
                    <a:cs typeface="Times New Roman" panose="02020603050405020304" pitchFamily="18" charset="0"/>
                  </a:rPr>
                  <a:t>O(1)</a:t>
                </a:r>
                <a:r>
                  <a:rPr lang="zh-CN" altLang="zh-CN" sz="3200" b="0" dirty="0">
                    <a:ea typeface="华文楷体" panose="02010600040101010101" pitchFamily="2" charset="-122"/>
                    <a:cs typeface="Times New Roman" panose="02020603050405020304" pitchFamily="18" charset="0"/>
                  </a:rPr>
                  <a:t>而另外一个是</a:t>
                </a:r>
                <a:r>
                  <a:rPr lang="en-US" altLang="zh-CN" sz="3200" b="0" dirty="0">
                    <a:ea typeface="华文楷体" panose="02010600040101010101" pitchFamily="2" charset="-122"/>
                    <a:cs typeface="Times New Roman" panose="02020603050405020304" pitchFamily="18" charset="0"/>
                  </a:rPr>
                  <a:t>O(n)</a:t>
                </a:r>
                <a:r>
                  <a:rPr lang="zh-CN" altLang="zh-CN" sz="3200" b="0" dirty="0">
                    <a:ea typeface="华文楷体" panose="02010600040101010101" pitchFamily="2" charset="-122"/>
                    <a:cs typeface="Times New Roman" panose="02020603050405020304" pitchFamily="18" charset="0"/>
                  </a:rPr>
                  <a:t>。 </a:t>
                </a:r>
                <a:endParaRPr lang="en-US" altLang="zh-CN" sz="32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3200" b="0" dirty="0" smtClean="0">
                    <a:ea typeface="华文楷体" panose="02010600040101010101" pitchFamily="2" charset="-122"/>
                    <a:cs typeface="Times New Roman" panose="02020603050405020304" pitchFamily="18" charset="0"/>
                  </a:rPr>
                  <a:t>假设</a:t>
                </a:r>
                <a:r>
                  <a:rPr lang="zh-CN" altLang="zh-CN" sz="3200" b="0" dirty="0">
                    <a:ea typeface="华文楷体" panose="02010600040101010101" pitchFamily="2" charset="-122"/>
                    <a:cs typeface="Times New Roman" panose="02020603050405020304" pitchFamily="18" charset="0"/>
                  </a:rPr>
                  <a:t>元素的值用其优先级的级别值来标识，级别值小的优先级高，反之则优先级低</a:t>
                </a:r>
                <a:r>
                  <a:rPr lang="zh-CN" altLang="zh-CN" sz="3200" b="0" dirty="0" smtClean="0">
                    <a:ea typeface="华文楷体" panose="02010600040101010101" pitchFamily="2" charset="-122"/>
                    <a:cs typeface="Times New Roman" panose="02020603050405020304" pitchFamily="18" charset="0"/>
                  </a:rPr>
                  <a:t>。</a:t>
                </a:r>
                <a:endParaRPr lang="en-US" altLang="zh-CN" sz="3200" b="0" dirty="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en-US" sz="3200" b="0" dirty="0" smtClean="0">
                    <a:ea typeface="华文楷体" panose="02010600040101010101" pitchFamily="2" charset="-122"/>
                    <a:cs typeface="Times New Roman" panose="02020603050405020304" pitchFamily="18" charset="0"/>
                  </a:rPr>
                  <a:t>为了提高效率，优先级可以用一种特殊的二叉树：</a:t>
                </a:r>
                <a:r>
                  <a:rPr lang="zh-CN" altLang="en-US" sz="3200" dirty="0" smtClean="0">
                    <a:ea typeface="华文楷体" panose="02010600040101010101" pitchFamily="2" charset="-122"/>
                    <a:cs typeface="Times New Roman" panose="02020603050405020304" pitchFamily="18" charset="0"/>
                  </a:rPr>
                  <a:t>堆</a:t>
                </a:r>
                <a:r>
                  <a:rPr lang="zh-CN" altLang="en-US" sz="3200" b="0" dirty="0" smtClean="0">
                    <a:ea typeface="华文楷体" panose="02010600040101010101" pitchFamily="2" charset="-122"/>
                    <a:cs typeface="Times New Roman" panose="02020603050405020304" pitchFamily="18" charset="0"/>
                  </a:rPr>
                  <a:t>来表示，进出队的效率可以统一到</a:t>
                </a:r>
                <a:r>
                  <a:rPr lang="en-US" altLang="zh-CN" sz="3200" b="0" dirty="0" smtClean="0">
                    <a:ea typeface="华文楷体" panose="02010600040101010101" pitchFamily="2" charset="-122"/>
                    <a:cs typeface="Times New Roman" panose="02020603050405020304" pitchFamily="18" charset="0"/>
                  </a:rPr>
                  <a:t>O</a:t>
                </a:r>
                <a:r>
                  <a:rPr lang="en-US" altLang="zh-CN" sz="3200" b="0" dirty="0">
                    <a:ea typeface="华文楷体" panose="02010600040101010101" pitchFamily="2" charset="-122"/>
                    <a:cs typeface="Times New Roman" panose="02020603050405020304" pitchFamily="18" charset="0"/>
                  </a:rPr>
                  <a:t>(</a:t>
                </a:r>
                <a14:m>
                  <m:oMath xmlns:m="http://schemas.openxmlformats.org/officeDocument/2006/math">
                    <m:func>
                      <m:funcPr>
                        <m:ctrlPr>
                          <a:rPr lang="zh-CN" altLang="zh-CN" sz="3200" b="0" i="1">
                            <a:latin typeface="Cambria Math" panose="02040503050406030204" pitchFamily="18" charset="0"/>
                          </a:rPr>
                        </m:ctrlPr>
                      </m:funcPr>
                      <m:fName>
                        <m:sSub>
                          <m:sSubPr>
                            <m:ctrlPr>
                              <a:rPr lang="zh-CN" altLang="zh-CN" sz="3200" b="0" i="1">
                                <a:latin typeface="Cambria Math" panose="02040503050406030204" pitchFamily="18" charset="0"/>
                              </a:rPr>
                            </m:ctrlPr>
                          </m:sSubPr>
                          <m:e>
                            <m:r>
                              <m:rPr>
                                <m:sty m:val="p"/>
                              </m:rPr>
                              <a:rPr lang="en-US" altLang="zh-CN" sz="3200" b="0">
                                <a:latin typeface="Cambria Math" panose="02040503050406030204" pitchFamily="18" charset="0"/>
                              </a:rPr>
                              <m:t>log</m:t>
                            </m:r>
                          </m:e>
                          <m:sub>
                            <m:r>
                              <a:rPr lang="en-US" altLang="zh-CN" sz="3200" b="0" i="1">
                                <a:latin typeface="Cambria Math" panose="02040503050406030204" pitchFamily="18" charset="0"/>
                              </a:rPr>
                              <m:t>2</m:t>
                            </m:r>
                          </m:sub>
                        </m:sSub>
                      </m:fName>
                      <m:e>
                        <m:r>
                          <a:rPr lang="en-US" altLang="zh-CN" sz="3200" b="0" i="1">
                            <a:latin typeface="Cambria Math" panose="02040503050406030204" pitchFamily="18" charset="0"/>
                          </a:rPr>
                          <m:t>𝑛</m:t>
                        </m:r>
                      </m:e>
                    </m:func>
                  </m:oMath>
                </a14:m>
                <a:r>
                  <a:rPr lang="en-US" altLang="zh-CN" sz="3200" b="0" dirty="0" smtClean="0">
                    <a:ea typeface="华文楷体" panose="02010600040101010101" pitchFamily="2" charset="-122"/>
                    <a:cs typeface="Times New Roman" panose="02020603050405020304" pitchFamily="18" charset="0"/>
                  </a:rPr>
                  <a:t>) </a:t>
                </a:r>
                <a:r>
                  <a:rPr lang="zh-CN" altLang="zh-CN" sz="3200" b="0" dirty="0" smtClean="0">
                    <a:ea typeface="华文楷体" panose="02010600040101010101" pitchFamily="2" charset="-122"/>
                    <a:cs typeface="Times New Roman" panose="02020603050405020304" pitchFamily="18" charset="0"/>
                  </a:rPr>
                  <a:t>。 </a:t>
                </a:r>
                <a:endParaRPr lang="en-US" altLang="zh-CN" sz="3200" b="0" dirty="0">
                  <a:ea typeface="华文楷体" panose="02010600040101010101" pitchFamily="2" charset="-122"/>
                  <a:cs typeface="Times New Roman" panose="02020603050405020304" pitchFamily="18" charset="0"/>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341460" y="1688160"/>
                <a:ext cx="11545740" cy="4277590"/>
              </a:xfrm>
              <a:blipFill>
                <a:blip r:embed="rId3"/>
                <a:stretch>
                  <a:fillRect l="-1162" t="-427" r="-950"/>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优先级队列</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302811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59" y="1509256"/>
            <a:ext cx="11713691" cy="5060598"/>
          </a:xfrm>
        </p:spPr>
        <p:txBody>
          <a:bodyPr>
            <a:normAutofit/>
          </a:bodyPr>
          <a:lstStyle/>
          <a:p>
            <a:pPr>
              <a:buFont typeface="Wingdings" panose="05000000000000000000" pitchFamily="2" charset="2"/>
              <a:buChar char="Ø"/>
            </a:pPr>
            <a:r>
              <a:rPr lang="zh-CN" altLang="en-US" sz="3200" b="0" dirty="0" smtClean="0">
                <a:latin typeface="华文楷体" panose="02010600040101010101" pitchFamily="2" charset="-122"/>
                <a:ea typeface="华文楷体" panose="02010600040101010101" pitchFamily="2" charset="-122"/>
              </a:rPr>
              <a:t>堆的概念：</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en-US" altLang="zh-CN" sz="3200" b="0" dirty="0">
                <a:latin typeface="华文楷体" panose="02010600040101010101" pitchFamily="2" charset="-122"/>
                <a:ea typeface="华文楷体" panose="02010600040101010101" pitchFamily="2" charset="-122"/>
              </a:rPr>
              <a:t> </a:t>
            </a:r>
            <a:r>
              <a:rPr lang="en-US" altLang="zh-CN" sz="3200" b="0" dirty="0" smtClean="0">
                <a:latin typeface="华文楷体" panose="02010600040101010101" pitchFamily="2" charset="-122"/>
                <a:ea typeface="华文楷体" panose="02010600040101010101" pitchFamily="2" charset="-122"/>
              </a:rPr>
              <a:t>  </a:t>
            </a:r>
            <a:r>
              <a:rPr lang="zh-CN" altLang="en-US" sz="3200" b="0" dirty="0" smtClean="0">
                <a:latin typeface="华文楷体" panose="02010600040101010101" pitchFamily="2" charset="-122"/>
                <a:ea typeface="华文楷体" panose="02010600040101010101" pitchFamily="2" charset="-122"/>
              </a:rPr>
              <a:t>一个</a:t>
            </a:r>
            <a:r>
              <a:rPr lang="zh-CN" altLang="en-US" sz="3200" dirty="0" smtClean="0">
                <a:latin typeface="华文楷体" panose="02010600040101010101" pitchFamily="2" charset="-122"/>
                <a:ea typeface="华文楷体" panose="02010600040101010101" pitchFamily="2" charset="-122"/>
              </a:rPr>
              <a:t>完全二叉树</a:t>
            </a:r>
            <a:r>
              <a:rPr lang="zh-CN" altLang="en-US" sz="3200" b="0" dirty="0" smtClean="0">
                <a:latin typeface="华文楷体" panose="02010600040101010101" pitchFamily="2" charset="-122"/>
                <a:ea typeface="华文楷体" panose="02010600040101010101" pitchFamily="2" charset="-122"/>
              </a:rPr>
              <a:t>中，任意一个结点的值比其左右子结点值都大，</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en-US" altLang="zh-CN" sz="3200" b="0" dirty="0">
                <a:latin typeface="华文楷体" panose="02010600040101010101" pitchFamily="2" charset="-122"/>
                <a:ea typeface="华文楷体" panose="02010600040101010101" pitchFamily="2" charset="-122"/>
              </a:rPr>
              <a:t> </a:t>
            </a:r>
            <a:r>
              <a:rPr lang="en-US" altLang="zh-CN" sz="3200" b="0" dirty="0" smtClean="0">
                <a:latin typeface="华文楷体" panose="02010600040101010101" pitchFamily="2" charset="-122"/>
                <a:ea typeface="华文楷体" panose="02010600040101010101" pitchFamily="2" charset="-122"/>
              </a:rPr>
              <a:t>  </a:t>
            </a:r>
            <a:r>
              <a:rPr lang="zh-CN" altLang="en-US" sz="3200" b="0" dirty="0" smtClean="0">
                <a:latin typeface="华文楷体" panose="02010600040101010101" pitchFamily="2" charset="-122"/>
                <a:ea typeface="华文楷体" panose="02010600040101010101" pitchFamily="2" charset="-122"/>
              </a:rPr>
              <a:t>称为</a:t>
            </a:r>
            <a:r>
              <a:rPr lang="zh-CN" altLang="en-US" sz="3200" dirty="0" smtClean="0">
                <a:latin typeface="华文楷体" panose="02010600040101010101" pitchFamily="2" charset="-122"/>
                <a:ea typeface="华文楷体" panose="02010600040101010101" pitchFamily="2" charset="-122"/>
              </a:rPr>
              <a:t>大顶堆</a:t>
            </a:r>
            <a:r>
              <a:rPr lang="zh-CN" altLang="en-US" sz="3200" b="0" dirty="0" smtClean="0">
                <a:latin typeface="华文楷体" panose="02010600040101010101" pitchFamily="2" charset="-122"/>
                <a:ea typeface="华文楷体" panose="02010600040101010101" pitchFamily="2" charset="-122"/>
              </a:rPr>
              <a:t>。</a:t>
            </a:r>
            <a:endParaRPr lang="en-US" altLang="zh-CN" sz="3200" b="0" dirty="0" smtClean="0">
              <a:latin typeface="华文楷体" panose="02010600040101010101" pitchFamily="2" charset="-122"/>
              <a:ea typeface="华文楷体" panose="02010600040101010101" pitchFamily="2" charset="-122"/>
            </a:endParaRPr>
          </a:p>
          <a:p>
            <a:pPr marL="258763" indent="0">
              <a:buNone/>
            </a:pPr>
            <a:r>
              <a:rPr lang="zh-CN" altLang="en-US" sz="3200" b="0" dirty="0" smtClean="0">
                <a:latin typeface="华文楷体" panose="02010600040101010101" pitchFamily="2" charset="-122"/>
                <a:ea typeface="华文楷体" panose="02010600040101010101" pitchFamily="2" charset="-122"/>
              </a:rPr>
              <a:t> 一</a:t>
            </a:r>
            <a:r>
              <a:rPr lang="zh-CN" altLang="en-US" sz="3200" b="0" dirty="0">
                <a:latin typeface="华文楷体" panose="02010600040101010101" pitchFamily="2" charset="-122"/>
                <a:ea typeface="华文楷体" panose="02010600040101010101" pitchFamily="2" charset="-122"/>
              </a:rPr>
              <a:t>个</a:t>
            </a:r>
            <a:r>
              <a:rPr lang="zh-CN" altLang="en-US" sz="3200" dirty="0">
                <a:latin typeface="华文楷体" panose="02010600040101010101" pitchFamily="2" charset="-122"/>
                <a:ea typeface="华文楷体" panose="02010600040101010101" pitchFamily="2" charset="-122"/>
              </a:rPr>
              <a:t>完全二叉树</a:t>
            </a:r>
            <a:r>
              <a:rPr lang="zh-CN" altLang="en-US" sz="3200" b="0" dirty="0">
                <a:latin typeface="华文楷体" panose="02010600040101010101" pitchFamily="2" charset="-122"/>
                <a:ea typeface="华文楷体" panose="02010600040101010101" pitchFamily="2" charset="-122"/>
              </a:rPr>
              <a:t>中，任意一个</a:t>
            </a:r>
            <a:r>
              <a:rPr lang="zh-CN" altLang="en-US" sz="3200" b="0" dirty="0" smtClean="0">
                <a:latin typeface="华文楷体" panose="02010600040101010101" pitchFamily="2" charset="-122"/>
                <a:ea typeface="华文楷体" panose="02010600040101010101" pitchFamily="2" charset="-122"/>
              </a:rPr>
              <a:t>结点的值比</a:t>
            </a:r>
            <a:r>
              <a:rPr lang="zh-CN" altLang="en-US" sz="3200" b="0" dirty="0">
                <a:latin typeface="华文楷体" panose="02010600040101010101" pitchFamily="2" charset="-122"/>
                <a:ea typeface="华文楷体" panose="02010600040101010101" pitchFamily="2" charset="-122"/>
              </a:rPr>
              <a:t>其左右子结点值</a:t>
            </a:r>
            <a:r>
              <a:rPr lang="zh-CN" altLang="en-US" sz="3200" b="0" dirty="0" smtClean="0">
                <a:latin typeface="华文楷体" panose="02010600040101010101" pitchFamily="2" charset="-122"/>
                <a:ea typeface="华文楷体" panose="02010600040101010101" pitchFamily="2" charset="-122"/>
              </a:rPr>
              <a:t>都小，</a:t>
            </a:r>
            <a:endParaRPr lang="en-US" altLang="zh-CN" sz="3200" b="0" dirty="0">
              <a:latin typeface="华文楷体" panose="02010600040101010101" pitchFamily="2" charset="-122"/>
              <a:ea typeface="华文楷体" panose="02010600040101010101" pitchFamily="2" charset="-122"/>
            </a:endParaRPr>
          </a:p>
          <a:p>
            <a:pPr marL="0" indent="0">
              <a:buNone/>
            </a:pPr>
            <a:r>
              <a:rPr lang="en-US" altLang="zh-CN" sz="3200" b="0" dirty="0">
                <a:latin typeface="华文楷体" panose="02010600040101010101" pitchFamily="2" charset="-122"/>
                <a:ea typeface="华文楷体" panose="02010600040101010101" pitchFamily="2" charset="-122"/>
              </a:rPr>
              <a:t>   </a:t>
            </a:r>
            <a:r>
              <a:rPr lang="zh-CN" altLang="en-US" sz="3200" b="0" dirty="0" smtClean="0">
                <a:latin typeface="华文楷体" panose="02010600040101010101" pitchFamily="2" charset="-122"/>
                <a:ea typeface="华文楷体" panose="02010600040101010101" pitchFamily="2" charset="-122"/>
              </a:rPr>
              <a:t>称为</a:t>
            </a:r>
            <a:r>
              <a:rPr lang="zh-CN" altLang="en-US" sz="3200" dirty="0" smtClean="0">
                <a:latin typeface="华文楷体" panose="02010600040101010101" pitchFamily="2" charset="-122"/>
                <a:ea typeface="华文楷体" panose="02010600040101010101" pitchFamily="2" charset="-122"/>
              </a:rPr>
              <a:t>小顶</a:t>
            </a:r>
            <a:r>
              <a:rPr lang="zh-CN" altLang="en-US" sz="3200" dirty="0">
                <a:latin typeface="华文楷体" panose="02010600040101010101" pitchFamily="2" charset="-122"/>
                <a:ea typeface="华文楷体" panose="02010600040101010101" pitchFamily="2" charset="-122"/>
              </a:rPr>
              <a:t>堆</a:t>
            </a:r>
            <a:r>
              <a:rPr lang="zh-CN" altLang="en-US" sz="3200" b="0" dirty="0" smtClean="0">
                <a:latin typeface="华文楷体" panose="02010600040101010101" pitchFamily="2" charset="-122"/>
                <a:ea typeface="华文楷体" panose="02010600040101010101" pitchFamily="2" charset="-122"/>
              </a:rPr>
              <a:t>。</a:t>
            </a:r>
            <a:endParaRPr lang="en-US" altLang="zh-CN" sz="3200" b="0" dirty="0" smtClean="0">
              <a:latin typeface="华文楷体" panose="02010600040101010101" pitchFamily="2" charset="-122"/>
              <a:ea typeface="华文楷体" panose="02010600040101010101" pitchFamily="2" charset="-122"/>
            </a:endParaRPr>
          </a:p>
          <a:p>
            <a:pPr marL="0" indent="0">
              <a:buNone/>
            </a:pPr>
            <a:endParaRPr lang="en-US" altLang="zh-CN" sz="3200" b="0" dirty="0">
              <a:latin typeface="华文楷体" panose="02010600040101010101" pitchFamily="2" charset="-122"/>
              <a:ea typeface="华文楷体" panose="02010600040101010101" pitchFamily="2" charset="-122"/>
            </a:endParaRPr>
          </a:p>
          <a:p>
            <a:pPr marL="0" indent="0">
              <a:buNone/>
            </a:pPr>
            <a:r>
              <a:rPr lang="en-US" altLang="zh-CN" sz="3200" b="0" dirty="0" smtClean="0">
                <a:latin typeface="华文楷体" panose="02010600040101010101" pitchFamily="2" charset="-122"/>
                <a:ea typeface="华文楷体" panose="02010600040101010101" pitchFamily="2" charset="-122"/>
              </a:rPr>
              <a:t>   </a:t>
            </a:r>
            <a:r>
              <a:rPr lang="zh-CN" altLang="en-US" sz="3200" b="0" dirty="0" smtClean="0">
                <a:latin typeface="华文楷体" panose="02010600040101010101" pitchFamily="2" charset="-122"/>
                <a:ea typeface="华文楷体" panose="02010600040101010101" pitchFamily="2" charset="-122"/>
              </a:rPr>
              <a:t>大顶堆和小顶堆都称为</a:t>
            </a:r>
            <a:r>
              <a:rPr lang="zh-CN" altLang="en-US" sz="3200" dirty="0" smtClean="0">
                <a:latin typeface="华文楷体" panose="02010600040101010101" pitchFamily="2" charset="-122"/>
                <a:ea typeface="华文楷体" panose="02010600040101010101" pitchFamily="2" charset="-122"/>
              </a:rPr>
              <a:t>堆</a:t>
            </a:r>
            <a:r>
              <a:rPr lang="zh-CN" altLang="en-US" sz="3200" b="0" dirty="0" smtClean="0">
                <a:latin typeface="华文楷体" panose="02010600040101010101" pitchFamily="2" charset="-122"/>
                <a:ea typeface="华文楷体" panose="02010600040101010101" pitchFamily="2" charset="-122"/>
              </a:rPr>
              <a:t>。</a:t>
            </a:r>
            <a:endParaRPr lang="en-US" altLang="zh-CN" sz="3200" b="0" dirty="0" smtClean="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优先级队列</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0518962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09256"/>
            <a:ext cx="2918576" cy="677353"/>
          </a:xfrm>
        </p:spPr>
        <p:txBody>
          <a:bodyPr>
            <a:normAutofit/>
          </a:bodyPr>
          <a:lstStyle/>
          <a:p>
            <a:pPr>
              <a:buFont typeface="Wingdings" panose="05000000000000000000" pitchFamily="2" charset="2"/>
              <a:buChar char="Ø"/>
            </a:pPr>
            <a:r>
              <a:rPr lang="zh-CN" altLang="en-US" sz="3200" b="0" dirty="0" smtClean="0">
                <a:latin typeface="华文楷体" panose="02010600040101010101" pitchFamily="2" charset="-122"/>
                <a:ea typeface="华文楷体" panose="02010600040101010101" pitchFamily="2" charset="-122"/>
              </a:rPr>
              <a:t>堆的示例：</a:t>
            </a:r>
            <a:endParaRPr lang="en-US" altLang="zh-CN" sz="3200" b="0" dirty="0" smtClean="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优先级队列</a:t>
            </a:r>
            <a:endParaRPr lang="zh-CN" altLang="en-US" dirty="0">
              <a:latin typeface="华文楷体" panose="02010600040101010101" pitchFamily="2" charset="-122"/>
              <a:ea typeface="华文楷体" panose="02010600040101010101" pitchFamily="2" charset="-122"/>
            </a:endParaRPr>
          </a:p>
        </p:txBody>
      </p:sp>
      <p:pic>
        <p:nvPicPr>
          <p:cNvPr id="3" name="图片 2"/>
          <p:cNvPicPr>
            <a:picLocks noChangeAspect="1"/>
          </p:cNvPicPr>
          <p:nvPr/>
        </p:nvPicPr>
        <p:blipFill>
          <a:blip r:embed="rId3"/>
          <a:stretch>
            <a:fillRect/>
          </a:stretch>
        </p:blipFill>
        <p:spPr>
          <a:xfrm>
            <a:off x="29547" y="2106588"/>
            <a:ext cx="5867400" cy="4133850"/>
          </a:xfrm>
          <a:prstGeom prst="rect">
            <a:avLst/>
          </a:prstGeom>
        </p:spPr>
      </p:pic>
      <p:pic>
        <p:nvPicPr>
          <p:cNvPr id="4" name="图片 3"/>
          <p:cNvPicPr>
            <a:picLocks noChangeAspect="1"/>
          </p:cNvPicPr>
          <p:nvPr/>
        </p:nvPicPr>
        <p:blipFill>
          <a:blip r:embed="rId4"/>
          <a:stretch>
            <a:fillRect/>
          </a:stretch>
        </p:blipFill>
        <p:spPr>
          <a:xfrm>
            <a:off x="6198304" y="1882957"/>
            <a:ext cx="5934075" cy="4238625"/>
          </a:xfrm>
          <a:prstGeom prst="rect">
            <a:avLst/>
          </a:prstGeom>
        </p:spPr>
      </p:pic>
    </p:spTree>
    <p:extLst>
      <p:ext uri="{BB962C8B-B14F-4D97-AF65-F5344CB8AC3E}">
        <p14:creationId xmlns:p14="http://schemas.microsoft.com/office/powerpoint/2010/main" val="27750023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59" y="1509256"/>
            <a:ext cx="11713691" cy="5060598"/>
          </a:xfrm>
        </p:spPr>
        <p:txBody>
          <a:bodyPr>
            <a:normAutofit/>
          </a:bodyPr>
          <a:lstStyle/>
          <a:p>
            <a:pPr marL="0" indent="0">
              <a:buNone/>
            </a:pPr>
            <a:r>
              <a:rPr lang="zh-CN" altLang="en-US" sz="3200" b="0" dirty="0" smtClean="0">
                <a:latin typeface="华文楷体" panose="02010600040101010101" pitchFamily="2" charset="-122"/>
                <a:ea typeface="华文楷体" panose="02010600040101010101" pitchFamily="2" charset="-122"/>
              </a:rPr>
              <a:t>二个</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en-US" altLang="zh-CN" sz="3200" b="0" dirty="0" smtClean="0">
                <a:latin typeface="华文楷体" panose="02010600040101010101" pitchFamily="2" charset="-122"/>
                <a:ea typeface="华文楷体" panose="02010600040101010101" pitchFamily="2" charset="-122"/>
              </a:rPr>
              <a:t>1.</a:t>
            </a:r>
            <a:r>
              <a:rPr lang="zh-CN" altLang="en-US" sz="3200" b="0" dirty="0" smtClean="0">
                <a:latin typeface="华文楷体" panose="02010600040101010101" pitchFamily="2" charset="-122"/>
                <a:ea typeface="华文楷体" panose="02010600040101010101" pitchFamily="2" charset="-122"/>
              </a:rPr>
              <a:t>结构性（完全二叉树） </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en-US" altLang="zh-CN" sz="3200" b="0" dirty="0" smtClean="0">
                <a:latin typeface="华文楷体" panose="02010600040101010101" pitchFamily="2" charset="-122"/>
                <a:ea typeface="华文楷体" panose="02010600040101010101" pitchFamily="2" charset="-122"/>
              </a:rPr>
              <a:t>2.</a:t>
            </a:r>
            <a:r>
              <a:rPr lang="zh-CN" altLang="en-US" sz="3200" b="0" dirty="0" smtClean="0">
                <a:latin typeface="华文楷体" panose="02010600040101010101" pitchFamily="2" charset="-122"/>
                <a:ea typeface="华文楷体" panose="02010600040101010101" pitchFamily="2" charset="-122"/>
              </a:rPr>
              <a:t>有序性（小顶堆：结点值比左右子小。</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en-US" altLang="zh-CN" sz="3200" b="0" dirty="0">
                <a:latin typeface="华文楷体" panose="02010600040101010101" pitchFamily="2" charset="-122"/>
                <a:ea typeface="华文楷体" panose="02010600040101010101" pitchFamily="2" charset="-122"/>
              </a:rPr>
              <a:t> </a:t>
            </a:r>
            <a:r>
              <a:rPr lang="en-US" altLang="zh-CN" sz="3200" b="0" dirty="0" smtClean="0">
                <a:latin typeface="华文楷体" panose="02010600040101010101" pitchFamily="2" charset="-122"/>
                <a:ea typeface="华文楷体" panose="02010600040101010101" pitchFamily="2" charset="-122"/>
              </a:rPr>
              <a:t>                 </a:t>
            </a:r>
            <a:r>
              <a:rPr lang="zh-CN" altLang="en-US" sz="3200" b="0" dirty="0" smtClean="0">
                <a:latin typeface="华文楷体" panose="02010600040101010101" pitchFamily="2" charset="-122"/>
                <a:ea typeface="华文楷体" panose="02010600040101010101" pitchFamily="2" charset="-122"/>
              </a:rPr>
              <a:t>大顶堆：结点值比左右子大）</a:t>
            </a:r>
            <a:endParaRPr lang="en-US" altLang="zh-CN" sz="3200" b="0" dirty="0">
              <a:latin typeface="华文楷体" panose="02010600040101010101" pitchFamily="2" charset="-122"/>
              <a:ea typeface="华文楷体" panose="02010600040101010101" pitchFamily="2" charset="-122"/>
            </a:endParaRPr>
          </a:p>
          <a:p>
            <a:pPr marL="0" indent="0">
              <a:buNone/>
            </a:pPr>
            <a:r>
              <a:rPr lang="en-US" altLang="zh-CN" sz="3200" b="0" dirty="0" smtClean="0">
                <a:latin typeface="华文楷体" panose="02010600040101010101" pitchFamily="2" charset="-122"/>
                <a:ea typeface="华文楷体" panose="02010600040101010101" pitchFamily="2" charset="-122"/>
              </a:rPr>
              <a:t>  </a:t>
            </a: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堆的特性：</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347586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建立优先级队列</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764433"/>
            <a:ext cx="11621724" cy="3785652"/>
          </a:xfrm>
          <a:prstGeom prst="rect">
            <a:avLst/>
          </a:prstGeom>
          <a:noFill/>
        </p:spPr>
        <p:txBody>
          <a:bodyPr wrap="square" rtlCol="0">
            <a:spAutoFit/>
          </a:bodyPr>
          <a:lstStyle>
            <a:defPPr>
              <a:defRPr lang="zh-CN"/>
            </a:defPPr>
            <a:lvl1pPr>
              <a:defRPr sz="3600"/>
            </a:lvl1pPr>
          </a:lstStyle>
          <a:p>
            <a:pPr marL="457200" indent="-457200">
              <a:buFont typeface="Wingdings" panose="05000000000000000000" pitchFamily="2" charset="2"/>
              <a:buChar char="Ø"/>
            </a:pPr>
            <a:r>
              <a:rPr lang="zh-CN" altLang="zh-CN" sz="2800" dirty="0" smtClean="0">
                <a:ea typeface="华文楷体" panose="02010600040101010101" pitchFamily="2" charset="-122"/>
                <a:cs typeface="Times New Roman" panose="02020603050405020304" pitchFamily="18" charset="0"/>
              </a:rPr>
              <a:t>优先级级别值</a:t>
            </a:r>
            <a:r>
              <a:rPr lang="zh-CN" altLang="en-US" sz="2800" dirty="0" smtClean="0">
                <a:ea typeface="华文楷体" panose="02010600040101010101" pitchFamily="2" charset="-122"/>
                <a:cs typeface="Times New Roman" panose="02020603050405020304" pitchFamily="18" charset="0"/>
              </a:rPr>
              <a:t>最小的优先级最高，</a:t>
            </a:r>
            <a:r>
              <a:rPr lang="zh-CN" altLang="en-US" sz="3000" dirty="0" smtClean="0">
                <a:latin typeface="华文楷体" panose="02010600040101010101" pitchFamily="2" charset="-122"/>
                <a:ea typeface="华文楷体" panose="02010600040101010101" pitchFamily="2" charset="-122"/>
              </a:rPr>
              <a:t>建立优先级队列即建立小顶堆。</a:t>
            </a:r>
            <a:endParaRPr lang="en-US" altLang="zh-CN" sz="3000" dirty="0" smtClean="0">
              <a:latin typeface="华文楷体" panose="02010600040101010101" pitchFamily="2" charset="-122"/>
              <a:ea typeface="华文楷体" panose="02010600040101010101" pitchFamily="2" charset="-122"/>
            </a:endParaRPr>
          </a:p>
          <a:p>
            <a:endParaRPr lang="en-US" altLang="zh-CN" sz="30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en-US" sz="3000" dirty="0" smtClean="0">
                <a:latin typeface="华文楷体" panose="02010600040101010101" pitchFamily="2" charset="-122"/>
                <a:ea typeface="华文楷体" panose="02010600040101010101" pitchFamily="2" charset="-122"/>
              </a:rPr>
              <a:t>将</a:t>
            </a:r>
            <a:r>
              <a:rPr lang="zh-CN" altLang="zh-CN" sz="3000" dirty="0">
                <a:latin typeface="华文楷体" panose="02010600040101010101" pitchFamily="2" charset="-122"/>
                <a:ea typeface="华文楷体" panose="02010600040101010101" pitchFamily="2" charset="-122"/>
              </a:rPr>
              <a:t>存于数组中</a:t>
            </a:r>
            <a:r>
              <a:rPr lang="zh-CN" altLang="zh-CN" sz="3000" dirty="0" smtClean="0">
                <a:latin typeface="华文楷体" panose="02010600040101010101" pitchFamily="2" charset="-122"/>
                <a:ea typeface="华文楷体" panose="02010600040101010101" pitchFamily="2" charset="-122"/>
              </a:rPr>
              <a:t>的</a:t>
            </a:r>
            <a:r>
              <a:rPr lang="zh-CN" altLang="en-US" sz="3000" dirty="0" smtClean="0">
                <a:latin typeface="华文楷体" panose="02010600040101010101" pitchFamily="2" charset="-122"/>
                <a:ea typeface="华文楷体" panose="02010600040101010101" pitchFamily="2" charset="-122"/>
              </a:rPr>
              <a:t>原始</a:t>
            </a:r>
            <a:r>
              <a:rPr lang="zh-CN" altLang="zh-CN" sz="3000" dirty="0" smtClean="0">
                <a:latin typeface="华文楷体" panose="02010600040101010101" pitchFamily="2" charset="-122"/>
                <a:ea typeface="华文楷体" panose="02010600040101010101" pitchFamily="2" charset="-122"/>
              </a:rPr>
              <a:t>序列</a:t>
            </a:r>
            <a:r>
              <a:rPr lang="zh-CN" altLang="zh-CN" sz="3000" dirty="0">
                <a:latin typeface="华文楷体" panose="02010600040101010101" pitchFamily="2" charset="-122"/>
                <a:ea typeface="华文楷体" panose="02010600040101010101" pitchFamily="2" charset="-122"/>
              </a:rPr>
              <a:t>看作是一棵完全二叉树的顺序存储</a:t>
            </a:r>
            <a:r>
              <a:rPr lang="zh-CN" altLang="zh-CN" sz="3000" dirty="0" smtClean="0">
                <a:latin typeface="华文楷体" panose="02010600040101010101" pitchFamily="2" charset="-122"/>
                <a:ea typeface="华文楷体" panose="02010600040101010101" pitchFamily="2" charset="-122"/>
              </a:rPr>
              <a:t>。</a:t>
            </a:r>
            <a:endParaRPr lang="en-US" altLang="zh-CN" sz="3000" dirty="0" smtClean="0">
              <a:latin typeface="华文楷体" panose="02010600040101010101" pitchFamily="2" charset="-122"/>
              <a:ea typeface="华文楷体" panose="02010600040101010101" pitchFamily="2" charset="-122"/>
            </a:endParaRPr>
          </a:p>
          <a:p>
            <a:endParaRPr lang="en-US" altLang="zh-CN" sz="3000" dirty="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3000" dirty="0" smtClean="0">
                <a:latin typeface="华文楷体" panose="02010600040101010101" pitchFamily="2" charset="-122"/>
                <a:ea typeface="华文楷体" panose="02010600040101010101" pitchFamily="2" charset="-122"/>
              </a:rPr>
              <a:t>按照堆</a:t>
            </a:r>
            <a:r>
              <a:rPr lang="zh-CN" altLang="zh-CN" sz="3000" dirty="0">
                <a:latin typeface="华文楷体" panose="02010600040101010101" pitchFamily="2" charset="-122"/>
                <a:ea typeface="华文楷体" panose="02010600040101010101" pitchFamily="2" charset="-122"/>
              </a:rPr>
              <a:t>的概念调整之，使之成为一</a:t>
            </a:r>
            <a:r>
              <a:rPr lang="zh-CN" altLang="zh-CN" sz="3000" dirty="0" smtClean="0">
                <a:latin typeface="华文楷体" panose="02010600040101010101" pitchFamily="2" charset="-122"/>
                <a:ea typeface="华文楷体" panose="02010600040101010101" pitchFamily="2" charset="-122"/>
              </a:rPr>
              <a:t>个</a:t>
            </a:r>
            <a:r>
              <a:rPr lang="zh-CN" altLang="en-US" sz="3000" dirty="0" smtClean="0">
                <a:latin typeface="华文楷体" panose="02010600040101010101" pitchFamily="2" charset="-122"/>
                <a:ea typeface="华文楷体" panose="02010600040101010101" pitchFamily="2" charset="-122"/>
              </a:rPr>
              <a:t>小</a:t>
            </a:r>
            <a:r>
              <a:rPr lang="zh-CN" altLang="zh-CN" sz="3000" dirty="0" smtClean="0">
                <a:latin typeface="华文楷体" panose="02010600040101010101" pitchFamily="2" charset="-122"/>
                <a:ea typeface="华文楷体" panose="02010600040101010101" pitchFamily="2" charset="-122"/>
              </a:rPr>
              <a:t>顶</a:t>
            </a:r>
            <a:r>
              <a:rPr lang="zh-CN" altLang="zh-CN" sz="3000" dirty="0">
                <a:latin typeface="华文楷体" panose="02010600040101010101" pitchFamily="2" charset="-122"/>
                <a:ea typeface="华文楷体" panose="02010600040101010101" pitchFamily="2" charset="-122"/>
              </a:rPr>
              <a:t>堆</a:t>
            </a:r>
            <a:r>
              <a:rPr lang="zh-CN" altLang="zh-CN" sz="3000" dirty="0" smtClean="0">
                <a:latin typeface="华文楷体" panose="02010600040101010101" pitchFamily="2" charset="-122"/>
                <a:ea typeface="华文楷体" panose="02010600040101010101" pitchFamily="2" charset="-122"/>
              </a:rPr>
              <a:t>。</a:t>
            </a:r>
            <a:endParaRPr lang="en-US" altLang="zh-CN" sz="3000" dirty="0" smtClean="0">
              <a:latin typeface="华文楷体" panose="02010600040101010101" pitchFamily="2" charset="-122"/>
              <a:ea typeface="华文楷体" panose="02010600040101010101" pitchFamily="2" charset="-122"/>
            </a:endParaRPr>
          </a:p>
          <a:p>
            <a:endParaRPr lang="en-US" altLang="zh-CN" sz="3000" dirty="0">
              <a:latin typeface="华文楷体" panose="02010600040101010101" pitchFamily="2" charset="-122"/>
              <a:ea typeface="华文楷体" panose="02010600040101010101" pitchFamily="2" charset="-122"/>
            </a:endParaRPr>
          </a:p>
          <a:p>
            <a:pPr marL="457200"/>
            <a:r>
              <a:rPr lang="zh-CN" altLang="en-US" sz="3000" b="1" dirty="0" smtClean="0">
                <a:latin typeface="华文楷体" panose="02010600040101010101" pitchFamily="2" charset="-122"/>
                <a:ea typeface="华文楷体" panose="02010600040101010101" pitchFamily="2" charset="-122"/>
              </a:rPr>
              <a:t>调整策略是</a:t>
            </a:r>
            <a:r>
              <a:rPr lang="zh-CN" altLang="en-US" sz="3000" dirty="0" smtClean="0">
                <a:latin typeface="华文楷体" panose="02010600040101010101" pitchFamily="2" charset="-122"/>
                <a:ea typeface="华文楷体" panose="02010600040101010101" pitchFamily="2" charset="-122"/>
              </a:rPr>
              <a:t>：在一个结点的左子树和右子树都是小顶堆的基础上，调整该结点使之成为小顶点。</a:t>
            </a:r>
            <a:endParaRPr lang="zh-CN" altLang="en-US" sz="3000"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5393767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建立小顶堆</a:t>
            </a:r>
            <a:endParaRPr lang="zh-CN" altLang="en-US" dirty="0">
              <a:latin typeface="华文楷体" panose="02010600040101010101" pitchFamily="2" charset="-122"/>
              <a:ea typeface="华文楷体" panose="02010600040101010101" pitchFamily="2" charset="-122"/>
            </a:endParaRPr>
          </a:p>
        </p:txBody>
      </p:sp>
      <p:sp>
        <p:nvSpPr>
          <p:cNvPr id="5" name="文本框 4"/>
          <p:cNvSpPr txBox="1"/>
          <p:nvPr/>
        </p:nvSpPr>
        <p:spPr>
          <a:xfrm>
            <a:off x="341460" y="1769580"/>
            <a:ext cx="9577792" cy="1415772"/>
          </a:xfrm>
          <a:prstGeom prst="rect">
            <a:avLst/>
          </a:prstGeom>
          <a:noFill/>
        </p:spPr>
        <p:txBody>
          <a:bodyPr wrap="square" rtlCol="0">
            <a:spAutoFit/>
          </a:bodyPr>
          <a:lstStyle>
            <a:defPPr>
              <a:defRPr lang="zh-CN"/>
            </a:defPPr>
            <a:lvl1pPr>
              <a:defRPr sz="3600"/>
            </a:lvl1pPr>
          </a:lstStyle>
          <a:p>
            <a:r>
              <a:rPr lang="zh-CN" altLang="en-US" sz="2800" dirty="0" smtClean="0">
                <a:ea typeface="华文楷体" panose="02010600040101010101" pitchFamily="2" charset="-122"/>
                <a:cs typeface="Times New Roman" panose="02020603050405020304" pitchFamily="18" charset="0"/>
              </a:rPr>
              <a:t>已知数据序列</a:t>
            </a:r>
            <a:r>
              <a:rPr lang="en-US" altLang="zh-CN" sz="2800" dirty="0" smtClean="0">
                <a:ea typeface="华文楷体" panose="02010600040101010101" pitchFamily="2" charset="-122"/>
                <a:cs typeface="Times New Roman" panose="02020603050405020304" pitchFamily="18" charset="0"/>
              </a:rPr>
              <a:t>18</a:t>
            </a:r>
            <a:r>
              <a:rPr lang="zh-CN" altLang="en-US" sz="2800" dirty="0" smtClean="0">
                <a:ea typeface="华文楷体" panose="02010600040101010101" pitchFamily="2" charset="-122"/>
                <a:cs typeface="Times New Roman" panose="02020603050405020304" pitchFamily="18" charset="0"/>
              </a:rPr>
              <a:t>、</a:t>
            </a:r>
            <a:r>
              <a:rPr lang="en-US" altLang="zh-CN" sz="2800" dirty="0" smtClean="0">
                <a:ea typeface="华文楷体" panose="02010600040101010101" pitchFamily="2" charset="-122"/>
                <a:cs typeface="Times New Roman" panose="02020603050405020304" pitchFamily="18" charset="0"/>
              </a:rPr>
              <a:t>26</a:t>
            </a:r>
            <a:r>
              <a:rPr lang="zh-CN" altLang="en-US" sz="2800" dirty="0" smtClean="0">
                <a:ea typeface="华文楷体" panose="02010600040101010101" pitchFamily="2" charset="-122"/>
                <a:cs typeface="Times New Roman" panose="02020603050405020304" pitchFamily="18" charset="0"/>
              </a:rPr>
              <a:t>、</a:t>
            </a:r>
            <a:r>
              <a:rPr lang="en-US" altLang="zh-CN" sz="2800" dirty="0" smtClean="0">
                <a:ea typeface="华文楷体" panose="02010600040101010101" pitchFamily="2" charset="-122"/>
                <a:cs typeface="Times New Roman" panose="02020603050405020304" pitchFamily="18" charset="0"/>
              </a:rPr>
              <a:t>31</a:t>
            </a:r>
            <a:r>
              <a:rPr lang="zh-CN" altLang="en-US" sz="2800" dirty="0" smtClean="0">
                <a:ea typeface="华文楷体" panose="02010600040101010101" pitchFamily="2" charset="-122"/>
                <a:cs typeface="Times New Roman" panose="02020603050405020304" pitchFamily="18" charset="0"/>
              </a:rPr>
              <a:t>、</a:t>
            </a:r>
            <a:r>
              <a:rPr lang="en-US" altLang="zh-CN" sz="2800" dirty="0" smtClean="0">
                <a:ea typeface="华文楷体" panose="02010600040101010101" pitchFamily="2" charset="-122"/>
                <a:cs typeface="Times New Roman" panose="02020603050405020304" pitchFamily="18" charset="0"/>
              </a:rPr>
              <a:t>65</a:t>
            </a:r>
            <a:r>
              <a:rPr lang="zh-CN" altLang="en-US" sz="2800" dirty="0" smtClean="0">
                <a:ea typeface="华文楷体" panose="02010600040101010101" pitchFamily="2" charset="-122"/>
                <a:cs typeface="Times New Roman" panose="02020603050405020304" pitchFamily="18" charset="0"/>
              </a:rPr>
              <a:t>、</a:t>
            </a:r>
            <a:r>
              <a:rPr lang="en-US" altLang="zh-CN" sz="2800" dirty="0" smtClean="0">
                <a:ea typeface="华文楷体" panose="02010600040101010101" pitchFamily="2" charset="-122"/>
                <a:cs typeface="Times New Roman" panose="02020603050405020304" pitchFamily="18" charset="0"/>
              </a:rPr>
              <a:t>8</a:t>
            </a:r>
            <a:r>
              <a:rPr lang="zh-CN" altLang="en-US" sz="2800" dirty="0" smtClean="0">
                <a:ea typeface="华文楷体" panose="02010600040101010101" pitchFamily="2" charset="-122"/>
                <a:cs typeface="Times New Roman" panose="02020603050405020304" pitchFamily="18" charset="0"/>
              </a:rPr>
              <a:t>、</a:t>
            </a:r>
            <a:r>
              <a:rPr lang="en-US" altLang="zh-CN" sz="2800" dirty="0" smtClean="0">
                <a:ea typeface="华文楷体" panose="02010600040101010101" pitchFamily="2" charset="-122"/>
                <a:cs typeface="Times New Roman" panose="02020603050405020304" pitchFamily="18" charset="0"/>
              </a:rPr>
              <a:t>15</a:t>
            </a:r>
            <a:r>
              <a:rPr lang="zh-CN" altLang="en-US" sz="2800" dirty="0" smtClean="0">
                <a:ea typeface="华文楷体" panose="02010600040101010101" pitchFamily="2" charset="-122"/>
                <a:cs typeface="Times New Roman" panose="02020603050405020304" pitchFamily="18" charset="0"/>
              </a:rPr>
              <a:t>、</a:t>
            </a:r>
            <a:r>
              <a:rPr lang="en-US" altLang="zh-CN" sz="2800" dirty="0" smtClean="0">
                <a:ea typeface="华文楷体" panose="02010600040101010101" pitchFamily="2" charset="-122"/>
                <a:cs typeface="Times New Roman" panose="02020603050405020304" pitchFamily="18" charset="0"/>
              </a:rPr>
              <a:t>88</a:t>
            </a:r>
            <a:r>
              <a:rPr lang="zh-CN" altLang="en-US" sz="2800" dirty="0" smtClean="0">
                <a:ea typeface="华文楷体" panose="02010600040101010101" pitchFamily="2" charset="-122"/>
                <a:cs typeface="Times New Roman" panose="02020603050405020304" pitchFamily="18" charset="0"/>
              </a:rPr>
              <a:t>、</a:t>
            </a:r>
            <a:r>
              <a:rPr lang="en-US" altLang="zh-CN" sz="2800" dirty="0" smtClean="0">
                <a:ea typeface="华文楷体" panose="02010600040101010101" pitchFamily="2" charset="-122"/>
                <a:cs typeface="Times New Roman" panose="02020603050405020304" pitchFamily="18" charset="0"/>
              </a:rPr>
              <a:t>72</a:t>
            </a:r>
            <a:r>
              <a:rPr lang="zh-CN" altLang="en-US" sz="2800" dirty="0" smtClean="0">
                <a:ea typeface="华文楷体" panose="02010600040101010101" pitchFamily="2" charset="-122"/>
                <a:cs typeface="Times New Roman" panose="02020603050405020304" pitchFamily="18" charset="0"/>
              </a:rPr>
              <a:t>、</a:t>
            </a:r>
            <a:r>
              <a:rPr lang="en-US" altLang="zh-CN" sz="2800" dirty="0" smtClean="0">
                <a:ea typeface="华文楷体" panose="02010600040101010101" pitchFamily="2" charset="-122"/>
                <a:cs typeface="Times New Roman" panose="02020603050405020304" pitchFamily="18" charset="0"/>
              </a:rPr>
              <a:t>35</a:t>
            </a:r>
            <a:r>
              <a:rPr lang="zh-CN" altLang="en-US" sz="2800" dirty="0" smtClean="0">
                <a:ea typeface="华文楷体" panose="02010600040101010101" pitchFamily="2" charset="-122"/>
                <a:cs typeface="Times New Roman" panose="02020603050405020304" pitchFamily="18" charset="0"/>
              </a:rPr>
              <a:t>、</a:t>
            </a:r>
            <a:r>
              <a:rPr lang="en-US" altLang="zh-CN" sz="2800" dirty="0" smtClean="0">
                <a:ea typeface="华文楷体" panose="02010600040101010101" pitchFamily="2" charset="-122"/>
                <a:cs typeface="Times New Roman" panose="02020603050405020304" pitchFamily="18" charset="0"/>
              </a:rPr>
              <a:t>20</a:t>
            </a:r>
          </a:p>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将之看作顺序存储的完全二叉树（结构性）</a:t>
            </a:r>
            <a:endParaRPr lang="en-US" altLang="zh-CN" sz="2800" dirty="0" smtClean="0">
              <a:latin typeface="华文楷体" panose="02010600040101010101" pitchFamily="2" charset="-122"/>
              <a:ea typeface="华文楷体" panose="02010600040101010101" pitchFamily="2" charset="-122"/>
              <a:cs typeface="Times New Roman" panose="02020603050405020304" pitchFamily="18" charset="0"/>
            </a:endParaRPr>
          </a:p>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进行调整，使之满足有序性</a:t>
            </a:r>
            <a:endParaRPr lang="zh-CN" altLang="en-US" sz="3000" dirty="0">
              <a:latin typeface="华文楷体" panose="02010600040101010101" pitchFamily="2" charset="-122"/>
              <a:ea typeface="华文楷体" panose="02010600040101010101" pitchFamily="2" charset="-122"/>
            </a:endParaRPr>
          </a:p>
        </p:txBody>
      </p:sp>
      <p:pic>
        <p:nvPicPr>
          <p:cNvPr id="3" name="图片 2"/>
          <p:cNvPicPr>
            <a:picLocks noChangeAspect="1"/>
          </p:cNvPicPr>
          <p:nvPr/>
        </p:nvPicPr>
        <p:blipFill>
          <a:blip r:embed="rId3"/>
          <a:stretch>
            <a:fillRect/>
          </a:stretch>
        </p:blipFill>
        <p:spPr>
          <a:xfrm>
            <a:off x="6090823" y="2754465"/>
            <a:ext cx="5934075" cy="3714750"/>
          </a:xfrm>
          <a:prstGeom prst="rect">
            <a:avLst/>
          </a:prstGeom>
        </p:spPr>
      </p:pic>
    </p:spTree>
    <p:extLst>
      <p:ext uri="{BB962C8B-B14F-4D97-AF65-F5344CB8AC3E}">
        <p14:creationId xmlns:p14="http://schemas.microsoft.com/office/powerpoint/2010/main" val="42636228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39755" y="1466259"/>
            <a:ext cx="10989635" cy="4401205"/>
          </a:xfrm>
          <a:prstGeom prst="rect">
            <a:avLst/>
          </a:prstGeom>
          <a:noFill/>
        </p:spPr>
        <p:txBody>
          <a:bodyPr wrap="square" rtlCol="0">
            <a:spAutoFit/>
          </a:bodyPr>
          <a:lstStyle/>
          <a:p>
            <a:r>
              <a:rPr lang="zh-CN" altLang="en-US" sz="2800" b="1" dirty="0" smtClean="0">
                <a:solidFill>
                  <a:schemeClr val="accent1"/>
                </a:solidFill>
                <a:latin typeface="华文楷体" panose="02010600040101010101" pitchFamily="2" charset="-122"/>
                <a:ea typeface="华文楷体" panose="02010600040101010101" pitchFamily="2" charset="-122"/>
              </a:rPr>
              <a:t>调整策略：</a:t>
            </a:r>
            <a:endParaRPr lang="en-US" altLang="zh-CN" sz="2800" b="1" dirty="0" smtClean="0">
              <a:solidFill>
                <a:schemeClr val="accent1"/>
              </a:solidFill>
              <a:latin typeface="华文楷体" panose="02010600040101010101" pitchFamily="2" charset="-122"/>
              <a:ea typeface="华文楷体" panose="02010600040101010101" pitchFamily="2" charset="-122"/>
            </a:endParaRPr>
          </a:p>
          <a:p>
            <a:pPr indent="715963"/>
            <a:r>
              <a:rPr lang="zh-CN" altLang="en-US" sz="2800" dirty="0" smtClean="0">
                <a:latin typeface="华文楷体" panose="02010600040101010101" pitchFamily="2" charset="-122"/>
                <a:ea typeface="华文楷体" panose="02010600040101010101" pitchFamily="2" charset="-122"/>
              </a:rPr>
              <a:t>假设一个结点的左子树和右子树都是小顶堆，调整之，使以该结点为根的完全二叉树也是小顶堆。（</a:t>
            </a:r>
            <a:r>
              <a:rPr lang="zh-CN" altLang="en-US" sz="2800" dirty="0" smtClean="0">
                <a:solidFill>
                  <a:srgbClr val="FF0000"/>
                </a:solidFill>
                <a:latin typeface="华文楷体" panose="02010600040101010101" pitchFamily="2" charset="-122"/>
                <a:ea typeface="华文楷体" panose="02010600040101010101" pitchFamily="2" charset="-122"/>
              </a:rPr>
              <a:t>递归？</a:t>
            </a:r>
            <a:r>
              <a:rPr lang="zh-CN" altLang="en-US"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endParaRPr lang="en-US" altLang="zh-CN" sz="2800" dirty="0" smtClean="0">
              <a:latin typeface="华文楷体" panose="02010600040101010101" pitchFamily="2" charset="-122"/>
              <a:ea typeface="华文楷体" panose="02010600040101010101" pitchFamily="2" charset="-122"/>
            </a:endParaRPr>
          </a:p>
          <a:p>
            <a:r>
              <a:rPr lang="zh-CN" altLang="en-US" sz="2800" b="1" dirty="0" smtClean="0">
                <a:solidFill>
                  <a:schemeClr val="accent1"/>
                </a:solidFill>
                <a:latin typeface="华文楷体" panose="02010600040101010101" pitchFamily="2" charset="-122"/>
                <a:ea typeface="华文楷体" panose="02010600040101010101" pitchFamily="2" charset="-122"/>
              </a:rPr>
              <a:t>一种调整方法：</a:t>
            </a:r>
            <a:endParaRPr lang="en-US" altLang="zh-CN" sz="2800" b="1" dirty="0" smtClean="0">
              <a:solidFill>
                <a:schemeClr val="accent1"/>
              </a:solidFill>
              <a:latin typeface="华文楷体" panose="02010600040101010101" pitchFamily="2" charset="-122"/>
              <a:ea typeface="华文楷体" panose="02010600040101010101" pitchFamily="2" charset="-122"/>
            </a:endParaRPr>
          </a:p>
          <a:p>
            <a:pPr indent="715963"/>
            <a:r>
              <a:rPr lang="zh-CN" altLang="en-US" sz="2800" dirty="0" smtClean="0">
                <a:latin typeface="华文楷体" panose="02010600040101010101" pitchFamily="2" charset="-122"/>
                <a:ea typeface="华文楷体" panose="02010600040101010101" pitchFamily="2" charset="-122"/>
              </a:rPr>
              <a:t>按照</a:t>
            </a:r>
            <a:r>
              <a:rPr lang="zh-CN" altLang="en-US" sz="2800" dirty="0">
                <a:latin typeface="华文楷体" panose="02010600040101010101" pitchFamily="2" charset="-122"/>
                <a:ea typeface="华文楷体" panose="02010600040101010101" pitchFamily="2" charset="-122"/>
              </a:rPr>
              <a:t>以上原则，</a:t>
            </a:r>
            <a:r>
              <a:rPr lang="zh-CN" altLang="zh-CN" sz="2800" dirty="0">
                <a:latin typeface="华文楷体" panose="02010600040101010101" pitchFamily="2" charset="-122"/>
                <a:ea typeface="华文楷体" panose="02010600040101010101" pitchFamily="2" charset="-122"/>
              </a:rPr>
              <a:t>对序列从后往前逐一做元素检查、调整使得以该元素为根的二叉树满足</a:t>
            </a:r>
            <a:r>
              <a:rPr lang="zh-CN" altLang="en-US" sz="2800" dirty="0">
                <a:latin typeface="华文楷体" panose="02010600040101010101" pitchFamily="2" charset="-122"/>
                <a:ea typeface="华文楷体" panose="02010600040101010101" pitchFamily="2" charset="-122"/>
              </a:rPr>
              <a:t>小</a:t>
            </a:r>
            <a:r>
              <a:rPr lang="zh-CN" altLang="zh-CN" sz="2800" dirty="0">
                <a:latin typeface="华文楷体" panose="02010600040101010101" pitchFamily="2" charset="-122"/>
                <a:ea typeface="华文楷体" panose="02010600040101010101" pitchFamily="2" charset="-122"/>
              </a:rPr>
              <a:t>顶堆的定义</a:t>
            </a:r>
            <a:r>
              <a:rPr lang="zh-CN" altLang="en-US" sz="2800" dirty="0">
                <a:latin typeface="华文楷体" panose="02010600040101010101" pitchFamily="2" charset="-122"/>
                <a:ea typeface="华文楷体" panose="02010600040101010101" pitchFamily="2" charset="-122"/>
              </a:rPr>
              <a:t>。</a:t>
            </a:r>
            <a:endParaRPr lang="en-US" altLang="zh-CN" sz="2800" dirty="0">
              <a:latin typeface="华文楷体" panose="02010600040101010101" pitchFamily="2" charset="-122"/>
              <a:ea typeface="华文楷体" panose="02010600040101010101" pitchFamily="2" charset="-122"/>
            </a:endParaRPr>
          </a:p>
          <a:p>
            <a:pPr indent="715963"/>
            <a:r>
              <a:rPr lang="zh-CN" altLang="en-US" sz="2800" dirty="0">
                <a:latin typeface="华文楷体" panose="02010600040101010101" pitchFamily="2" charset="-122"/>
                <a:ea typeface="华文楷体" panose="02010600040101010101" pitchFamily="2" charset="-122"/>
              </a:rPr>
              <a:t>叶子结点自然满足小顶堆定义，故从倒数第一个非叶子结点开始逐一调整。</a:t>
            </a:r>
            <a:r>
              <a:rPr lang="zh-CN" altLang="zh-CN" sz="2800" dirty="0">
                <a:latin typeface="华文楷体" panose="02010600040101010101" pitchFamily="2" charset="-122"/>
                <a:ea typeface="华文楷体" panose="02010600040101010101" pitchFamily="2" charset="-122"/>
              </a:rPr>
              <a:t>。</a:t>
            </a:r>
            <a:endParaRPr lang="zh-CN" altLang="en-US" sz="2800" dirty="0">
              <a:latin typeface="华文楷体" panose="02010600040101010101" pitchFamily="2" charset="-122"/>
              <a:ea typeface="华文楷体" panose="02010600040101010101" pitchFamily="2" charset="-122"/>
            </a:endParaRPr>
          </a:p>
          <a:p>
            <a:endParaRPr lang="en-US" altLang="zh-CN" sz="2800" b="1" dirty="0" smtClean="0">
              <a:solidFill>
                <a:schemeClr val="accent1"/>
              </a:solidFill>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7879588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400281" y="793903"/>
            <a:ext cx="11162884"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二叉树</a:t>
            </a:r>
            <a:r>
              <a:rPr lang="zh-CN" altLang="zh-CN" dirty="0">
                <a:latin typeface="华文楷体" panose="02010600040101010101" pitchFamily="2" charset="-122"/>
                <a:ea typeface="华文楷体" panose="02010600040101010101" pitchFamily="2" charset="-122"/>
              </a:rPr>
              <a:t>的各种形态</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3190184" y="2306291"/>
            <a:ext cx="5583077" cy="2921691"/>
          </a:xfrm>
          <a:prstGeom prst="rect">
            <a:avLst/>
          </a:prstGeom>
          <a:noFill/>
          <a:ln>
            <a:noFill/>
          </a:ln>
        </p:spPr>
      </p:pic>
    </p:spTree>
    <p:extLst>
      <p:ext uri="{BB962C8B-B14F-4D97-AF65-F5344CB8AC3E}">
        <p14:creationId xmlns:p14="http://schemas.microsoft.com/office/powerpoint/2010/main" val="29755067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0" y="1911626"/>
            <a:ext cx="5924550" cy="4210050"/>
          </a:xfrm>
          <a:prstGeom prst="rect">
            <a:avLst/>
          </a:prstGeom>
        </p:spPr>
      </p:pic>
      <p:pic>
        <p:nvPicPr>
          <p:cNvPr id="6" name="图片 5"/>
          <p:cNvPicPr>
            <a:picLocks noChangeAspect="1"/>
          </p:cNvPicPr>
          <p:nvPr/>
        </p:nvPicPr>
        <p:blipFill>
          <a:blip r:embed="rId4"/>
          <a:stretch>
            <a:fillRect/>
          </a:stretch>
        </p:blipFill>
        <p:spPr>
          <a:xfrm>
            <a:off x="5924550" y="1968776"/>
            <a:ext cx="5876925" cy="4152900"/>
          </a:xfrm>
          <a:prstGeom prst="rect">
            <a:avLst/>
          </a:prstGeom>
        </p:spPr>
      </p:pic>
    </p:spTree>
    <p:extLst>
      <p:ext uri="{BB962C8B-B14F-4D97-AF65-F5344CB8AC3E}">
        <p14:creationId xmlns:p14="http://schemas.microsoft.com/office/powerpoint/2010/main" val="9781732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20707" y="1959251"/>
            <a:ext cx="5924550" cy="4162425"/>
          </a:xfrm>
          <a:prstGeom prst="rect">
            <a:avLst/>
          </a:prstGeom>
        </p:spPr>
      </p:pic>
      <p:pic>
        <p:nvPicPr>
          <p:cNvPr id="4" name="图片 3"/>
          <p:cNvPicPr>
            <a:picLocks noChangeAspect="1"/>
          </p:cNvPicPr>
          <p:nvPr/>
        </p:nvPicPr>
        <p:blipFill>
          <a:blip r:embed="rId4"/>
          <a:stretch>
            <a:fillRect/>
          </a:stretch>
        </p:blipFill>
        <p:spPr>
          <a:xfrm>
            <a:off x="5945257" y="1959251"/>
            <a:ext cx="5924550" cy="4333875"/>
          </a:xfrm>
          <a:prstGeom prst="rect">
            <a:avLst/>
          </a:prstGeom>
        </p:spPr>
      </p:pic>
    </p:spTree>
    <p:extLst>
      <p:ext uri="{BB962C8B-B14F-4D97-AF65-F5344CB8AC3E}">
        <p14:creationId xmlns:p14="http://schemas.microsoft.com/office/powerpoint/2010/main" val="31781766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344348" y="1886157"/>
            <a:ext cx="5857875" cy="4238625"/>
          </a:xfrm>
          <a:prstGeom prst="rect">
            <a:avLst/>
          </a:prstGeom>
        </p:spPr>
      </p:pic>
      <p:pic>
        <p:nvPicPr>
          <p:cNvPr id="6" name="图片 5"/>
          <p:cNvPicPr>
            <a:picLocks noChangeAspect="1"/>
          </p:cNvPicPr>
          <p:nvPr/>
        </p:nvPicPr>
        <p:blipFill>
          <a:blip r:embed="rId4"/>
          <a:stretch>
            <a:fillRect/>
          </a:stretch>
        </p:blipFill>
        <p:spPr>
          <a:xfrm>
            <a:off x="6202223" y="1886157"/>
            <a:ext cx="5962650" cy="4219575"/>
          </a:xfrm>
          <a:prstGeom prst="rect">
            <a:avLst/>
          </a:prstGeom>
        </p:spPr>
      </p:pic>
    </p:spTree>
    <p:extLst>
      <p:ext uri="{BB962C8B-B14F-4D97-AF65-F5344CB8AC3E}">
        <p14:creationId xmlns:p14="http://schemas.microsoft.com/office/powerpoint/2010/main" val="16404633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51181" y="795130"/>
            <a:ext cx="10694505" cy="523220"/>
          </a:xfrm>
          <a:prstGeom prst="rect">
            <a:avLst/>
          </a:prstGeom>
          <a:noFill/>
        </p:spPr>
        <p:txBody>
          <a:bodyPr wrap="square" rtlCol="0">
            <a:spAutoFit/>
          </a:bodyPr>
          <a:lstStyle/>
          <a:p>
            <a:r>
              <a:rPr lang="zh-CN" altLang="en-US" sz="2800" dirty="0">
                <a:latin typeface="华文楷体" panose="02010600040101010101" pitchFamily="2" charset="-122"/>
                <a:ea typeface="华文楷体" panose="02010600040101010101" pitchFamily="2" charset="-122"/>
              </a:rPr>
              <a:t>一个小顶堆，可表示一个优先级</a:t>
            </a:r>
            <a:r>
              <a:rPr lang="zh-CN" altLang="en-US" sz="2800" dirty="0" smtClean="0">
                <a:latin typeface="华文楷体" panose="02010600040101010101" pitchFamily="2" charset="-122"/>
                <a:ea typeface="华文楷体" panose="02010600040101010101" pitchFamily="2" charset="-122"/>
              </a:rPr>
              <a:t>队列，</a:t>
            </a:r>
            <a:r>
              <a:rPr lang="zh-CN" altLang="zh-CN" sz="2800" dirty="0">
                <a:ea typeface="华文楷体" panose="02010600040101010101" pitchFamily="2" charset="-122"/>
                <a:cs typeface="Times New Roman" panose="02020603050405020304" pitchFamily="18" charset="0"/>
              </a:rPr>
              <a:t>堆顶是优先级最高的元素。 </a:t>
            </a:r>
            <a:endParaRPr lang="zh-CN" altLang="en-US" sz="2800" dirty="0">
              <a:latin typeface="华文楷体" panose="02010600040101010101" pitchFamily="2" charset="-122"/>
              <a:ea typeface="华文楷体" panose="02010600040101010101" pitchFamily="2" charset="-122"/>
            </a:endParaRPr>
          </a:p>
        </p:txBody>
      </p:sp>
      <p:pic>
        <p:nvPicPr>
          <p:cNvPr id="4" name="图片 3"/>
          <p:cNvPicPr>
            <a:picLocks noChangeAspect="1"/>
          </p:cNvPicPr>
          <p:nvPr/>
        </p:nvPicPr>
        <p:blipFill>
          <a:blip r:embed="rId3"/>
          <a:stretch>
            <a:fillRect/>
          </a:stretch>
        </p:blipFill>
        <p:spPr>
          <a:xfrm>
            <a:off x="2531786" y="1869385"/>
            <a:ext cx="5895975" cy="4152900"/>
          </a:xfrm>
          <a:prstGeom prst="rect">
            <a:avLst/>
          </a:prstGeom>
        </p:spPr>
      </p:pic>
    </p:spTree>
    <p:extLst>
      <p:ext uri="{BB962C8B-B14F-4D97-AF65-F5344CB8AC3E}">
        <p14:creationId xmlns:p14="http://schemas.microsoft.com/office/powerpoint/2010/main" val="31631137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341460" y="1480681"/>
                <a:ext cx="11545740" cy="4720094"/>
              </a:xfrm>
            </p:spPr>
            <p:txBody>
              <a:bodyPr>
                <a:normAutofit/>
              </a:bodyPr>
              <a:lstStyle/>
              <a:p>
                <a:pPr marL="0" indent="0">
                  <a:buNone/>
                </a:pPr>
                <a:r>
                  <a:rPr lang="zh-CN" altLang="zh-CN" sz="2800" b="0" dirty="0" smtClean="0">
                    <a:ea typeface="华文楷体" panose="02010600040101010101" pitchFamily="2" charset="-122"/>
                    <a:cs typeface="Times New Roman" panose="02020603050405020304" pitchFamily="18" charset="0"/>
                  </a:rPr>
                  <a:t>从</a:t>
                </a:r>
                <a:r>
                  <a:rPr lang="zh-CN" altLang="zh-CN" sz="2800" b="0" dirty="0">
                    <a:ea typeface="华文楷体" panose="02010600040101010101" pitchFamily="2" charset="-122"/>
                    <a:cs typeface="Times New Roman" panose="02020603050405020304" pitchFamily="18" charset="0"/>
                  </a:rPr>
                  <a:t>形式上看时间复杂度是</a:t>
                </a:r>
                <a:r>
                  <a:rPr lang="en-US" altLang="zh-CN" sz="2800" b="0" dirty="0">
                    <a:ea typeface="华文楷体" panose="02010600040101010101" pitchFamily="2" charset="-122"/>
                    <a:cs typeface="Times New Roman" panose="02020603050405020304" pitchFamily="18" charset="0"/>
                  </a:rPr>
                  <a:t>O(n</a:t>
                </a:r>
                <a14:m>
                  <m:oMath xmlns:m="http://schemas.openxmlformats.org/officeDocument/2006/math">
                    <m:func>
                      <m:funcPr>
                        <m:ctrlPr>
                          <a:rPr lang="zh-CN" altLang="zh-CN" sz="2800" b="0" i="1">
                            <a:latin typeface="Cambria Math" panose="02040503050406030204" pitchFamily="18" charset="0"/>
                          </a:rPr>
                        </m:ctrlPr>
                      </m:funcPr>
                      <m:fName>
                        <m:sSub>
                          <m:sSubPr>
                            <m:ctrlPr>
                              <a:rPr lang="zh-CN" altLang="zh-CN" sz="2800" b="0" i="1">
                                <a:latin typeface="Cambria Math" panose="02040503050406030204" pitchFamily="18" charset="0"/>
                              </a:rPr>
                            </m:ctrlPr>
                          </m:sSubPr>
                          <m:e>
                            <m:r>
                              <m:rPr>
                                <m:sty m:val="p"/>
                              </m:rPr>
                              <a:rPr lang="en-US" altLang="zh-CN" sz="2800" b="0">
                                <a:latin typeface="Cambria Math" panose="02040503050406030204" pitchFamily="18" charset="0"/>
                              </a:rPr>
                              <m:t>log</m:t>
                            </m:r>
                          </m:e>
                          <m:sub>
                            <m:r>
                              <a:rPr lang="en-US" altLang="zh-CN" sz="2800" b="0" i="1">
                                <a:latin typeface="Cambria Math" panose="02040503050406030204" pitchFamily="18" charset="0"/>
                              </a:rPr>
                              <m:t>2</m:t>
                            </m:r>
                          </m:sub>
                        </m:sSub>
                      </m:fName>
                      <m:e>
                        <m:r>
                          <a:rPr lang="en-US" altLang="zh-CN" sz="2800" b="0" i="1">
                            <a:latin typeface="Cambria Math" panose="02040503050406030204" pitchFamily="18" charset="0"/>
                          </a:rPr>
                          <m:t>𝑛</m:t>
                        </m:r>
                      </m:e>
                    </m:func>
                  </m:oMath>
                </a14:m>
                <a:r>
                  <a:rPr lang="en-US" altLang="zh-CN" sz="2800" b="0" dirty="0">
                    <a:ea typeface="华文楷体" panose="02010600040101010101" pitchFamily="2" charset="-122"/>
                    <a:cs typeface="Times New Roman" panose="02020603050405020304" pitchFamily="18" charset="0"/>
                  </a:rPr>
                  <a:t>),</a:t>
                </a:r>
                <a:r>
                  <a:rPr lang="zh-CN" altLang="zh-CN" sz="2800" b="0" dirty="0">
                    <a:ea typeface="华文楷体" panose="02010600040101010101" pitchFamily="2" charset="-122"/>
                    <a:cs typeface="Times New Roman" panose="02020603050405020304" pitchFamily="18" charset="0"/>
                  </a:rPr>
                  <a:t>但实际可达</a:t>
                </a:r>
                <a:r>
                  <a:rPr lang="en-US" altLang="zh-CN" sz="2800" b="0" dirty="0">
                    <a:ea typeface="华文楷体" panose="02010600040101010101" pitchFamily="2" charset="-122"/>
                    <a:cs typeface="Times New Roman" panose="02020603050405020304" pitchFamily="18" charset="0"/>
                  </a:rPr>
                  <a:t>O(n</a:t>
                </a:r>
                <a:r>
                  <a:rPr lang="en-US" altLang="zh-CN" sz="2800" b="0" dirty="0" smtClean="0">
                    <a:ea typeface="华文楷体" panose="02010600040101010101" pitchFamily="2" charset="-122"/>
                    <a:cs typeface="Times New Roman" panose="02020603050405020304" pitchFamily="18" charset="0"/>
                  </a:rPr>
                  <a:t>)</a:t>
                </a:r>
                <a:r>
                  <a:rPr lang="zh-CN" altLang="en-US"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endParaRPr lang="en-US" altLang="zh-CN" sz="2800" b="0" dirty="0" smtClean="0">
                  <a:ea typeface="华文楷体" panose="02010600040101010101" pitchFamily="2" charset="-122"/>
                  <a:cs typeface="Times New Roman" panose="02020603050405020304" pitchFamily="18" charset="0"/>
                </a:endParaRPr>
              </a:p>
              <a:p>
                <a:pPr marL="0" indent="0">
                  <a:buNone/>
                </a:pPr>
                <a:r>
                  <a:rPr lang="zh-CN" altLang="zh-CN" sz="2800" b="0" dirty="0" smtClean="0">
                    <a:ea typeface="华文楷体" panose="02010600040101010101" pitchFamily="2" charset="-122"/>
                    <a:cs typeface="Times New Roman" panose="02020603050405020304" pitchFamily="18" charset="0"/>
                  </a:rPr>
                  <a:t>假设</a:t>
                </a:r>
                <a:r>
                  <a:rPr lang="zh-CN" altLang="zh-CN" sz="2800" b="0" dirty="0">
                    <a:ea typeface="华文楷体" panose="02010600040101010101" pitchFamily="2" charset="-122"/>
                    <a:cs typeface="Times New Roman" panose="02020603050405020304" pitchFamily="18" charset="0"/>
                  </a:rPr>
                  <a:t>堆的高度为</a:t>
                </a:r>
                <a:r>
                  <a:rPr lang="en-US" altLang="zh-CN" sz="2800" b="0" dirty="0">
                    <a:ea typeface="华文楷体" panose="02010600040101010101" pitchFamily="2" charset="-122"/>
                    <a:cs typeface="Times New Roman" panose="02020603050405020304" pitchFamily="18" charset="0"/>
                  </a:rPr>
                  <a:t>h+1</a:t>
                </a:r>
                <a:r>
                  <a:rPr lang="zh-CN" altLang="zh-CN" sz="2800" b="0" dirty="0">
                    <a:ea typeface="华文楷体" panose="02010600040101010101" pitchFamily="2" charset="-122"/>
                    <a:cs typeface="Times New Roman" panose="02020603050405020304" pitchFamily="18" charset="0"/>
                  </a:rPr>
                  <a:t>，总的元素个数为</a:t>
                </a:r>
                <a:r>
                  <a:rPr lang="en-US" altLang="zh-CN" sz="2800" b="0" dirty="0">
                    <a:ea typeface="华文楷体" panose="02010600040101010101" pitchFamily="2" charset="-122"/>
                    <a:cs typeface="Times New Roman" panose="02020603050405020304" pitchFamily="18" charset="0"/>
                  </a:rPr>
                  <a:t>n</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zh-CN" altLang="zh-CN" sz="2800" b="0" dirty="0" smtClean="0">
                    <a:ea typeface="华文楷体" panose="02010600040101010101" pitchFamily="2" charset="-122"/>
                    <a:cs typeface="Times New Roman" panose="02020603050405020304" pitchFamily="18" charset="0"/>
                  </a:rPr>
                  <a:t>当</a:t>
                </a:r>
                <a:r>
                  <a:rPr lang="zh-CN" altLang="zh-CN" sz="2800" b="0" dirty="0">
                    <a:ea typeface="华文楷体" panose="02010600040101010101" pitchFamily="2" charset="-122"/>
                    <a:cs typeface="Times New Roman" panose="02020603050405020304" pitchFamily="18" charset="0"/>
                  </a:rPr>
                  <a:t>堆是一个</a:t>
                </a:r>
                <a:r>
                  <a:rPr lang="zh-CN" altLang="zh-CN" sz="2800" b="0" dirty="0" smtClean="0">
                    <a:ea typeface="华文楷体" panose="02010600040101010101" pitchFamily="2" charset="-122"/>
                    <a:cs typeface="Times New Roman" panose="02020603050405020304" pitchFamily="18" charset="0"/>
                  </a:rPr>
                  <a:t>满二叉树</a:t>
                </a:r>
                <a:r>
                  <a:rPr lang="zh-CN" altLang="zh-CN" sz="2800" b="0" dirty="0">
                    <a:ea typeface="华文楷体" panose="02010600040101010101" pitchFamily="2" charset="-122"/>
                    <a:cs typeface="Times New Roman" panose="02020603050405020304" pitchFamily="18" charset="0"/>
                  </a:rPr>
                  <a:t>时，有：</a:t>
                </a:r>
              </a:p>
              <a:p>
                <a:pPr marL="0" indent="0">
                  <a:buNone/>
                </a:pPr>
                <a:r>
                  <a:rPr lang="en-US" altLang="zh-CN" sz="2800" b="0" dirty="0" smtClean="0">
                    <a:ea typeface="华文楷体" panose="02010600040101010101" pitchFamily="2" charset="-122"/>
                    <a:cs typeface="Times New Roman" panose="02020603050405020304" pitchFamily="18" charset="0"/>
                  </a:rPr>
                  <a:t>                                           </a:t>
                </a:r>
                <a14:m>
                  <m:oMath xmlns:m="http://schemas.openxmlformats.org/officeDocument/2006/math">
                    <m:r>
                      <m:rPr>
                        <m:sty m:val="p"/>
                      </m:rPr>
                      <a:rPr lang="en-US" altLang="zh-CN" sz="2800" b="0">
                        <a:latin typeface="Cambria Math" panose="02040503050406030204" pitchFamily="18" charset="0"/>
                      </a:rPr>
                      <m:t>n</m:t>
                    </m:r>
                    <m:r>
                      <a:rPr lang="en-US" altLang="zh-CN" sz="2800" b="0">
                        <a:latin typeface="Cambria Math" panose="02040503050406030204" pitchFamily="18" charset="0"/>
                      </a:rPr>
                      <m:t>=</m:t>
                    </m:r>
                    <m:sSup>
                      <m:sSupPr>
                        <m:ctrlPr>
                          <a:rPr lang="zh-CN" altLang="zh-CN" sz="2800" b="0" i="1">
                            <a:latin typeface="Cambria Math" panose="02040503050406030204" pitchFamily="18" charset="0"/>
                          </a:rPr>
                        </m:ctrlPr>
                      </m:sSupPr>
                      <m:e>
                        <m:r>
                          <a:rPr lang="en-US" altLang="zh-CN" sz="2800" b="0" i="1">
                            <a:latin typeface="Cambria Math" panose="02040503050406030204" pitchFamily="18" charset="0"/>
                          </a:rPr>
                          <m:t>2</m:t>
                        </m:r>
                      </m:e>
                      <m:sup>
                        <m:r>
                          <a:rPr lang="en-US" altLang="zh-CN" sz="2800" b="0" i="1">
                            <a:latin typeface="Cambria Math" panose="02040503050406030204" pitchFamily="18" charset="0"/>
                          </a:rPr>
                          <m:t>h</m:t>
                        </m:r>
                        <m:r>
                          <a:rPr lang="en-US" altLang="zh-CN" sz="2800" b="0" i="1">
                            <a:latin typeface="Cambria Math" panose="02040503050406030204" pitchFamily="18" charset="0"/>
                          </a:rPr>
                          <m:t>+1</m:t>
                        </m:r>
                      </m:sup>
                    </m:sSup>
                    <m:r>
                      <a:rPr lang="zh-CN" altLang="en-US" sz="2800" b="0" i="1">
                        <a:latin typeface="Cambria Math" panose="02040503050406030204" pitchFamily="18" charset="0"/>
                      </a:rPr>
                      <m:t>−</m:t>
                    </m:r>
                    <m:r>
                      <a:rPr lang="en-US" altLang="zh-CN" sz="2800" b="0" i="1">
                        <a:latin typeface="Cambria Math" panose="02040503050406030204" pitchFamily="18" charset="0"/>
                      </a:rPr>
                      <m:t>1</m:t>
                    </m:r>
                  </m:oMath>
                </a14:m>
                <a:r>
                  <a:rPr lang="en-US" altLang="zh-CN" sz="2800" b="0" dirty="0">
                    <a:ea typeface="华文楷体" panose="02010600040101010101" pitchFamily="2" charset="-122"/>
                    <a:cs typeface="Times New Roman" panose="02020603050405020304" pitchFamily="18" charset="0"/>
                  </a:rPr>
                  <a:t> </a:t>
                </a:r>
              </a:p>
              <a:p>
                <a:pPr marL="0" indent="0">
                  <a:buNone/>
                </a:pPr>
                <a:r>
                  <a:rPr lang="zh-CN" altLang="zh-CN" sz="2800" b="0" dirty="0">
                    <a:ea typeface="华文楷体" panose="02010600040101010101" pitchFamily="2" charset="-122"/>
                    <a:cs typeface="Times New Roman" panose="02020603050405020304" pitchFamily="18" charset="0"/>
                  </a:rPr>
                  <a:t>观察此堆，从后往前逐个检查并调整各个非叶子结点时，比较并调整的最大次数为以该结点为根的堆的高度</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a:t>
                </a:r>
                <a:endParaRPr lang="en-US" altLang="zh-CN" sz="2800" b="0" dirty="0">
                  <a:ea typeface="华文楷体" panose="02010600040101010101" pitchFamily="2" charset="-122"/>
                  <a:cs typeface="Times New Roman" panose="02020603050405020304" pitchFamily="18" charset="0"/>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341460" y="1480681"/>
                <a:ext cx="11545740" cy="4720094"/>
              </a:xfrm>
              <a:blipFill>
                <a:blip r:embed="rId3"/>
                <a:stretch>
                  <a:fillRect l="-1056" t="-517"/>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zh-CN" dirty="0" smtClean="0">
                <a:ea typeface="华文楷体" panose="02010600040101010101" pitchFamily="2" charset="-122"/>
                <a:cs typeface="Times New Roman" panose="02020603050405020304" pitchFamily="18" charset="0"/>
              </a:rPr>
              <a:t>建</a:t>
            </a:r>
            <a:r>
              <a:rPr lang="zh-CN" altLang="zh-CN" dirty="0">
                <a:ea typeface="华文楷体" panose="02010600040101010101" pitchFamily="2" charset="-122"/>
                <a:cs typeface="Times New Roman" panose="02020603050405020304" pitchFamily="18" charset="0"/>
              </a:rPr>
              <a:t>堆时间复杂度</a:t>
            </a:r>
            <a:r>
              <a:rPr lang="zh-CN" altLang="zh-CN" dirty="0" smtClean="0">
                <a:ea typeface="华文楷体" panose="02010600040101010101" pitchFamily="2" charset="-122"/>
                <a:cs typeface="Times New Roman" panose="02020603050405020304" pitchFamily="18" charset="0"/>
              </a:rPr>
              <a:t>分析</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4299734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341460" y="1758977"/>
                <a:ext cx="11545740" cy="2653997"/>
              </a:xfrm>
            </p:spPr>
            <p:txBody>
              <a:bodyPr>
                <a:normAutofit/>
              </a:bodyPr>
              <a:lstStyle/>
              <a:p>
                <a:pPr marL="0" indent="0">
                  <a:buNone/>
                </a:pPr>
                <a:r>
                  <a:rPr lang="zh-CN" altLang="zh-CN" sz="2800" b="0" dirty="0">
                    <a:ea typeface="华文楷体" panose="02010600040101010101" pitchFamily="2" charset="-122"/>
                    <a:cs typeface="Times New Roman" panose="02020603050405020304" pitchFamily="18" charset="0"/>
                  </a:rPr>
                  <a:t>第一批非叶子结点在倒数第二层，倒数第二层总的结点个数为</a:t>
                </a:r>
                <a14:m>
                  <m:oMath xmlns:m="http://schemas.openxmlformats.org/officeDocument/2006/math">
                    <m:sSup>
                      <m:sSupPr>
                        <m:ctrlPr>
                          <a:rPr lang="zh-CN" altLang="zh-CN" sz="2800" b="0" i="1">
                            <a:latin typeface="Cambria Math" panose="02040503050406030204" pitchFamily="18" charset="0"/>
                          </a:rPr>
                        </m:ctrlPr>
                      </m:sSupPr>
                      <m:e>
                        <m:r>
                          <a:rPr lang="en-US" altLang="zh-CN" sz="2800" b="0">
                            <a:latin typeface="Cambria Math" panose="02040503050406030204" pitchFamily="18" charset="0"/>
                          </a:rPr>
                          <m:t>2</m:t>
                        </m:r>
                      </m:e>
                      <m:sup>
                        <m:r>
                          <a:rPr lang="en-US" altLang="zh-CN" sz="2800" b="0">
                            <a:latin typeface="Cambria Math" panose="02040503050406030204" pitchFamily="18" charset="0"/>
                          </a:rPr>
                          <m:t>h</m:t>
                        </m:r>
                        <m:r>
                          <a:rPr lang="zh-CN" altLang="en-US" sz="2800" b="0">
                            <a:latin typeface="Cambria Math" panose="02040503050406030204" pitchFamily="18" charset="0"/>
                          </a:rPr>
                          <m:t>−</m:t>
                        </m:r>
                        <m:r>
                          <a:rPr lang="en-US" altLang="zh-CN" sz="2800" b="0">
                            <a:latin typeface="Cambria Math" panose="02040503050406030204" pitchFamily="18" charset="0"/>
                          </a:rPr>
                          <m:t>1</m:t>
                        </m:r>
                      </m:sup>
                    </m:sSup>
                  </m:oMath>
                </a14:m>
                <a:r>
                  <a:rPr lang="zh-CN" altLang="zh-CN" sz="2800" b="0" dirty="0">
                    <a:ea typeface="华文楷体" panose="02010600040101010101" pitchFamily="2" charset="-122"/>
                    <a:cs typeface="Times New Roman" panose="02020603050405020304" pitchFamily="18" charset="0"/>
                  </a:rPr>
                  <a:t>个，各结点的比较调整最大次数为</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a:t>
                </a:r>
                <a:endParaRPr lang="en-US" altLang="zh-CN" sz="2800" b="0" dirty="0">
                  <a:ea typeface="华文楷体" panose="02010600040101010101" pitchFamily="2" charset="-122"/>
                  <a:cs typeface="Times New Roman" panose="02020603050405020304" pitchFamily="18" charset="0"/>
                </a:endParaRPr>
              </a:p>
              <a:p>
                <a:pPr marL="0" indent="0">
                  <a:buNone/>
                </a:pPr>
                <a:r>
                  <a:rPr lang="zh-CN" altLang="zh-CN" sz="2800" b="0" dirty="0">
                    <a:ea typeface="华文楷体" panose="02010600040101010101" pitchFamily="2" charset="-122"/>
                    <a:cs typeface="Times New Roman" panose="02020603050405020304" pitchFamily="18" charset="0"/>
                  </a:rPr>
                  <a:t>倒数第三层总的结点个数为</a:t>
                </a:r>
                <a14:m>
                  <m:oMath xmlns:m="http://schemas.openxmlformats.org/officeDocument/2006/math">
                    <m:sSup>
                      <m:sSupPr>
                        <m:ctrlPr>
                          <a:rPr lang="zh-CN" altLang="zh-CN" sz="2800" b="0" i="1">
                            <a:latin typeface="Cambria Math" panose="02040503050406030204" pitchFamily="18" charset="0"/>
                          </a:rPr>
                        </m:ctrlPr>
                      </m:sSupPr>
                      <m:e>
                        <m:r>
                          <a:rPr lang="en-US" altLang="zh-CN" sz="2800" b="0">
                            <a:latin typeface="Cambria Math" panose="02040503050406030204" pitchFamily="18" charset="0"/>
                          </a:rPr>
                          <m:t>2</m:t>
                        </m:r>
                      </m:e>
                      <m:sup>
                        <m:r>
                          <a:rPr lang="en-US" altLang="zh-CN" sz="2800" b="0">
                            <a:latin typeface="Cambria Math" panose="02040503050406030204" pitchFamily="18" charset="0"/>
                          </a:rPr>
                          <m:t>h</m:t>
                        </m:r>
                        <m:r>
                          <a:rPr lang="zh-CN" altLang="en-US" sz="2800" b="0">
                            <a:latin typeface="Cambria Math" panose="02040503050406030204" pitchFamily="18" charset="0"/>
                          </a:rPr>
                          <m:t>−</m:t>
                        </m:r>
                        <m:r>
                          <a:rPr lang="en-US" altLang="zh-CN" sz="2800" b="0">
                            <a:latin typeface="Cambria Math" panose="02040503050406030204" pitchFamily="18" charset="0"/>
                          </a:rPr>
                          <m:t>2</m:t>
                        </m:r>
                      </m:sup>
                    </m:sSup>
                  </m:oMath>
                </a14:m>
                <a:r>
                  <a:rPr lang="zh-CN" altLang="zh-CN" sz="2800" b="0" dirty="0">
                    <a:ea typeface="华文楷体" panose="02010600040101010101" pitchFamily="2" charset="-122"/>
                    <a:cs typeface="Times New Roman" panose="02020603050405020304" pitchFamily="18" charset="0"/>
                  </a:rPr>
                  <a:t>个，各结点的比较调整最大次数为</a:t>
                </a:r>
                <a:r>
                  <a:rPr lang="en-US" altLang="zh-CN" sz="2800" b="0" dirty="0">
                    <a:ea typeface="华文楷体" panose="02010600040101010101" pitchFamily="2" charset="-122"/>
                    <a:cs typeface="Times New Roman" panose="02020603050405020304" pitchFamily="18" charset="0"/>
                  </a:rPr>
                  <a:t>2</a:t>
                </a:r>
                <a:r>
                  <a:rPr lang="zh-CN" altLang="zh-CN" sz="2800" b="0" dirty="0">
                    <a:ea typeface="华文楷体" panose="02010600040101010101" pitchFamily="2" charset="-122"/>
                    <a:cs typeface="Times New Roman" panose="02020603050405020304" pitchFamily="18" charset="0"/>
                  </a:rPr>
                  <a:t>；</a:t>
                </a:r>
                <a:endParaRPr lang="en-US" altLang="zh-CN" sz="2800" b="0" dirty="0">
                  <a:ea typeface="华文楷体" panose="02010600040101010101" pitchFamily="2" charset="-122"/>
                  <a:cs typeface="Times New Roman" panose="02020603050405020304" pitchFamily="18" charset="0"/>
                </a:endParaRPr>
              </a:p>
              <a:p>
                <a:pPr marL="0" indent="0">
                  <a:buNone/>
                </a:pPr>
                <a:r>
                  <a:rPr lang="zh-CN" altLang="zh-CN" sz="2800" b="0" dirty="0">
                    <a:ea typeface="华文楷体" panose="02010600040101010101" pitchFamily="2" charset="-122"/>
                    <a:cs typeface="Times New Roman" panose="02020603050405020304" pitchFamily="18" charset="0"/>
                  </a:rPr>
                  <a:t>根结点这层的结点个数为</a:t>
                </a:r>
                <a14:m>
                  <m:oMath xmlns:m="http://schemas.openxmlformats.org/officeDocument/2006/math">
                    <m:sSup>
                      <m:sSupPr>
                        <m:ctrlPr>
                          <a:rPr lang="zh-CN" altLang="zh-CN" sz="2800" b="0" i="1">
                            <a:latin typeface="Cambria Math" panose="02040503050406030204" pitchFamily="18" charset="0"/>
                          </a:rPr>
                        </m:ctrlPr>
                      </m:sSupPr>
                      <m:e>
                        <m:r>
                          <a:rPr lang="en-US" altLang="zh-CN" sz="2800" b="0">
                            <a:latin typeface="Cambria Math" panose="02040503050406030204" pitchFamily="18" charset="0"/>
                          </a:rPr>
                          <m:t>2</m:t>
                        </m:r>
                      </m:e>
                      <m:sup>
                        <m:r>
                          <a:rPr lang="en-US" altLang="zh-CN" sz="2800" b="0">
                            <a:latin typeface="Cambria Math" panose="02040503050406030204" pitchFamily="18" charset="0"/>
                          </a:rPr>
                          <m:t>h</m:t>
                        </m:r>
                        <m:r>
                          <a:rPr lang="zh-CN" altLang="en-US" sz="2800" b="0">
                            <a:latin typeface="Cambria Math" panose="02040503050406030204" pitchFamily="18" charset="0"/>
                          </a:rPr>
                          <m:t>−</m:t>
                        </m:r>
                        <m:r>
                          <a:rPr lang="en-US" altLang="zh-CN" sz="2800" b="0">
                            <a:latin typeface="Cambria Math" panose="02040503050406030204" pitchFamily="18" charset="0"/>
                          </a:rPr>
                          <m:t>h</m:t>
                        </m:r>
                      </m:sup>
                    </m:sSup>
                  </m:oMath>
                </a14:m>
                <a:r>
                  <a:rPr lang="en-US" altLang="zh-CN" sz="2800" b="0" dirty="0">
                    <a:ea typeface="华文楷体" panose="02010600040101010101" pitchFamily="2" charset="-122"/>
                    <a:cs typeface="Times New Roman" panose="02020603050405020304" pitchFamily="18" charset="0"/>
                  </a:rPr>
                  <a:t>=</a:t>
                </a:r>
                <a14:m>
                  <m:oMath xmlns:m="http://schemas.openxmlformats.org/officeDocument/2006/math">
                    <m:sSup>
                      <m:sSupPr>
                        <m:ctrlPr>
                          <a:rPr lang="zh-CN" altLang="zh-CN" sz="2800" b="0" i="1">
                            <a:latin typeface="Cambria Math" panose="02040503050406030204" pitchFamily="18" charset="0"/>
                          </a:rPr>
                        </m:ctrlPr>
                      </m:sSupPr>
                      <m:e>
                        <m:r>
                          <a:rPr lang="en-US" altLang="zh-CN" sz="2800" b="0">
                            <a:latin typeface="Cambria Math" panose="02040503050406030204" pitchFamily="18" charset="0"/>
                          </a:rPr>
                          <m:t>2</m:t>
                        </m:r>
                      </m:e>
                      <m:sup>
                        <m:r>
                          <a:rPr lang="en-US" altLang="zh-CN" sz="2800" b="0">
                            <a:latin typeface="Cambria Math" panose="02040503050406030204" pitchFamily="18" charset="0"/>
                          </a:rPr>
                          <m:t>0</m:t>
                        </m:r>
                      </m:sup>
                    </m:sSup>
                  </m:oMath>
                </a14:m>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个，结点比较调整最大次数为</a:t>
                </a:r>
                <a:r>
                  <a:rPr lang="en-US" altLang="zh-CN" sz="2800" b="0" dirty="0">
                    <a:ea typeface="华文楷体" panose="02010600040101010101" pitchFamily="2" charset="-122"/>
                    <a:cs typeface="Times New Roman" panose="02020603050405020304" pitchFamily="18" charset="0"/>
                  </a:rPr>
                  <a:t>h</a:t>
                </a:r>
                <a:r>
                  <a:rPr lang="zh-CN" altLang="zh-CN" sz="2800" b="0" dirty="0">
                    <a:ea typeface="华文楷体" panose="02010600040101010101" pitchFamily="2" charset="-122"/>
                    <a:cs typeface="Times New Roman" panose="02020603050405020304" pitchFamily="18" charset="0"/>
                  </a:rPr>
                  <a:t>。</a:t>
                </a:r>
                <a:endParaRPr lang="en-US" altLang="zh-CN" sz="2800" b="0" dirty="0">
                  <a:ea typeface="华文楷体" panose="02010600040101010101" pitchFamily="2" charset="-122"/>
                  <a:cs typeface="Times New Roman" panose="02020603050405020304" pitchFamily="18" charset="0"/>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341460" y="1758977"/>
                <a:ext cx="11545740" cy="2653997"/>
              </a:xfrm>
              <a:blipFill>
                <a:blip r:embed="rId3"/>
                <a:stretch>
                  <a:fillRect l="-1056" t="-230"/>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zh-CN" dirty="0" smtClean="0">
                <a:ea typeface="华文楷体" panose="02010600040101010101" pitchFamily="2" charset="-122"/>
                <a:cs typeface="Times New Roman" panose="02020603050405020304" pitchFamily="18" charset="0"/>
              </a:rPr>
              <a:t>建</a:t>
            </a:r>
            <a:r>
              <a:rPr lang="zh-CN" altLang="zh-CN" dirty="0">
                <a:ea typeface="华文楷体" panose="02010600040101010101" pitchFamily="2" charset="-122"/>
                <a:cs typeface="Times New Roman" panose="02020603050405020304" pitchFamily="18" charset="0"/>
              </a:rPr>
              <a:t>堆时间复杂度</a:t>
            </a:r>
            <a:r>
              <a:rPr lang="zh-CN" altLang="zh-CN" dirty="0" smtClean="0">
                <a:ea typeface="华文楷体" panose="02010600040101010101" pitchFamily="2" charset="-122"/>
                <a:cs typeface="Times New Roman" panose="02020603050405020304" pitchFamily="18" charset="0"/>
              </a:rPr>
              <a:t>分析</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42818958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341460" y="1509255"/>
                <a:ext cx="11545740" cy="5034419"/>
              </a:xfrm>
            </p:spPr>
            <p:txBody>
              <a:bodyPr>
                <a:normAutofit/>
              </a:bodyPr>
              <a:lstStyle/>
              <a:p>
                <a:pPr marL="0" indent="0">
                  <a:buNone/>
                </a:pPr>
                <a:r>
                  <a:rPr lang="zh-CN" altLang="zh-CN" sz="2800" b="0" dirty="0" smtClean="0">
                    <a:ea typeface="华文楷体" panose="02010600040101010101" pitchFamily="2" charset="-122"/>
                    <a:cs typeface="Times New Roman" panose="02020603050405020304" pitchFamily="18" charset="0"/>
                  </a:rPr>
                  <a:t>故</a:t>
                </a:r>
                <a:r>
                  <a:rPr lang="zh-CN" altLang="zh-CN" sz="2800" b="0" dirty="0">
                    <a:ea typeface="华文楷体" panose="02010600040101010101" pitchFamily="2" charset="-122"/>
                    <a:cs typeface="Times New Roman" panose="02020603050405020304" pitchFamily="18" charset="0"/>
                  </a:rPr>
                  <a:t>总的比较调整次数最多为</a:t>
                </a:r>
                <a:r>
                  <a:rPr lang="zh-CN" altLang="zh-CN" sz="2800" b="0" dirty="0" smtClean="0">
                    <a:ea typeface="华文楷体" panose="02010600040101010101" pitchFamily="2" charset="-122"/>
                    <a:cs typeface="Times New Roman" panose="02020603050405020304" pitchFamily="18" charset="0"/>
                  </a:rPr>
                  <a:t>：</a:t>
                </a:r>
                <a:endParaRPr lang="en-US" altLang="zh-CN" sz="2800" b="0" dirty="0">
                  <a:ea typeface="华文楷体" panose="02010600040101010101" pitchFamily="2" charset="-122"/>
                  <a:cs typeface="Times New Roman" panose="02020603050405020304" pitchFamily="18" charset="0"/>
                </a:endParaRPr>
              </a:p>
              <a:p>
                <a:pPr marL="0" indent="0">
                  <a:buNone/>
                </a:pPr>
                <a14:m>
                  <m:oMathPara xmlns:m="http://schemas.openxmlformats.org/officeDocument/2006/math">
                    <m:oMathParaPr>
                      <m:jc m:val="left"/>
                    </m:oMathParaPr>
                    <m:oMath xmlns:m="http://schemas.openxmlformats.org/officeDocument/2006/math">
                      <m:r>
                        <m:rPr>
                          <m:sty m:val="p"/>
                        </m:rPr>
                        <a:rPr lang="en-US" altLang="zh-CN">
                          <a:latin typeface="Cambria Math" panose="02040503050406030204" pitchFamily="18" charset="0"/>
                        </a:rPr>
                        <m:t>t</m:t>
                      </m:r>
                      <m:r>
                        <a:rPr lang="en-US" altLang="zh-CN">
                          <a:latin typeface="Cambria Math" panose="02040503050406030204" pitchFamily="18" charset="0"/>
                        </a:rPr>
                        <m:t>=</m:t>
                      </m:r>
                      <m:nary>
                        <m:naryPr>
                          <m:chr m:val="∑"/>
                          <m:limLoc m:val="undOvr"/>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h</m:t>
                          </m:r>
                          <m:r>
                            <a:rPr lang="zh-CN" altLang="en-US" i="1">
                              <a:latin typeface="Cambria Math" panose="02040503050406030204" pitchFamily="18" charset="0"/>
                            </a:rPr>
                            <m:t>−</m:t>
                          </m:r>
                          <m:r>
                            <a:rPr lang="en-US" altLang="zh-CN" i="1">
                              <a:latin typeface="Cambria Math" panose="02040503050406030204" pitchFamily="18" charset="0"/>
                            </a:rPr>
                            <m:t>1</m:t>
                          </m:r>
                        </m:sub>
                        <m:sup>
                          <m:r>
                            <a:rPr lang="en-US" altLang="zh-CN" i="1">
                              <a:latin typeface="Cambria Math" panose="02040503050406030204" pitchFamily="18" charset="0"/>
                            </a:rPr>
                            <m:t>0</m:t>
                          </m:r>
                        </m:sup>
                        <m:e>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𝑖</m:t>
                              </m:r>
                            </m:sup>
                          </m:sSup>
                          <m:d>
                            <m:dPr>
                              <m:ctrlPr>
                                <a:rPr lang="zh-CN" altLang="zh-CN" i="1">
                                  <a:latin typeface="Cambria Math" panose="02040503050406030204" pitchFamily="18" charset="0"/>
                                </a:rPr>
                              </m:ctrlPr>
                            </m:dPr>
                            <m:e>
                              <m:r>
                                <a:rPr lang="en-US" altLang="zh-CN" i="1">
                                  <a:latin typeface="Cambria Math" panose="02040503050406030204" pitchFamily="18" charset="0"/>
                                </a:rPr>
                                <m:t>h</m:t>
                              </m:r>
                              <m:r>
                                <a:rPr lang="en-US" altLang="zh-CN" i="1">
                                  <a:latin typeface="Cambria Math" panose="02040503050406030204" pitchFamily="18" charset="0"/>
                                </a:rPr>
                                <m:t>−</m:t>
                              </m:r>
                              <m:r>
                                <a:rPr lang="en-US" altLang="zh-CN" i="1">
                                  <a:latin typeface="Cambria Math" panose="02040503050406030204" pitchFamily="18" charset="0"/>
                                </a:rPr>
                                <m:t>𝑖</m:t>
                              </m:r>
                            </m:e>
                          </m:d>
                        </m:e>
                      </m:nary>
                    </m:oMath>
                  </m:oMathPara>
                </a14:m>
                <a:endParaRPr lang="zh-CN" altLang="zh-CN" dirty="0">
                  <a:ea typeface="华文楷体" panose="02010600040101010101" pitchFamily="2" charset="-122"/>
                  <a:cs typeface="Times New Roman" panose="02020603050405020304" pitchFamily="18" charset="0"/>
                </a:endParaRPr>
              </a:p>
              <a:p>
                <a:pPr marL="0" indent="0">
                  <a:buNone/>
                </a:pPr>
                <a:r>
                  <a:rPr lang="en-US" altLang="zh-CN" dirty="0">
                    <a:ea typeface="华文楷体" panose="02010600040101010101" pitchFamily="2" charset="-122"/>
                    <a:cs typeface="Times New Roman" panose="02020603050405020304" pitchFamily="18" charset="0"/>
                  </a:rPr>
                  <a:t>  </a:t>
                </a:r>
                <a14:m>
                  <m:oMath xmlns:m="http://schemas.openxmlformats.org/officeDocument/2006/math">
                    <m:r>
                      <a:rPr lang="en-US" altLang="zh-CN">
                        <a:latin typeface="Cambria Math" panose="02040503050406030204" pitchFamily="18" charset="0"/>
                      </a:rPr>
                      <m:t>=</m:t>
                    </m:r>
                    <m:r>
                      <m:rPr>
                        <m:sty m:val="p"/>
                      </m:rPr>
                      <a:rPr lang="en-US" altLang="zh-CN">
                        <a:latin typeface="Cambria Math" panose="02040503050406030204" pitchFamily="18" charset="0"/>
                      </a:rPr>
                      <m:t>h</m:t>
                    </m:r>
                    <m:r>
                      <a:rPr lang="en-US" altLang="zh-CN">
                        <a:latin typeface="Cambria Math" panose="02040503050406030204" pitchFamily="18" charset="0"/>
                      </a:rPr>
                      <m:t>+2</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h</m:t>
                        </m:r>
                        <m:r>
                          <a:rPr lang="en-US" altLang="zh-CN" i="1">
                            <a:latin typeface="Cambria Math" panose="02040503050406030204" pitchFamily="18" charset="0"/>
                          </a:rPr>
                          <m:t>−</m:t>
                        </m:r>
                        <m:r>
                          <a:rPr lang="en-US" altLang="zh-CN">
                            <a:latin typeface="Cambria Math" panose="02040503050406030204" pitchFamily="18" charset="0"/>
                          </a:rPr>
                          <m:t>1</m:t>
                        </m:r>
                      </m:e>
                    </m:d>
                    <m:r>
                      <a:rPr lang="en-US" altLang="zh-CN">
                        <a:latin typeface="Cambria Math" panose="02040503050406030204" pitchFamily="18" charset="0"/>
                      </a:rPr>
                      <m:t>+4</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h</m:t>
                        </m:r>
                        <m:r>
                          <a:rPr lang="en-US" altLang="zh-CN" i="1">
                            <a:latin typeface="Cambria Math" panose="02040503050406030204" pitchFamily="18" charset="0"/>
                          </a:rPr>
                          <m:t>−</m:t>
                        </m:r>
                        <m:r>
                          <a:rPr lang="en-US" altLang="zh-CN">
                            <a:latin typeface="Cambria Math" panose="02040503050406030204" pitchFamily="18" charset="0"/>
                          </a:rPr>
                          <m:t>2</m:t>
                        </m:r>
                      </m:e>
                    </m:d>
                    <m:r>
                      <a:rPr lang="en-US" altLang="zh-CN">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r>
                          <a:rPr lang="zh-CN" altLang="en-US" i="1">
                            <a:latin typeface="Cambria Math" panose="02040503050406030204" pitchFamily="18" charset="0"/>
                          </a:rPr>
                          <m:t>−</m:t>
                        </m:r>
                        <m:r>
                          <a:rPr lang="en-US" altLang="zh-CN" i="1">
                            <a:latin typeface="Cambria Math" panose="02040503050406030204" pitchFamily="18" charset="0"/>
                          </a:rPr>
                          <m:t>2</m:t>
                        </m:r>
                      </m:sup>
                    </m:sSup>
                    <m:d>
                      <m:dPr>
                        <m:ctrlPr>
                          <a:rPr lang="zh-CN" altLang="zh-CN" i="1">
                            <a:latin typeface="Cambria Math" panose="02040503050406030204" pitchFamily="18" charset="0"/>
                          </a:rPr>
                        </m:ctrlPr>
                      </m:dPr>
                      <m:e>
                        <m:r>
                          <a:rPr lang="en-US" altLang="zh-CN" i="1">
                            <a:latin typeface="Cambria Math" panose="02040503050406030204" pitchFamily="18" charset="0"/>
                          </a:rPr>
                          <m:t>2</m:t>
                        </m:r>
                      </m:e>
                    </m:d>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r>
                          <a:rPr lang="zh-CN" altLang="en-US" i="1">
                            <a:latin typeface="Cambria Math" panose="02040503050406030204" pitchFamily="18" charset="0"/>
                          </a:rPr>
                          <m:t>−</m:t>
                        </m:r>
                        <m:r>
                          <a:rPr lang="en-US" altLang="zh-CN" i="1">
                            <a:latin typeface="Cambria Math" panose="02040503050406030204" pitchFamily="18" charset="0"/>
                          </a:rPr>
                          <m:t>1</m:t>
                        </m:r>
                      </m:sup>
                    </m:sSup>
                    <m:d>
                      <m:dPr>
                        <m:ctrlPr>
                          <a:rPr lang="zh-CN" altLang="zh-CN" i="1">
                            <a:latin typeface="Cambria Math" panose="02040503050406030204" pitchFamily="18" charset="0"/>
                          </a:rPr>
                        </m:ctrlPr>
                      </m:dPr>
                      <m:e>
                        <m:r>
                          <a:rPr lang="en-US" altLang="zh-CN" i="1">
                            <a:latin typeface="Cambria Math" panose="02040503050406030204" pitchFamily="18" charset="0"/>
                          </a:rPr>
                          <m:t>1</m:t>
                        </m:r>
                      </m:e>
                    </m:d>
                  </m:oMath>
                </a14:m>
                <a:endParaRPr lang="en-US" altLang="zh-CN" i="1" dirty="0" smtClean="0">
                  <a:ea typeface="华文楷体" panose="02010600040101010101" pitchFamily="2" charset="-122"/>
                  <a:cs typeface="Times New Roman" panose="02020603050405020304" pitchFamily="18" charset="0"/>
                </a:endParaRPr>
              </a:p>
              <a:p>
                <a:pPr marL="0" indent="0">
                  <a:buNone/>
                </a:pPr>
                <a:endParaRPr lang="en-US" altLang="zh-CN" i="1" dirty="0" smtClean="0">
                  <a:ea typeface="华文楷体" panose="02010600040101010101" pitchFamily="2" charset="-122"/>
                  <a:cs typeface="Times New Roman" panose="02020603050405020304" pitchFamily="18" charset="0"/>
                </a:endParaRPr>
              </a:p>
              <a:p>
                <a:pPr marL="0" indent="0">
                  <a:buNone/>
                </a:pPr>
                <a14:m>
                  <m:oMathPara xmlns:m="http://schemas.openxmlformats.org/officeDocument/2006/math">
                    <m:oMathParaPr>
                      <m:jc m:val="left"/>
                    </m:oMathParaPr>
                    <m:oMath xmlns:m="http://schemas.openxmlformats.org/officeDocument/2006/math">
                      <m:r>
                        <a:rPr lang="en-US" altLang="zh-CN">
                          <a:latin typeface="Cambria Math" panose="02040503050406030204" pitchFamily="18" charset="0"/>
                        </a:rPr>
                        <m:t>2</m:t>
                      </m:r>
                      <m:r>
                        <m:rPr>
                          <m:sty m:val="p"/>
                        </m:rPr>
                        <a:rPr lang="en-US" altLang="zh-CN">
                          <a:latin typeface="Cambria Math" panose="02040503050406030204" pitchFamily="18" charset="0"/>
                        </a:rPr>
                        <m:t>t</m:t>
                      </m:r>
                      <m:r>
                        <a:rPr lang="en-US" altLang="zh-CN">
                          <a:latin typeface="Cambria Math" panose="02040503050406030204" pitchFamily="18" charset="0"/>
                        </a:rPr>
                        <m:t>=2</m:t>
                      </m:r>
                      <m:r>
                        <m:rPr>
                          <m:sty m:val="p"/>
                        </m:rPr>
                        <a:rPr lang="en-US" altLang="zh-CN">
                          <a:latin typeface="Cambria Math" panose="02040503050406030204" pitchFamily="18" charset="0"/>
                        </a:rPr>
                        <m:t>h</m:t>
                      </m:r>
                      <m:r>
                        <a:rPr lang="en-US" altLang="zh-CN">
                          <a:latin typeface="Cambria Math" panose="02040503050406030204" pitchFamily="18" charset="0"/>
                        </a:rPr>
                        <m:t>+4</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h</m:t>
                          </m:r>
                          <m:r>
                            <a:rPr lang="en-US" altLang="zh-CN" i="1">
                              <a:latin typeface="Cambria Math" panose="02040503050406030204" pitchFamily="18" charset="0"/>
                            </a:rPr>
                            <m:t>−</m:t>
                          </m:r>
                          <m:r>
                            <a:rPr lang="en-US" altLang="zh-CN">
                              <a:latin typeface="Cambria Math" panose="02040503050406030204" pitchFamily="18" charset="0"/>
                            </a:rPr>
                            <m:t>1</m:t>
                          </m:r>
                        </m:e>
                      </m:d>
                      <m:r>
                        <a:rPr lang="en-US" altLang="zh-CN">
                          <a:latin typeface="Cambria Math" panose="02040503050406030204" pitchFamily="18" charset="0"/>
                        </a:rPr>
                        <m:t>+8</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h</m:t>
                          </m:r>
                          <m:r>
                            <a:rPr lang="en-US" altLang="zh-CN" i="1">
                              <a:latin typeface="Cambria Math" panose="02040503050406030204" pitchFamily="18" charset="0"/>
                            </a:rPr>
                            <m:t>−</m:t>
                          </m:r>
                          <m:r>
                            <a:rPr lang="en-US" altLang="zh-CN">
                              <a:latin typeface="Cambria Math" panose="02040503050406030204" pitchFamily="18" charset="0"/>
                            </a:rPr>
                            <m:t>2</m:t>
                          </m:r>
                        </m:e>
                      </m:d>
                      <m:r>
                        <a:rPr lang="en-US" altLang="zh-CN">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r>
                            <a:rPr lang="zh-CN" altLang="en-US" i="1">
                              <a:latin typeface="Cambria Math" panose="02040503050406030204" pitchFamily="18" charset="0"/>
                            </a:rPr>
                            <m:t>−</m:t>
                          </m:r>
                          <m:r>
                            <a:rPr lang="en-US" altLang="zh-CN" i="1">
                              <a:latin typeface="Cambria Math" panose="02040503050406030204" pitchFamily="18" charset="0"/>
                            </a:rPr>
                            <m:t>1</m:t>
                          </m:r>
                        </m:sup>
                      </m:sSup>
                      <m:d>
                        <m:dPr>
                          <m:ctrlPr>
                            <a:rPr lang="zh-CN" altLang="zh-CN" i="1">
                              <a:latin typeface="Cambria Math" panose="02040503050406030204" pitchFamily="18" charset="0"/>
                            </a:rPr>
                          </m:ctrlPr>
                        </m:dPr>
                        <m:e>
                          <m:r>
                            <a:rPr lang="en-US" altLang="zh-CN" i="1">
                              <a:latin typeface="Cambria Math" panose="02040503050406030204" pitchFamily="18" charset="0"/>
                            </a:rPr>
                            <m:t>2</m:t>
                          </m:r>
                        </m:e>
                      </m:d>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sup>
                      </m:sSup>
                      <m:d>
                        <m:dPr>
                          <m:ctrlPr>
                            <a:rPr lang="zh-CN" altLang="zh-CN" i="1">
                              <a:latin typeface="Cambria Math" panose="02040503050406030204" pitchFamily="18" charset="0"/>
                            </a:rPr>
                          </m:ctrlPr>
                        </m:dPr>
                        <m:e>
                          <m:r>
                            <a:rPr lang="en-US" altLang="zh-CN" i="1">
                              <a:latin typeface="Cambria Math" panose="02040503050406030204" pitchFamily="18" charset="0"/>
                            </a:rPr>
                            <m:t>1</m:t>
                          </m:r>
                        </m:e>
                      </m:d>
                    </m:oMath>
                  </m:oMathPara>
                </a14:m>
                <a:endParaRPr lang="zh-CN" altLang="zh-CN" dirty="0">
                  <a:ea typeface="华文楷体" panose="02010600040101010101" pitchFamily="2" charset="-122"/>
                  <a:cs typeface="Times New Roman" panose="02020603050405020304" pitchFamily="18" charset="0"/>
                </a:endParaRPr>
              </a:p>
              <a:p>
                <a:pPr marL="0" indent="0">
                  <a:buNone/>
                </a:pPr>
                <a14:m>
                  <m:oMathPara xmlns:m="http://schemas.openxmlformats.org/officeDocument/2006/math">
                    <m:oMathParaPr>
                      <m:jc m:val="left"/>
                    </m:oMathParaPr>
                    <m:oMath xmlns:m="http://schemas.openxmlformats.org/officeDocument/2006/math">
                      <m:r>
                        <a:rPr lang="en-US" altLang="zh-CN">
                          <a:latin typeface="Cambria Math" panose="02040503050406030204" pitchFamily="18" charset="0"/>
                        </a:rPr>
                        <m:t>      =0+2</m:t>
                      </m:r>
                      <m:r>
                        <m:rPr>
                          <m:sty m:val="p"/>
                        </m:rPr>
                        <a:rPr lang="en-US" altLang="zh-CN">
                          <a:latin typeface="Cambria Math" panose="02040503050406030204" pitchFamily="18" charset="0"/>
                        </a:rPr>
                        <m:t>h</m:t>
                      </m:r>
                      <m:r>
                        <a:rPr lang="en-US" altLang="zh-CN">
                          <a:latin typeface="Cambria Math" panose="02040503050406030204" pitchFamily="18" charset="0"/>
                        </a:rPr>
                        <m:t>+4</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h</m:t>
                          </m:r>
                          <m:r>
                            <a:rPr lang="en-US" altLang="zh-CN" i="1">
                              <a:latin typeface="Cambria Math" panose="02040503050406030204" pitchFamily="18" charset="0"/>
                            </a:rPr>
                            <m:t>−</m:t>
                          </m:r>
                          <m:r>
                            <a:rPr lang="en-US" altLang="zh-CN">
                              <a:latin typeface="Cambria Math" panose="02040503050406030204" pitchFamily="18" charset="0"/>
                            </a:rPr>
                            <m:t>1</m:t>
                          </m:r>
                        </m:e>
                      </m:d>
                      <m:r>
                        <a:rPr lang="en-US" altLang="zh-CN">
                          <a:latin typeface="Cambria Math" panose="02040503050406030204" pitchFamily="18" charset="0"/>
                        </a:rPr>
                        <m:t>+8</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h</m:t>
                          </m:r>
                          <m:r>
                            <a:rPr lang="en-US" altLang="zh-CN" i="1">
                              <a:latin typeface="Cambria Math" panose="02040503050406030204" pitchFamily="18" charset="0"/>
                            </a:rPr>
                            <m:t>−</m:t>
                          </m:r>
                          <m:r>
                            <a:rPr lang="en-US" altLang="zh-CN">
                              <a:latin typeface="Cambria Math" panose="02040503050406030204" pitchFamily="18" charset="0"/>
                            </a:rPr>
                            <m:t>2</m:t>
                          </m:r>
                        </m:e>
                      </m:d>
                      <m:r>
                        <a:rPr lang="en-US" altLang="zh-CN">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r>
                            <a:rPr lang="zh-CN" altLang="en-US" i="1">
                              <a:latin typeface="Cambria Math" panose="02040503050406030204" pitchFamily="18" charset="0"/>
                            </a:rPr>
                            <m:t>−</m:t>
                          </m:r>
                          <m:r>
                            <a:rPr lang="en-US" altLang="zh-CN" i="1">
                              <a:latin typeface="Cambria Math" panose="02040503050406030204" pitchFamily="18" charset="0"/>
                            </a:rPr>
                            <m:t>1</m:t>
                          </m:r>
                        </m:sup>
                      </m:sSup>
                      <m:d>
                        <m:dPr>
                          <m:ctrlPr>
                            <a:rPr lang="zh-CN" altLang="zh-CN" i="1">
                              <a:latin typeface="Cambria Math" panose="02040503050406030204" pitchFamily="18" charset="0"/>
                            </a:rPr>
                          </m:ctrlPr>
                        </m:dPr>
                        <m:e>
                          <m:r>
                            <a:rPr lang="en-US" altLang="zh-CN" i="1">
                              <a:latin typeface="Cambria Math" panose="02040503050406030204" pitchFamily="18" charset="0"/>
                            </a:rPr>
                            <m:t>2</m:t>
                          </m:r>
                        </m:e>
                      </m:d>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sup>
                      </m:sSup>
                      <m:d>
                        <m:dPr>
                          <m:ctrlPr>
                            <a:rPr lang="zh-CN" altLang="zh-CN" i="1">
                              <a:latin typeface="Cambria Math" panose="02040503050406030204" pitchFamily="18" charset="0"/>
                            </a:rPr>
                          </m:ctrlPr>
                        </m:dPr>
                        <m:e>
                          <m:r>
                            <a:rPr lang="en-US" altLang="zh-CN" i="1">
                              <a:latin typeface="Cambria Math" panose="02040503050406030204" pitchFamily="18" charset="0"/>
                            </a:rPr>
                            <m:t>1</m:t>
                          </m:r>
                        </m:e>
                      </m:d>
                    </m:oMath>
                  </m:oMathPara>
                </a14:m>
                <a:endParaRPr lang="zh-CN" altLang="zh-CN" dirty="0">
                  <a:ea typeface="华文楷体" panose="02010600040101010101" pitchFamily="2" charset="-122"/>
                  <a:cs typeface="Times New Roman" panose="02020603050405020304" pitchFamily="18" charset="0"/>
                </a:endParaRPr>
              </a:p>
              <a:p>
                <a:pPr marL="0" indent="0">
                  <a:buNone/>
                </a:pPr>
                <a:endParaRPr lang="zh-CN" altLang="zh-CN" dirty="0">
                  <a:ea typeface="华文楷体" panose="02010600040101010101" pitchFamily="2" charset="-122"/>
                  <a:cs typeface="Times New Roman" panose="02020603050405020304" pitchFamily="18" charset="0"/>
                </a:endParaRPr>
              </a:p>
              <a:p>
                <a:pPr marL="0" indent="0">
                  <a:buNone/>
                </a:pPr>
                <a:endParaRPr lang="en-US" altLang="zh-CN" sz="2800" b="0" dirty="0"/>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341460" y="1509255"/>
                <a:ext cx="11545740" cy="5034419"/>
              </a:xfrm>
              <a:blipFill>
                <a:blip r:embed="rId3"/>
                <a:stretch>
                  <a:fillRect l="-1056" t="-242"/>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zh-CN" dirty="0">
                <a:ea typeface="华文楷体" panose="02010600040101010101" pitchFamily="2" charset="-122"/>
                <a:cs typeface="Times New Roman" panose="02020603050405020304" pitchFamily="18" charset="0"/>
              </a:rPr>
              <a:t>建堆时间复杂度分析</a:t>
            </a:r>
            <a:r>
              <a:rPr lang="zh-CN" altLang="en-US" dirty="0">
                <a:latin typeface="华文楷体" panose="02010600040101010101" pitchFamily="2" charset="-122"/>
                <a:ea typeface="华文楷体" panose="02010600040101010101" pitchFamily="2" charset="-122"/>
              </a:rPr>
              <a:t>：</a:t>
            </a:r>
          </a:p>
        </p:txBody>
      </p:sp>
    </p:spTree>
    <p:extLst>
      <p:ext uri="{BB962C8B-B14F-4D97-AF65-F5344CB8AC3E}">
        <p14:creationId xmlns:p14="http://schemas.microsoft.com/office/powerpoint/2010/main" val="20172067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341459" y="1509255"/>
                <a:ext cx="11631465" cy="5034420"/>
              </a:xfrm>
            </p:spPr>
            <p:txBody>
              <a:bodyPr>
                <a:normAutofit/>
              </a:bodyPr>
              <a:lstStyle/>
              <a:p>
                <a:pPr marL="0" indent="0">
                  <a:buNone/>
                </a:pPr>
                <a14:m>
                  <m:oMathPara xmlns:m="http://schemas.openxmlformats.org/officeDocument/2006/math">
                    <m:oMathParaPr>
                      <m:jc m:val="left"/>
                    </m:oMathParaPr>
                    <m:oMath xmlns:m="http://schemas.openxmlformats.org/officeDocument/2006/math">
                      <m:r>
                        <m:rPr>
                          <m:sty m:val="p"/>
                        </m:rPr>
                        <a:rPr lang="en-US" altLang="zh-CN">
                          <a:latin typeface="Cambria Math" panose="02040503050406030204" pitchFamily="18" charset="0"/>
                        </a:rPr>
                        <m:t>t</m:t>
                      </m:r>
                      <m:r>
                        <a:rPr lang="en-US" altLang="zh-CN">
                          <a:latin typeface="Cambria Math" panose="02040503050406030204" pitchFamily="18" charset="0"/>
                        </a:rPr>
                        <m:t>=2</m:t>
                      </m:r>
                      <m:r>
                        <m:rPr>
                          <m:sty m:val="p"/>
                        </m:rPr>
                        <a:rPr lang="en-US" altLang="zh-CN">
                          <a:latin typeface="Cambria Math" panose="02040503050406030204" pitchFamily="18" charset="0"/>
                        </a:rPr>
                        <m:t>t</m:t>
                      </m:r>
                      <m:r>
                        <a:rPr lang="en-US" altLang="zh-CN" i="1">
                          <a:latin typeface="Cambria Math" panose="02040503050406030204" pitchFamily="18" charset="0"/>
                        </a:rPr>
                        <m:t>−</m:t>
                      </m:r>
                      <m:r>
                        <m:rPr>
                          <m:sty m:val="p"/>
                        </m:rPr>
                        <a:rPr lang="en-US" altLang="zh-CN">
                          <a:latin typeface="Cambria Math" panose="02040503050406030204" pitchFamily="18" charset="0"/>
                        </a:rPr>
                        <m:t>t</m:t>
                      </m:r>
                    </m:oMath>
                  </m:oMathPara>
                </a14:m>
                <a:endParaRPr lang="zh-CN" altLang="zh-CN" dirty="0">
                  <a:ea typeface="华文楷体" panose="02010600040101010101" pitchFamily="2" charset="-122"/>
                  <a:cs typeface="Times New Roman" panose="02020603050405020304" pitchFamily="18" charset="0"/>
                </a:endParaRPr>
              </a:p>
              <a:p>
                <a:pPr marL="0" indent="0">
                  <a:buNone/>
                </a:pPr>
                <a14:m>
                  <m:oMathPara xmlns:m="http://schemas.openxmlformats.org/officeDocument/2006/math">
                    <m:oMathParaPr>
                      <m:jc m:val="left"/>
                    </m:oMathParaPr>
                    <m:oMath xmlns:m="http://schemas.openxmlformats.org/officeDocument/2006/math">
                      <m:r>
                        <a:rPr lang="en-US" altLang="zh-CN">
                          <a:latin typeface="Cambria Math" panose="02040503050406030204" pitchFamily="18" charset="0"/>
                        </a:rPr>
                        <m:t>     =</m:t>
                      </m:r>
                      <m:r>
                        <a:rPr lang="en-US" altLang="zh-CN" i="1">
                          <a:latin typeface="Cambria Math" panose="02040503050406030204" pitchFamily="18" charset="0"/>
                        </a:rPr>
                        <m:t>−</m:t>
                      </m:r>
                      <m:r>
                        <m:rPr>
                          <m:sty m:val="p"/>
                        </m:rPr>
                        <a:rPr lang="en-US" altLang="zh-CN">
                          <a:latin typeface="Cambria Math" panose="02040503050406030204" pitchFamily="18" charset="0"/>
                        </a:rPr>
                        <m:t>h</m:t>
                      </m:r>
                      <m:r>
                        <a:rPr lang="en-US" altLang="zh-CN">
                          <a:latin typeface="Cambria Math" panose="02040503050406030204" pitchFamily="18" charset="0"/>
                        </a:rPr>
                        <m:t>+2+4+8+…+</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r>
                            <a:rPr lang="zh-CN" altLang="en-US" i="1">
                              <a:latin typeface="Cambria Math" panose="02040503050406030204" pitchFamily="18" charset="0"/>
                            </a:rPr>
                            <m:t>−</m:t>
                          </m:r>
                          <m:r>
                            <a:rPr lang="en-US" altLang="zh-CN" i="1">
                              <a:latin typeface="Cambria Math" panose="02040503050406030204" pitchFamily="18" charset="0"/>
                            </a:rPr>
                            <m:t>1</m:t>
                          </m:r>
                        </m:sup>
                      </m:sSup>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sup>
                      </m:sSup>
                    </m:oMath>
                  </m:oMathPara>
                </a14:m>
                <a:endParaRPr lang="zh-CN" altLang="zh-CN" dirty="0">
                  <a:ea typeface="华文楷体" panose="02010600040101010101" pitchFamily="2" charset="-122"/>
                  <a:cs typeface="Times New Roman" panose="02020603050405020304" pitchFamily="18" charset="0"/>
                </a:endParaRPr>
              </a:p>
              <a:p>
                <a:pPr marL="0" indent="0">
                  <a:buNone/>
                </a:pPr>
                <a14:m>
                  <m:oMathPara xmlns:m="http://schemas.openxmlformats.org/officeDocument/2006/math">
                    <m:oMathParaPr>
                      <m:jc m:val="left"/>
                    </m:oMathParaPr>
                    <m:oMath xmlns:m="http://schemas.openxmlformats.org/officeDocument/2006/math">
                      <m:r>
                        <a:rPr lang="en-US" altLang="zh-CN">
                          <a:latin typeface="Cambria Math" panose="02040503050406030204" pitchFamily="18" charset="0"/>
                        </a:rPr>
                        <m:t>     =</m:t>
                      </m:r>
                      <m:r>
                        <a:rPr lang="en-US" altLang="zh-CN" i="1">
                          <a:latin typeface="Cambria Math" panose="02040503050406030204" pitchFamily="18" charset="0"/>
                        </a:rPr>
                        <m:t>−</m:t>
                      </m:r>
                      <m:r>
                        <m:rPr>
                          <m:sty m:val="p"/>
                        </m:rPr>
                        <a:rPr lang="en-US" altLang="zh-CN">
                          <a:latin typeface="Cambria Math" panose="02040503050406030204" pitchFamily="18" charset="0"/>
                        </a:rPr>
                        <m:t>h</m:t>
                      </m:r>
                      <m:r>
                        <a:rPr lang="en-US" altLang="zh-CN" i="1">
                          <a:latin typeface="Cambria Math" panose="02040503050406030204" pitchFamily="18" charset="0"/>
                        </a:rPr>
                        <m:t>−</m:t>
                      </m:r>
                      <m:r>
                        <a:rPr lang="en-US" altLang="zh-CN">
                          <a:latin typeface="Cambria Math" panose="02040503050406030204" pitchFamily="18" charset="0"/>
                        </a:rPr>
                        <m:t>1+1+2+4+8+…+</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r>
                            <a:rPr lang="zh-CN" altLang="en-US" i="1">
                              <a:latin typeface="Cambria Math" panose="02040503050406030204" pitchFamily="18" charset="0"/>
                            </a:rPr>
                            <m:t>−</m:t>
                          </m:r>
                          <m:r>
                            <a:rPr lang="en-US" altLang="zh-CN" i="1">
                              <a:latin typeface="Cambria Math" panose="02040503050406030204" pitchFamily="18" charset="0"/>
                            </a:rPr>
                            <m:t>1</m:t>
                          </m:r>
                        </m:sup>
                      </m:sSup>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sup>
                      </m:sSup>
                    </m:oMath>
                  </m:oMathPara>
                </a14:m>
                <a:endParaRPr lang="zh-CN" altLang="zh-CN" dirty="0">
                  <a:ea typeface="华文楷体" panose="02010600040101010101" pitchFamily="2" charset="-122"/>
                  <a:cs typeface="Times New Roman" panose="02020603050405020304" pitchFamily="18" charset="0"/>
                </a:endParaRPr>
              </a:p>
              <a:p>
                <a:pPr marL="0" indent="0">
                  <a:buNone/>
                </a:pPr>
                <a14:m>
                  <m:oMathPara xmlns:m="http://schemas.openxmlformats.org/officeDocument/2006/math">
                    <m:oMathParaPr>
                      <m:jc m:val="left"/>
                    </m:oMathParaPr>
                    <m:oMath xmlns:m="http://schemas.openxmlformats.org/officeDocument/2006/math">
                      <m:r>
                        <a:rPr lang="en-US" altLang="zh-CN">
                          <a:latin typeface="Cambria Math" panose="02040503050406030204" pitchFamily="18" charset="0"/>
                        </a:rPr>
                        <m:t>     =</m:t>
                      </m:r>
                      <m:r>
                        <a:rPr lang="en-US" altLang="zh-CN" i="1">
                          <a:latin typeface="Cambria Math" panose="02040503050406030204" pitchFamily="18" charset="0"/>
                        </a:rPr>
                        <m:t>−</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h</m:t>
                          </m:r>
                          <m:r>
                            <a:rPr lang="en-US" altLang="zh-CN">
                              <a:latin typeface="Cambria Math" panose="02040503050406030204" pitchFamily="18" charset="0"/>
                            </a:rPr>
                            <m:t>+1</m:t>
                          </m:r>
                        </m:e>
                      </m:d>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1</m:t>
                          </m:r>
                          <m:r>
                            <a:rPr lang="zh-CN" altLang="en-US"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r>
                                <a:rPr lang="en-US" altLang="zh-CN" i="1">
                                  <a:latin typeface="Cambria Math" panose="02040503050406030204" pitchFamily="18" charset="0"/>
                                </a:rPr>
                                <m:t>+1</m:t>
                              </m:r>
                            </m:sup>
                          </m:sSup>
                        </m:num>
                        <m:den>
                          <m:r>
                            <a:rPr lang="en-US" altLang="zh-CN" i="1">
                              <a:latin typeface="Cambria Math" panose="02040503050406030204" pitchFamily="18" charset="0"/>
                            </a:rPr>
                            <m:t>1−2</m:t>
                          </m:r>
                        </m:den>
                      </m:f>
                    </m:oMath>
                  </m:oMathPara>
                </a14:m>
                <a:endParaRPr lang="zh-CN" altLang="zh-CN" dirty="0">
                  <a:ea typeface="华文楷体" panose="02010600040101010101" pitchFamily="2" charset="-122"/>
                  <a:cs typeface="Times New Roman" panose="02020603050405020304" pitchFamily="18" charset="0"/>
                </a:endParaRPr>
              </a:p>
              <a:p>
                <a:pPr marL="0" indent="0">
                  <a:buNone/>
                </a:pPr>
                <a:r>
                  <a:rPr lang="en-US" altLang="zh-CN" dirty="0">
                    <a:ea typeface="华文楷体" panose="02010600040101010101" pitchFamily="2" charset="-122"/>
                    <a:cs typeface="Times New Roman" panose="02020603050405020304" pitchFamily="18" charset="0"/>
                  </a:rPr>
                  <a:t> </a:t>
                </a:r>
                <a14:m>
                  <m:oMath xmlns:m="http://schemas.openxmlformats.org/officeDocument/2006/math">
                    <m:r>
                      <a:rPr lang="en-US" altLang="zh-CN">
                        <a:latin typeface="Cambria Math" panose="02040503050406030204" pitchFamily="18" charset="0"/>
                      </a:rPr>
                      <m:t>    =</m:t>
                    </m:r>
                    <m:r>
                      <a:rPr lang="en-US" altLang="zh-CN" i="1">
                        <a:latin typeface="Cambria Math" panose="02040503050406030204" pitchFamily="18" charset="0"/>
                      </a:rPr>
                      <m:t>−</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h</m:t>
                        </m:r>
                        <m:r>
                          <a:rPr lang="en-US" altLang="zh-CN">
                            <a:latin typeface="Cambria Math" panose="02040503050406030204" pitchFamily="18" charset="0"/>
                          </a:rPr>
                          <m:t>+1</m:t>
                        </m:r>
                      </m:e>
                    </m:d>
                    <m:r>
                      <a:rPr lang="en-US" altLang="zh-CN">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h</m:t>
                        </m:r>
                        <m:r>
                          <a:rPr lang="en-US" altLang="zh-CN" i="1">
                            <a:latin typeface="Cambria Math" panose="02040503050406030204" pitchFamily="18" charset="0"/>
                          </a:rPr>
                          <m:t>+1</m:t>
                        </m:r>
                      </m:sup>
                    </m:sSup>
                    <m:r>
                      <a:rPr lang="en-US" altLang="zh-CN" i="1">
                        <a:latin typeface="Cambria Math" panose="02040503050406030204" pitchFamily="18" charset="0"/>
                      </a:rPr>
                      <m:t>−1</m:t>
                    </m:r>
                  </m:oMath>
                </a14:m>
                <a:endParaRPr lang="zh-CN" altLang="zh-CN" dirty="0">
                  <a:ea typeface="华文楷体" panose="02010600040101010101" pitchFamily="2" charset="-122"/>
                  <a:cs typeface="Times New Roman" panose="02020603050405020304" pitchFamily="18" charset="0"/>
                </a:endParaRPr>
              </a:p>
              <a:p>
                <a:pPr marL="0" indent="0">
                  <a:buNone/>
                </a:pPr>
                <a14:m>
                  <m:oMathPara xmlns:m="http://schemas.openxmlformats.org/officeDocument/2006/math">
                    <m:oMathParaPr>
                      <m:jc m:val="left"/>
                    </m:oMathParaPr>
                    <m:oMath xmlns:m="http://schemas.openxmlformats.org/officeDocument/2006/math">
                      <m:r>
                        <a:rPr lang="en-US" altLang="zh-CN">
                          <a:latin typeface="Cambria Math" panose="02040503050406030204" pitchFamily="18" charset="0"/>
                        </a:rPr>
                        <m:t>     =</m:t>
                      </m:r>
                      <m:r>
                        <m:rPr>
                          <m:sty m:val="p"/>
                        </m:rPr>
                        <a:rPr lang="en-US" altLang="zh-CN">
                          <a:latin typeface="Cambria Math" panose="02040503050406030204" pitchFamily="18" charset="0"/>
                        </a:rPr>
                        <m:t>n</m:t>
                      </m:r>
                      <m:r>
                        <a:rPr lang="en-US" altLang="zh-CN" i="1">
                          <a:latin typeface="Cambria Math" panose="02040503050406030204" pitchFamily="18" charset="0"/>
                        </a:rPr>
                        <m:t>−</m:t>
                      </m:r>
                      <m:r>
                        <a:rPr lang="en-US" altLang="zh-CN">
                          <a:latin typeface="Cambria Math" panose="02040503050406030204" pitchFamily="18" charset="0"/>
                        </a:rPr>
                        <m:t>(</m:t>
                      </m:r>
                      <m:r>
                        <m:rPr>
                          <m:sty m:val="p"/>
                        </m:rPr>
                        <a:rPr lang="en-US" altLang="zh-CN">
                          <a:latin typeface="Cambria Math" panose="02040503050406030204" pitchFamily="18" charset="0"/>
                        </a:rPr>
                        <m:t>h</m:t>
                      </m:r>
                      <m:r>
                        <a:rPr lang="en-US" altLang="zh-CN">
                          <a:latin typeface="Cambria Math" panose="02040503050406030204" pitchFamily="18" charset="0"/>
                        </a:rPr>
                        <m:t>+1</m:t>
                      </m:r>
                      <m:r>
                        <a:rPr lang="zh-CN" altLang="zh-CN">
                          <a:latin typeface="Cambria Math" panose="02040503050406030204" pitchFamily="18" charset="0"/>
                        </a:rPr>
                        <m:t>）</m:t>
                      </m:r>
                    </m:oMath>
                  </m:oMathPara>
                </a14:m>
                <a:endParaRPr lang="en-US" altLang="zh-CN" dirty="0" smtClean="0">
                  <a:ea typeface="华文楷体" panose="02010600040101010101" pitchFamily="2" charset="-122"/>
                  <a:cs typeface="Times New Roman" panose="02020603050405020304" pitchFamily="18" charset="0"/>
                </a:endParaRPr>
              </a:p>
              <a:p>
                <a:pPr marL="0" indent="0">
                  <a:buNone/>
                </a:pPr>
                <a:r>
                  <a:rPr lang="zh-CN" altLang="zh-CN" sz="2800" b="0" dirty="0" smtClean="0">
                    <a:ea typeface="华文楷体" panose="02010600040101010101" pitchFamily="2" charset="-122"/>
                    <a:cs typeface="Times New Roman" panose="02020603050405020304" pitchFamily="18" charset="0"/>
                  </a:rPr>
                  <a:t>又</a:t>
                </a:r>
                <a:r>
                  <a:rPr lang="en-US" altLang="zh-CN" sz="2800" b="0" dirty="0">
                    <a:ea typeface="华文楷体" panose="02010600040101010101" pitchFamily="2" charset="-122"/>
                    <a:cs typeface="Times New Roman" panose="02020603050405020304" pitchFamily="18" charset="0"/>
                  </a:rPr>
                  <a:t>h</a:t>
                </a:r>
                <a:r>
                  <a:rPr lang="zh-CN" altLang="zh-CN" sz="2800" b="0" dirty="0">
                    <a:ea typeface="华文楷体" panose="02010600040101010101" pitchFamily="2" charset="-122"/>
                    <a:cs typeface="Times New Roman" panose="02020603050405020304" pitchFamily="18" charset="0"/>
                  </a:rPr>
                  <a:t>为</a:t>
                </a:r>
                <a:r>
                  <a:rPr lang="en-US" altLang="zh-CN" sz="2800" b="0" dirty="0">
                    <a:ea typeface="华文楷体" panose="02010600040101010101" pitchFamily="2" charset="-122"/>
                    <a:cs typeface="Times New Roman" panose="02020603050405020304" pitchFamily="18" charset="0"/>
                  </a:rPr>
                  <a:t>n</a:t>
                </a:r>
                <a:r>
                  <a:rPr lang="zh-CN" altLang="zh-CN" sz="2800" b="0" dirty="0">
                    <a:ea typeface="华文楷体" panose="02010600040101010101" pitchFamily="2" charset="-122"/>
                    <a:cs typeface="Times New Roman" panose="02020603050405020304" pitchFamily="18" charset="0"/>
                  </a:rPr>
                  <a:t>的对数阶，故建堆的时间复杂度为</a:t>
                </a:r>
                <a14:m>
                  <m:oMath xmlns:m="http://schemas.openxmlformats.org/officeDocument/2006/math">
                    <m:r>
                      <m:rPr>
                        <m:sty m:val="p"/>
                      </m:rPr>
                      <a:rPr lang="en-US" altLang="zh-CN" sz="2800" b="0">
                        <a:latin typeface="Cambria Math" panose="02040503050406030204" pitchFamily="18" charset="0"/>
                      </a:rPr>
                      <m:t>O</m:t>
                    </m:r>
                    <m:r>
                      <a:rPr lang="en-US" altLang="zh-CN" sz="2800" b="0">
                        <a:latin typeface="Cambria Math" panose="02040503050406030204" pitchFamily="18" charset="0"/>
                      </a:rPr>
                      <m:t>(</m:t>
                    </m:r>
                    <m:r>
                      <m:rPr>
                        <m:sty m:val="p"/>
                      </m:rPr>
                      <a:rPr lang="en-US" altLang="zh-CN" sz="2800" b="0">
                        <a:latin typeface="Cambria Math" panose="02040503050406030204" pitchFamily="18" charset="0"/>
                      </a:rPr>
                      <m:t>n</m:t>
                    </m:r>
                    <m:r>
                      <a:rPr lang="en-US" altLang="zh-CN" sz="2800" b="0">
                        <a:latin typeface="Cambria Math" panose="02040503050406030204" pitchFamily="18" charset="0"/>
                      </a:rPr>
                      <m:t>)</m:t>
                    </m:r>
                  </m:oMath>
                </a14:m>
                <a:r>
                  <a:rPr lang="zh-CN" altLang="zh-CN" sz="2800" b="0" dirty="0" smtClean="0">
                    <a:ea typeface="华文楷体" panose="02010600040101010101" pitchFamily="2" charset="-122"/>
                    <a:cs typeface="Times New Roman" panose="02020603050405020304" pitchFamily="18" charset="0"/>
                  </a:rPr>
                  <a:t>。</a:t>
                </a:r>
                <a:endParaRPr lang="en-US" altLang="zh-CN" sz="2800" b="0" dirty="0">
                  <a:latin typeface="华文楷体" panose="02010600040101010101" pitchFamily="2" charset="-122"/>
                  <a:ea typeface="华文楷体" panose="02010600040101010101" pitchFamily="2" charset="-122"/>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341459" y="1509255"/>
                <a:ext cx="11631465" cy="5034420"/>
              </a:xfrm>
              <a:blipFill>
                <a:blip r:embed="rId3"/>
                <a:stretch>
                  <a:fillRect l="-1048"/>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zh-CN" dirty="0">
                <a:ea typeface="华文楷体" panose="02010600040101010101" pitchFamily="2" charset="-122"/>
                <a:cs typeface="Times New Roman" panose="02020603050405020304" pitchFamily="18" charset="0"/>
              </a:rPr>
              <a:t>建堆时间复杂度分析</a:t>
            </a:r>
            <a:r>
              <a:rPr lang="zh-CN" altLang="en-US" dirty="0">
                <a:latin typeface="华文楷体" panose="02010600040101010101" pitchFamily="2" charset="-122"/>
                <a:ea typeface="华文楷体" panose="02010600040101010101" pitchFamily="2" charset="-122"/>
              </a:rPr>
              <a:t>：</a:t>
            </a:r>
          </a:p>
        </p:txBody>
      </p:sp>
    </p:spTree>
    <p:extLst>
      <p:ext uri="{BB962C8B-B14F-4D97-AF65-F5344CB8AC3E}">
        <p14:creationId xmlns:p14="http://schemas.microsoft.com/office/powerpoint/2010/main" val="13321638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341460" y="1509256"/>
                <a:ext cx="11545740" cy="4891544"/>
              </a:xfrm>
            </p:spPr>
            <p:txBody>
              <a:bodyPr>
                <a:normAutofit fontScale="85000" lnSpcReduction="10000"/>
              </a:bodyPr>
              <a:lstStyle/>
              <a:p>
                <a:pPr>
                  <a:buFont typeface="Wingdings" panose="05000000000000000000" pitchFamily="2" charset="2"/>
                  <a:buChar char="Ø"/>
                </a:pPr>
                <a:r>
                  <a:rPr lang="zh-CN" altLang="zh-CN" sz="3200" b="0" dirty="0" smtClean="0">
                    <a:ea typeface="华文楷体" panose="02010600040101010101" pitchFamily="2" charset="-122"/>
                    <a:cs typeface="Times New Roman" panose="02020603050405020304" pitchFamily="18" charset="0"/>
                  </a:rPr>
                  <a:t>出队</a:t>
                </a:r>
                <a:r>
                  <a:rPr lang="zh-CN" altLang="en-US" sz="3200" b="0" dirty="0" smtClean="0">
                    <a:ea typeface="华文楷体" panose="02010600040101010101" pitchFamily="2" charset="-122"/>
                    <a:cs typeface="Times New Roman" panose="02020603050405020304" pitchFamily="18" charset="0"/>
                  </a:rPr>
                  <a:t>：</a:t>
                </a:r>
                <a:r>
                  <a:rPr lang="zh-CN" altLang="zh-CN" sz="3200" b="0" dirty="0" smtClean="0">
                    <a:ea typeface="华文楷体" panose="02010600040101010101" pitchFamily="2" charset="-122"/>
                    <a:cs typeface="Times New Roman" panose="02020603050405020304" pitchFamily="18" charset="0"/>
                  </a:rPr>
                  <a:t>直接</a:t>
                </a:r>
                <a:r>
                  <a:rPr lang="zh-CN" altLang="zh-CN" sz="3200" b="0" dirty="0">
                    <a:ea typeface="华文楷体" panose="02010600040101010101" pitchFamily="2" charset="-122"/>
                    <a:cs typeface="Times New Roman" panose="02020603050405020304" pitchFamily="18" charset="0"/>
                  </a:rPr>
                  <a:t>读取堆顶</a:t>
                </a:r>
                <a:r>
                  <a:rPr lang="en-US" altLang="zh-CN" sz="3200" b="0" dirty="0">
                    <a:ea typeface="华文楷体" panose="02010600040101010101" pitchFamily="2" charset="-122"/>
                    <a:cs typeface="Times New Roman" panose="02020603050405020304" pitchFamily="18" charset="0"/>
                  </a:rPr>
                  <a:t>(</a:t>
                </a:r>
                <a:r>
                  <a:rPr lang="zh-CN" altLang="zh-CN" sz="3200" b="0" dirty="0">
                    <a:ea typeface="华文楷体" panose="02010600040101010101" pitchFamily="2" charset="-122"/>
                    <a:cs typeface="Times New Roman" panose="02020603050405020304" pitchFamily="18" charset="0"/>
                  </a:rPr>
                  <a:t>即二叉树的根</a:t>
                </a:r>
                <a:r>
                  <a:rPr lang="en-US" altLang="zh-CN" sz="3200" b="0" dirty="0">
                    <a:ea typeface="华文楷体" panose="02010600040101010101" pitchFamily="2" charset="-122"/>
                    <a:cs typeface="Times New Roman" panose="02020603050405020304" pitchFamily="18" charset="0"/>
                  </a:rPr>
                  <a:t>)</a:t>
                </a:r>
                <a:r>
                  <a:rPr lang="zh-CN" altLang="zh-CN" sz="3200" b="0" dirty="0">
                    <a:ea typeface="华文楷体" panose="02010600040101010101" pitchFamily="2" charset="-122"/>
                    <a:cs typeface="Times New Roman" panose="02020603050405020304" pitchFamily="18" charset="0"/>
                  </a:rPr>
                  <a:t>，时间花费为</a:t>
                </a:r>
                <a:r>
                  <a:rPr lang="en-US" altLang="zh-CN" sz="3200" b="0" dirty="0">
                    <a:ea typeface="华文楷体" panose="02010600040101010101" pitchFamily="2" charset="-122"/>
                    <a:cs typeface="Times New Roman" panose="02020603050405020304" pitchFamily="18" charset="0"/>
                  </a:rPr>
                  <a:t>O(1)</a:t>
                </a:r>
                <a:r>
                  <a:rPr lang="zh-CN" altLang="zh-CN" sz="3200" b="0" dirty="0">
                    <a:ea typeface="华文楷体" panose="02010600040101010101" pitchFamily="2" charset="-122"/>
                    <a:cs typeface="Times New Roman" panose="02020603050405020304" pitchFamily="18" charset="0"/>
                  </a:rPr>
                  <a:t>；</a:t>
                </a:r>
                <a:r>
                  <a:rPr lang="zh-CN" altLang="zh-CN" sz="3200" b="0" dirty="0">
                    <a:solidFill>
                      <a:srgbClr val="FF0000"/>
                    </a:solidFill>
                    <a:ea typeface="华文楷体" panose="02010600040101010101" pitchFamily="2" charset="-122"/>
                    <a:cs typeface="Times New Roman" panose="02020603050405020304" pitchFamily="18" charset="0"/>
                  </a:rPr>
                  <a:t>摘取堆顶后，将尾部元素写入堆顶</a:t>
                </a:r>
                <a:r>
                  <a:rPr lang="zh-CN" altLang="zh-CN" sz="3200" b="0" dirty="0">
                    <a:ea typeface="华文楷体" panose="02010600040101010101" pitchFamily="2" charset="-122"/>
                    <a:cs typeface="Times New Roman" panose="02020603050405020304" pitchFamily="18" charset="0"/>
                  </a:rPr>
                  <a:t>，并</a:t>
                </a:r>
                <a:r>
                  <a:rPr lang="zh-CN" altLang="zh-CN" sz="3200" b="0" dirty="0" smtClean="0">
                    <a:ea typeface="华文楷体" panose="02010600040101010101" pitchFamily="2" charset="-122"/>
                    <a:cs typeface="Times New Roman" panose="02020603050405020304" pitchFamily="18" charset="0"/>
                  </a:rPr>
                  <a:t>对</a:t>
                </a:r>
                <a:r>
                  <a:rPr lang="zh-CN" altLang="en-US" sz="3200" b="0" dirty="0" smtClean="0">
                    <a:ea typeface="华文楷体" panose="02010600040101010101" pitchFamily="2" charset="-122"/>
                    <a:cs typeface="Times New Roman" panose="02020603050405020304" pitchFamily="18" charset="0"/>
                  </a:rPr>
                  <a:t>堆顶位置上的元素做</a:t>
                </a:r>
                <a:r>
                  <a:rPr lang="zh-CN" altLang="zh-CN" sz="3200" b="0" dirty="0" smtClean="0">
                    <a:ea typeface="华文楷体" panose="02010600040101010101" pitchFamily="2" charset="-122"/>
                    <a:cs typeface="Times New Roman" panose="02020603050405020304" pitchFamily="18" charset="0"/>
                  </a:rPr>
                  <a:t>调整，</a:t>
                </a:r>
                <a:r>
                  <a:rPr lang="zh-CN" altLang="en-US" sz="3200" b="0" dirty="0" smtClean="0">
                    <a:ea typeface="华文楷体" panose="02010600040101010101" pitchFamily="2" charset="-122"/>
                    <a:cs typeface="Times New Roman" panose="02020603050405020304" pitchFamily="18" charset="0"/>
                  </a:rPr>
                  <a:t>使之成为新的小顶堆。</a:t>
                </a:r>
                <a:endParaRPr lang="en-US" altLang="zh-CN" sz="3200" b="0" dirty="0" smtClean="0">
                  <a:ea typeface="华文楷体" panose="02010600040101010101" pitchFamily="2" charset="-122"/>
                  <a:cs typeface="Times New Roman" panose="02020603050405020304" pitchFamily="18" charset="0"/>
                </a:endParaRPr>
              </a:p>
              <a:p>
                <a:pPr marL="357188" indent="0">
                  <a:buNone/>
                </a:pPr>
                <a:r>
                  <a:rPr lang="zh-CN" altLang="zh-CN" sz="3200" b="0" dirty="0" smtClean="0">
                    <a:ea typeface="华文楷体" panose="02010600040101010101" pitchFamily="2" charset="-122"/>
                    <a:cs typeface="Times New Roman" panose="02020603050405020304" pitchFamily="18" charset="0"/>
                  </a:rPr>
                  <a:t>时间</a:t>
                </a:r>
                <a:r>
                  <a:rPr lang="zh-CN" altLang="zh-CN" sz="3200" b="0" dirty="0">
                    <a:ea typeface="华文楷体" panose="02010600040101010101" pitchFamily="2" charset="-122"/>
                    <a:cs typeface="Times New Roman" panose="02020603050405020304" pitchFamily="18" charset="0"/>
                  </a:rPr>
                  <a:t>花费为此完全二叉树的高度</a:t>
                </a:r>
                <a:r>
                  <a:rPr lang="en-US" altLang="zh-CN" sz="3200" b="0" dirty="0">
                    <a:ea typeface="华文楷体" panose="02010600040101010101" pitchFamily="2" charset="-122"/>
                    <a:cs typeface="Times New Roman" panose="02020603050405020304" pitchFamily="18" charset="0"/>
                  </a:rPr>
                  <a:t>O(</a:t>
                </a:r>
                <a14:m>
                  <m:oMath xmlns:m="http://schemas.openxmlformats.org/officeDocument/2006/math">
                    <m:func>
                      <m:funcPr>
                        <m:ctrlPr>
                          <a:rPr lang="zh-CN" altLang="zh-CN" sz="3200" b="0" i="1">
                            <a:latin typeface="Cambria Math" panose="02040503050406030204" pitchFamily="18" charset="0"/>
                          </a:rPr>
                        </m:ctrlPr>
                      </m:funcPr>
                      <m:fName>
                        <m:sSub>
                          <m:sSubPr>
                            <m:ctrlPr>
                              <a:rPr lang="zh-CN" altLang="zh-CN" sz="3200" b="0" i="1">
                                <a:latin typeface="Cambria Math" panose="02040503050406030204" pitchFamily="18" charset="0"/>
                              </a:rPr>
                            </m:ctrlPr>
                          </m:sSubPr>
                          <m:e>
                            <m:r>
                              <m:rPr>
                                <m:sty m:val="p"/>
                              </m:rPr>
                              <a:rPr lang="en-US" altLang="zh-CN" sz="3200" b="0">
                                <a:latin typeface="Cambria Math" panose="02040503050406030204" pitchFamily="18" charset="0"/>
                              </a:rPr>
                              <m:t>log</m:t>
                            </m:r>
                          </m:e>
                          <m:sub>
                            <m:r>
                              <a:rPr lang="en-US" altLang="zh-CN" sz="3200" b="0">
                                <a:latin typeface="Cambria Math" panose="02040503050406030204" pitchFamily="18" charset="0"/>
                              </a:rPr>
                              <m:t>2</m:t>
                            </m:r>
                          </m:sub>
                        </m:sSub>
                      </m:fName>
                      <m:e>
                        <m:r>
                          <a:rPr lang="en-US" altLang="zh-CN" sz="3200" b="0">
                            <a:latin typeface="Cambria Math" panose="02040503050406030204" pitchFamily="18" charset="0"/>
                          </a:rPr>
                          <m:t>𝑛</m:t>
                        </m:r>
                      </m:e>
                    </m:func>
                  </m:oMath>
                </a14:m>
                <a:r>
                  <a:rPr lang="en-US" altLang="zh-CN" sz="3200" b="0" dirty="0" smtClean="0">
                    <a:ea typeface="华文楷体" panose="02010600040101010101" pitchFamily="2" charset="-122"/>
                    <a:cs typeface="Times New Roman" panose="02020603050405020304" pitchFamily="18" charset="0"/>
                  </a:rPr>
                  <a:t>)</a:t>
                </a:r>
                <a:r>
                  <a:rPr lang="zh-CN" altLang="en-US" sz="3200" b="0" dirty="0" smtClean="0">
                    <a:ea typeface="华文楷体" panose="02010600040101010101" pitchFamily="2" charset="-122"/>
                    <a:cs typeface="Times New Roman" panose="02020603050405020304" pitchFamily="18" charset="0"/>
                  </a:rPr>
                  <a:t>，即</a:t>
                </a:r>
                <a:r>
                  <a:rPr lang="zh-CN" altLang="zh-CN" sz="3200" b="0" dirty="0" smtClean="0">
                    <a:ea typeface="华文楷体" panose="02010600040101010101" pitchFamily="2" charset="-122"/>
                    <a:cs typeface="Times New Roman" panose="02020603050405020304" pitchFamily="18" charset="0"/>
                  </a:rPr>
                  <a:t>出</a:t>
                </a:r>
                <a:r>
                  <a:rPr lang="zh-CN" altLang="zh-CN" sz="3200" b="0" dirty="0">
                    <a:ea typeface="华文楷体" panose="02010600040101010101" pitchFamily="2" charset="-122"/>
                    <a:cs typeface="Times New Roman" panose="02020603050405020304" pitchFamily="18" charset="0"/>
                  </a:rPr>
                  <a:t>队的时间复杂度为</a:t>
                </a:r>
                <a:r>
                  <a:rPr lang="en-US" altLang="zh-CN" sz="3200" b="0" dirty="0">
                    <a:ea typeface="华文楷体" panose="02010600040101010101" pitchFamily="2" charset="-122"/>
                    <a:cs typeface="Times New Roman" panose="02020603050405020304" pitchFamily="18" charset="0"/>
                  </a:rPr>
                  <a:t>O(</a:t>
                </a:r>
                <a14:m>
                  <m:oMath xmlns:m="http://schemas.openxmlformats.org/officeDocument/2006/math">
                    <m:func>
                      <m:funcPr>
                        <m:ctrlPr>
                          <a:rPr lang="zh-CN" altLang="zh-CN" sz="3200" b="0" i="1">
                            <a:latin typeface="Cambria Math" panose="02040503050406030204" pitchFamily="18" charset="0"/>
                          </a:rPr>
                        </m:ctrlPr>
                      </m:funcPr>
                      <m:fName>
                        <m:sSub>
                          <m:sSubPr>
                            <m:ctrlPr>
                              <a:rPr lang="zh-CN" altLang="zh-CN" sz="3200" b="0" i="1">
                                <a:latin typeface="Cambria Math" panose="02040503050406030204" pitchFamily="18" charset="0"/>
                              </a:rPr>
                            </m:ctrlPr>
                          </m:sSubPr>
                          <m:e>
                            <m:r>
                              <m:rPr>
                                <m:sty m:val="p"/>
                              </m:rPr>
                              <a:rPr lang="en-US" altLang="zh-CN" sz="3200" b="0">
                                <a:latin typeface="Cambria Math" panose="02040503050406030204" pitchFamily="18" charset="0"/>
                              </a:rPr>
                              <m:t>log</m:t>
                            </m:r>
                          </m:e>
                          <m:sub>
                            <m:r>
                              <a:rPr lang="en-US" altLang="zh-CN" sz="3200" b="0">
                                <a:latin typeface="Cambria Math" panose="02040503050406030204" pitchFamily="18" charset="0"/>
                              </a:rPr>
                              <m:t>2</m:t>
                            </m:r>
                          </m:sub>
                        </m:sSub>
                      </m:fName>
                      <m:e>
                        <m:r>
                          <a:rPr lang="en-US" altLang="zh-CN" sz="3200" b="0">
                            <a:latin typeface="Cambria Math" panose="02040503050406030204" pitchFamily="18" charset="0"/>
                          </a:rPr>
                          <m:t>𝑛</m:t>
                        </m:r>
                      </m:e>
                    </m:func>
                  </m:oMath>
                </a14:m>
                <a:r>
                  <a:rPr lang="en-US" altLang="zh-CN" sz="3200" b="0" dirty="0">
                    <a:ea typeface="华文楷体" panose="02010600040101010101" pitchFamily="2" charset="-122"/>
                    <a:cs typeface="Times New Roman" panose="02020603050405020304" pitchFamily="18" charset="0"/>
                  </a:rPr>
                  <a:t>)</a:t>
                </a:r>
                <a:r>
                  <a:rPr lang="zh-CN" altLang="zh-CN" sz="3200" b="0" dirty="0" smtClean="0">
                    <a:ea typeface="华文楷体" panose="02010600040101010101" pitchFamily="2" charset="-122"/>
                    <a:cs typeface="Times New Roman" panose="02020603050405020304" pitchFamily="18" charset="0"/>
                  </a:rPr>
                  <a:t>。</a:t>
                </a:r>
                <a:endParaRPr lang="en-US" altLang="zh-CN" sz="32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endParaRPr lang="en-US" altLang="zh-CN" sz="32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3200" b="0" dirty="0" smtClean="0">
                    <a:ea typeface="华文楷体" panose="02010600040101010101" pitchFamily="2" charset="-122"/>
                    <a:cs typeface="Times New Roman" panose="02020603050405020304" pitchFamily="18" charset="0"/>
                  </a:rPr>
                  <a:t>进队</a:t>
                </a:r>
                <a:r>
                  <a:rPr lang="zh-CN" altLang="en-US" sz="3200" b="0" dirty="0" smtClean="0">
                    <a:ea typeface="华文楷体" panose="02010600040101010101" pitchFamily="2" charset="-122"/>
                    <a:cs typeface="Times New Roman" panose="02020603050405020304" pitchFamily="18" charset="0"/>
                  </a:rPr>
                  <a:t>：</a:t>
                </a:r>
                <a:r>
                  <a:rPr lang="zh-CN" altLang="zh-CN" sz="3200" b="0" dirty="0" smtClean="0">
                    <a:ea typeface="华文楷体" panose="02010600040101010101" pitchFamily="2" charset="-122"/>
                    <a:cs typeface="Times New Roman" panose="02020603050405020304" pitchFamily="18" charset="0"/>
                  </a:rPr>
                  <a:t>将</a:t>
                </a:r>
                <a:r>
                  <a:rPr lang="zh-CN" altLang="zh-CN" sz="3200" b="0" dirty="0">
                    <a:ea typeface="华文楷体" panose="02010600040101010101" pitchFamily="2" charset="-122"/>
                    <a:cs typeface="Times New Roman" panose="02020603050405020304" pitchFamily="18" charset="0"/>
                  </a:rPr>
                  <a:t>新元素加入到序列尾部成为最后的叶子结点</a:t>
                </a:r>
                <a:r>
                  <a:rPr lang="zh-CN" altLang="zh-CN" sz="3200" b="0" dirty="0" smtClean="0">
                    <a:ea typeface="华文楷体" panose="02010600040101010101" pitchFamily="2" charset="-122"/>
                    <a:cs typeface="Times New Roman" panose="02020603050405020304" pitchFamily="18" charset="0"/>
                  </a:rPr>
                  <a:t>，向上</a:t>
                </a:r>
                <a:r>
                  <a:rPr lang="zh-CN" altLang="zh-CN" sz="3200" b="0" dirty="0">
                    <a:ea typeface="华文楷体" panose="02010600040101010101" pitchFamily="2" charset="-122"/>
                    <a:cs typeface="Times New Roman" panose="02020603050405020304" pitchFamily="18" charset="0"/>
                  </a:rPr>
                  <a:t>检查父结点，如果新结点值不小于父结点，结束检查；如果新结点值小于父结点，交换两者的值，并进一步往更高层祖先检查比较，直到不</a:t>
                </a:r>
                <a:r>
                  <a:rPr lang="zh-CN" altLang="zh-CN" sz="3200" b="0" dirty="0" smtClean="0">
                    <a:ea typeface="华文楷体" panose="02010600040101010101" pitchFamily="2" charset="-122"/>
                    <a:cs typeface="Times New Roman" panose="02020603050405020304" pitchFamily="18" charset="0"/>
                  </a:rPr>
                  <a:t>小于</a:t>
                </a:r>
                <a:r>
                  <a:rPr lang="zh-CN" altLang="en-US" sz="3200" b="0" dirty="0" smtClean="0">
                    <a:ea typeface="华文楷体" panose="02010600040101010101" pitchFamily="2" charset="-122"/>
                    <a:cs typeface="Times New Roman" panose="02020603050405020304" pitchFamily="18" charset="0"/>
                  </a:rPr>
                  <a:t>当前</a:t>
                </a:r>
                <a:r>
                  <a:rPr lang="zh-CN" altLang="zh-CN" sz="3200" b="0" dirty="0" smtClean="0">
                    <a:ea typeface="华文楷体" panose="02010600040101010101" pitchFamily="2" charset="-122"/>
                    <a:cs typeface="Times New Roman" panose="02020603050405020304" pitchFamily="18" charset="0"/>
                  </a:rPr>
                  <a:t>父</a:t>
                </a:r>
                <a:r>
                  <a:rPr lang="zh-CN" altLang="zh-CN" sz="3200" b="0" dirty="0">
                    <a:ea typeface="华文楷体" panose="02010600040101010101" pitchFamily="2" charset="-122"/>
                    <a:cs typeface="Times New Roman" panose="02020603050405020304" pitchFamily="18" charset="0"/>
                  </a:rPr>
                  <a:t>结点</a:t>
                </a:r>
                <a:r>
                  <a:rPr lang="zh-CN" altLang="zh-CN" sz="3200" b="0" dirty="0" smtClean="0">
                    <a:ea typeface="华文楷体" panose="02010600040101010101" pitchFamily="2" charset="-122"/>
                    <a:cs typeface="Times New Roman" panose="02020603050405020304" pitchFamily="18" charset="0"/>
                  </a:rPr>
                  <a:t>或</a:t>
                </a:r>
                <a:r>
                  <a:rPr lang="zh-CN" altLang="en-US" sz="3200" b="0" dirty="0" smtClean="0">
                    <a:ea typeface="华文楷体" panose="02010600040101010101" pitchFamily="2" charset="-122"/>
                    <a:cs typeface="Times New Roman" panose="02020603050405020304" pitchFamily="18" charset="0"/>
                  </a:rPr>
                  <a:t>无父结点。</a:t>
                </a:r>
                <a:r>
                  <a:rPr lang="zh-CN" altLang="zh-CN" sz="3200" b="0" dirty="0" smtClean="0">
                    <a:ea typeface="华文楷体" panose="02010600040101010101" pitchFamily="2" charset="-122"/>
                    <a:cs typeface="Times New Roman" panose="02020603050405020304" pitchFamily="18" charset="0"/>
                  </a:rPr>
                  <a:t>因此</a:t>
                </a:r>
                <a:r>
                  <a:rPr lang="zh-CN" altLang="zh-CN" sz="3200" b="0" dirty="0">
                    <a:ea typeface="华文楷体" panose="02010600040101010101" pitchFamily="2" charset="-122"/>
                    <a:cs typeface="Times New Roman" panose="02020603050405020304" pitchFamily="18" charset="0"/>
                  </a:rPr>
                  <a:t>进队的时间花费也是完全二叉树的高度</a:t>
                </a:r>
                <a:r>
                  <a:rPr lang="en-US" altLang="zh-CN" sz="3200" b="0" dirty="0">
                    <a:ea typeface="华文楷体" panose="02010600040101010101" pitchFamily="2" charset="-122"/>
                    <a:cs typeface="Times New Roman" panose="02020603050405020304" pitchFamily="18" charset="0"/>
                  </a:rPr>
                  <a:t>O(</a:t>
                </a:r>
                <a14:m>
                  <m:oMath xmlns:m="http://schemas.openxmlformats.org/officeDocument/2006/math">
                    <m:func>
                      <m:funcPr>
                        <m:ctrlPr>
                          <a:rPr lang="zh-CN" altLang="zh-CN" sz="3200" b="0" i="1">
                            <a:latin typeface="Cambria Math" panose="02040503050406030204" pitchFamily="18" charset="0"/>
                          </a:rPr>
                        </m:ctrlPr>
                      </m:funcPr>
                      <m:fName>
                        <m:sSub>
                          <m:sSubPr>
                            <m:ctrlPr>
                              <a:rPr lang="zh-CN" altLang="zh-CN" sz="3200" b="0" i="1">
                                <a:latin typeface="Cambria Math" panose="02040503050406030204" pitchFamily="18" charset="0"/>
                              </a:rPr>
                            </m:ctrlPr>
                          </m:sSubPr>
                          <m:e>
                            <m:r>
                              <m:rPr>
                                <m:sty m:val="p"/>
                              </m:rPr>
                              <a:rPr lang="en-US" altLang="zh-CN" sz="3200" b="0">
                                <a:latin typeface="Cambria Math" panose="02040503050406030204" pitchFamily="18" charset="0"/>
                              </a:rPr>
                              <m:t>log</m:t>
                            </m:r>
                          </m:e>
                          <m:sub>
                            <m:r>
                              <a:rPr lang="en-US" altLang="zh-CN" sz="3200" b="0">
                                <a:latin typeface="Cambria Math" panose="02040503050406030204" pitchFamily="18" charset="0"/>
                              </a:rPr>
                              <m:t>2</m:t>
                            </m:r>
                          </m:sub>
                        </m:sSub>
                      </m:fName>
                      <m:e>
                        <m:r>
                          <a:rPr lang="en-US" altLang="zh-CN" sz="3200" b="0">
                            <a:latin typeface="Cambria Math" panose="02040503050406030204" pitchFamily="18" charset="0"/>
                          </a:rPr>
                          <m:t>𝑛</m:t>
                        </m:r>
                      </m:e>
                    </m:func>
                  </m:oMath>
                </a14:m>
                <a:r>
                  <a:rPr lang="en-US" altLang="zh-CN" sz="3200" b="0" dirty="0">
                    <a:ea typeface="华文楷体" panose="02010600040101010101" pitchFamily="2" charset="-122"/>
                    <a:cs typeface="Times New Roman" panose="02020603050405020304" pitchFamily="18" charset="0"/>
                  </a:rPr>
                  <a:t>)</a:t>
                </a:r>
                <a:r>
                  <a:rPr lang="zh-CN" altLang="zh-CN" sz="3200" b="0" dirty="0" smtClean="0">
                    <a:ea typeface="华文楷体" panose="02010600040101010101" pitchFamily="2" charset="-122"/>
                    <a:cs typeface="Times New Roman" panose="02020603050405020304" pitchFamily="18" charset="0"/>
                  </a:rPr>
                  <a:t>。</a:t>
                </a:r>
                <a:endParaRPr lang="en-US" altLang="zh-CN" sz="3200" b="0" dirty="0">
                  <a:ea typeface="华文楷体" panose="02010600040101010101" pitchFamily="2" charset="-122"/>
                  <a:cs typeface="Times New Roman" panose="02020603050405020304" pitchFamily="18" charset="0"/>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341460" y="1509256"/>
                <a:ext cx="11545740" cy="4891544"/>
              </a:xfrm>
              <a:blipFill>
                <a:blip r:embed="rId3"/>
                <a:stretch>
                  <a:fillRect l="-845" t="-998" r="-2587"/>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优先队列的基本操作算法讨论：</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42363255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优先队列出队示例：</a:t>
            </a:r>
            <a:endParaRPr lang="zh-CN" altLang="en-US" dirty="0">
              <a:latin typeface="华文楷体" panose="02010600040101010101" pitchFamily="2" charset="-122"/>
              <a:ea typeface="华文楷体" panose="02010600040101010101" pitchFamily="2" charset="-122"/>
            </a:endParaRPr>
          </a:p>
        </p:txBody>
      </p:sp>
      <p:sp>
        <p:nvSpPr>
          <p:cNvPr id="4" name="文本框 3"/>
          <p:cNvSpPr txBox="1"/>
          <p:nvPr/>
        </p:nvSpPr>
        <p:spPr>
          <a:xfrm>
            <a:off x="536713" y="5197935"/>
            <a:ext cx="11191461" cy="1338828"/>
          </a:xfrm>
          <a:prstGeom prst="rect">
            <a:avLst/>
          </a:prstGeom>
          <a:noFill/>
        </p:spPr>
        <p:txBody>
          <a:bodyPr wrap="square" rtlCol="0">
            <a:spAutoFit/>
          </a:bodyPr>
          <a:lstStyle/>
          <a:p>
            <a:r>
              <a:rPr lang="zh-CN" altLang="en-US" sz="2700" b="1"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问题</a:t>
            </a:r>
            <a:r>
              <a:rPr lang="zh-CN" altLang="en-US" sz="2700" b="1" dirty="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700" dirty="0">
                <a:latin typeface="Times New Roman" panose="02020603050405020304" pitchFamily="18" charset="0"/>
                <a:ea typeface="华文楷体" panose="02010600040101010101" pitchFamily="2" charset="-122"/>
                <a:cs typeface="Times New Roman" panose="02020603050405020304" pitchFamily="18" charset="0"/>
              </a:rPr>
              <a:t> 谁去补这个洞？ 按照堆的结构性要求，将</a:t>
            </a:r>
            <a:r>
              <a:rPr lang="en-US" altLang="zh-CN" sz="2700" dirty="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a:latin typeface="Times New Roman" panose="02020603050405020304" pitchFamily="18" charset="0"/>
                <a:ea typeface="华文楷体" panose="02010600040101010101" pitchFamily="2" charset="-122"/>
                <a:cs typeface="Times New Roman" panose="02020603050405020304" pitchFamily="18" charset="0"/>
              </a:rPr>
              <a:t>放入即可</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a:latin typeface="Times New Roman" panose="02020603050405020304" pitchFamily="18" charset="0"/>
                <a:ea typeface="华文楷体" panose="02010600040101010101" pitchFamily="2" charset="-122"/>
                <a:cs typeface="Times New Roman" panose="02020603050405020304" pitchFamily="18" charset="0"/>
              </a:rPr>
              <a:t>放</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入，可能破坏了有序性，可采用将洞反复向下调整，直到洞的左右孩子都比</a:t>
            </a:r>
            <a:r>
              <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大或者洞为叶子，</a:t>
            </a:r>
            <a:r>
              <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放入洞中，结果满足有序性。</a:t>
            </a:r>
            <a:endParaRPr lang="zh-CN" altLang="en-US" sz="27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5" name="图片 4"/>
          <p:cNvPicPr>
            <a:picLocks noChangeAspect="1"/>
          </p:cNvPicPr>
          <p:nvPr/>
        </p:nvPicPr>
        <p:blipFill>
          <a:blip r:embed="rId3"/>
          <a:stretch>
            <a:fillRect/>
          </a:stretch>
        </p:blipFill>
        <p:spPr>
          <a:xfrm>
            <a:off x="2300701" y="1744524"/>
            <a:ext cx="7479403" cy="3224573"/>
          </a:xfrm>
          <a:prstGeom prst="rect">
            <a:avLst/>
          </a:prstGeom>
        </p:spPr>
      </p:pic>
    </p:spTree>
    <p:extLst>
      <p:ext uri="{BB962C8B-B14F-4D97-AF65-F5344CB8AC3E}">
        <p14:creationId xmlns:p14="http://schemas.microsoft.com/office/powerpoint/2010/main" val="20376448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400281" y="793903"/>
            <a:ext cx="11162884"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二个结点的二叉树和树：</a:t>
            </a:r>
            <a:endParaRPr lang="zh-CN" altLang="en-US" dirty="0">
              <a:latin typeface="华文楷体" panose="02010600040101010101" pitchFamily="2" charset="-122"/>
              <a:ea typeface="华文楷体" panose="02010600040101010101" pitchFamily="2" charset="-122"/>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3115297" y="2889387"/>
            <a:ext cx="4517956" cy="1980787"/>
          </a:xfrm>
          <a:prstGeom prst="rect">
            <a:avLst/>
          </a:prstGeom>
          <a:noFill/>
          <a:ln>
            <a:noFill/>
          </a:ln>
        </p:spPr>
      </p:pic>
    </p:spTree>
    <p:extLst>
      <p:ext uri="{BB962C8B-B14F-4D97-AF65-F5344CB8AC3E}">
        <p14:creationId xmlns:p14="http://schemas.microsoft.com/office/powerpoint/2010/main" val="22987754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优先队列出队示例：</a:t>
            </a:r>
            <a:endParaRPr lang="zh-CN" altLang="en-US" dirty="0">
              <a:latin typeface="华文楷体" panose="02010600040101010101" pitchFamily="2" charset="-122"/>
              <a:ea typeface="华文楷体" panose="02010600040101010101" pitchFamily="2" charset="-122"/>
            </a:endParaRPr>
          </a:p>
        </p:txBody>
      </p:sp>
      <p:pic>
        <p:nvPicPr>
          <p:cNvPr id="3" name="图片 2"/>
          <p:cNvPicPr>
            <a:picLocks noChangeAspect="1"/>
          </p:cNvPicPr>
          <p:nvPr/>
        </p:nvPicPr>
        <p:blipFill>
          <a:blip r:embed="rId3"/>
          <a:stretch>
            <a:fillRect/>
          </a:stretch>
        </p:blipFill>
        <p:spPr>
          <a:xfrm>
            <a:off x="1073212" y="1346990"/>
            <a:ext cx="9647469" cy="3497745"/>
          </a:xfrm>
          <a:prstGeom prst="rect">
            <a:avLst/>
          </a:prstGeom>
        </p:spPr>
      </p:pic>
      <p:sp>
        <p:nvSpPr>
          <p:cNvPr id="7" name="文本框 6"/>
          <p:cNvSpPr txBox="1"/>
          <p:nvPr/>
        </p:nvSpPr>
        <p:spPr>
          <a:xfrm>
            <a:off x="536713" y="5019031"/>
            <a:ext cx="11191461" cy="1338828"/>
          </a:xfrm>
          <a:prstGeom prst="rect">
            <a:avLst/>
          </a:prstGeom>
          <a:noFill/>
        </p:spPr>
        <p:txBody>
          <a:bodyPr wrap="square" rtlCol="0">
            <a:spAutoFit/>
          </a:bodyPr>
          <a:lstStyle/>
          <a:p>
            <a:r>
              <a:rPr lang="zh-CN" altLang="en-US" sz="2700" b="1"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问题</a:t>
            </a:r>
            <a:r>
              <a:rPr lang="zh-CN" altLang="en-US" sz="2700" b="1" dirty="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700" dirty="0">
                <a:latin typeface="Times New Roman" panose="02020603050405020304" pitchFamily="18" charset="0"/>
                <a:ea typeface="华文楷体" panose="02010600040101010101" pitchFamily="2" charset="-122"/>
                <a:cs typeface="Times New Roman" panose="02020603050405020304" pitchFamily="18" charset="0"/>
              </a:rPr>
              <a:t> 谁去补这个洞？ 按照堆的结构性要求，将</a:t>
            </a:r>
            <a:r>
              <a:rPr lang="en-US" altLang="zh-CN" sz="2700" dirty="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a:latin typeface="Times New Roman" panose="02020603050405020304" pitchFamily="18" charset="0"/>
                <a:ea typeface="华文楷体" panose="02010600040101010101" pitchFamily="2" charset="-122"/>
                <a:cs typeface="Times New Roman" panose="02020603050405020304" pitchFamily="18" charset="0"/>
              </a:rPr>
              <a:t>放入即可</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a:latin typeface="Times New Roman" panose="02020603050405020304" pitchFamily="18" charset="0"/>
                <a:ea typeface="华文楷体" panose="02010600040101010101" pitchFamily="2" charset="-122"/>
                <a:cs typeface="Times New Roman" panose="02020603050405020304" pitchFamily="18" charset="0"/>
              </a:rPr>
              <a:t>放</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入，可能破坏了有序性，反复向下调整，直到洞的左右孩子都比</a:t>
            </a:r>
            <a:r>
              <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大或者洞为叶子，</a:t>
            </a:r>
            <a:r>
              <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放入洞中，结果满足有序性。</a:t>
            </a:r>
            <a:endParaRPr lang="zh-CN" altLang="en-US" sz="27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5996811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优先队列出队示例：</a:t>
            </a:r>
            <a:endParaRPr lang="zh-CN" altLang="en-US" dirty="0">
              <a:latin typeface="华文楷体" panose="02010600040101010101" pitchFamily="2" charset="-122"/>
              <a:ea typeface="华文楷体" panose="02010600040101010101" pitchFamily="2" charset="-122"/>
            </a:endParaRPr>
          </a:p>
        </p:txBody>
      </p:sp>
      <p:pic>
        <p:nvPicPr>
          <p:cNvPr id="2" name="图片 1"/>
          <p:cNvPicPr>
            <a:picLocks noChangeAspect="1"/>
          </p:cNvPicPr>
          <p:nvPr/>
        </p:nvPicPr>
        <p:blipFill>
          <a:blip r:embed="rId3"/>
          <a:stretch>
            <a:fillRect/>
          </a:stretch>
        </p:blipFill>
        <p:spPr>
          <a:xfrm>
            <a:off x="1399801" y="1760468"/>
            <a:ext cx="8994291" cy="3026807"/>
          </a:xfrm>
          <a:prstGeom prst="rect">
            <a:avLst/>
          </a:prstGeom>
        </p:spPr>
      </p:pic>
      <p:sp>
        <p:nvSpPr>
          <p:cNvPr id="5" name="文本框 4"/>
          <p:cNvSpPr txBox="1"/>
          <p:nvPr/>
        </p:nvSpPr>
        <p:spPr>
          <a:xfrm>
            <a:off x="735495" y="5200753"/>
            <a:ext cx="11191461" cy="1338828"/>
          </a:xfrm>
          <a:prstGeom prst="rect">
            <a:avLst/>
          </a:prstGeom>
          <a:noFill/>
        </p:spPr>
        <p:txBody>
          <a:bodyPr wrap="square" rtlCol="0">
            <a:spAutoFit/>
          </a:bodyPr>
          <a:lstStyle/>
          <a:p>
            <a:r>
              <a:rPr lang="zh-CN" altLang="en-US" sz="2700" b="1"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问题</a:t>
            </a:r>
            <a:r>
              <a:rPr lang="zh-CN" altLang="en-US" sz="2700" b="1" dirty="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700" dirty="0">
                <a:latin typeface="Times New Roman" panose="02020603050405020304" pitchFamily="18" charset="0"/>
                <a:ea typeface="华文楷体" panose="02010600040101010101" pitchFamily="2" charset="-122"/>
                <a:cs typeface="Times New Roman" panose="02020603050405020304" pitchFamily="18" charset="0"/>
              </a:rPr>
              <a:t> 谁去补这个洞？ 按照堆的结构性要求，将</a:t>
            </a:r>
            <a:r>
              <a:rPr lang="en-US" altLang="zh-CN" sz="2700" dirty="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a:latin typeface="Times New Roman" panose="02020603050405020304" pitchFamily="18" charset="0"/>
                <a:ea typeface="华文楷体" panose="02010600040101010101" pitchFamily="2" charset="-122"/>
                <a:cs typeface="Times New Roman" panose="02020603050405020304" pitchFamily="18" charset="0"/>
              </a:rPr>
              <a:t>放入即可</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a:latin typeface="Times New Roman" panose="02020603050405020304" pitchFamily="18" charset="0"/>
                <a:ea typeface="华文楷体" panose="02010600040101010101" pitchFamily="2" charset="-122"/>
                <a:cs typeface="Times New Roman" panose="02020603050405020304" pitchFamily="18" charset="0"/>
              </a:rPr>
              <a:t>放</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入，可能破坏了有序性，反复向下调整，直到洞的左右孩子都比</a:t>
            </a:r>
            <a:r>
              <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大或者洞为叶子，</a:t>
            </a:r>
            <a:r>
              <a:rPr lang="en-US" altLang="zh-CN" sz="2700" dirty="0" smtClean="0">
                <a:latin typeface="Times New Roman" panose="02020603050405020304" pitchFamily="18" charset="0"/>
                <a:ea typeface="华文楷体" panose="02010600040101010101" pitchFamily="2" charset="-122"/>
                <a:cs typeface="Times New Roman" panose="02020603050405020304" pitchFamily="18" charset="0"/>
              </a:rPr>
              <a:t>88</a:t>
            </a:r>
            <a:r>
              <a:rPr lang="zh-CN" altLang="en-US" sz="2700" dirty="0" smtClean="0">
                <a:latin typeface="Times New Roman" panose="02020603050405020304" pitchFamily="18" charset="0"/>
                <a:ea typeface="华文楷体" panose="02010600040101010101" pitchFamily="2" charset="-122"/>
                <a:cs typeface="Times New Roman" panose="02020603050405020304" pitchFamily="18" charset="0"/>
              </a:rPr>
              <a:t>放入洞中，结果满足有序性。</a:t>
            </a:r>
            <a:endParaRPr lang="zh-CN" altLang="en-US" sz="27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5448921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优先队列进队示例</a:t>
            </a:r>
            <a:r>
              <a:rPr lang="en-US" altLang="zh-CN" dirty="0" smtClean="0">
                <a:latin typeface="华文楷体" panose="02010600040101010101" pitchFamily="2" charset="-122"/>
                <a:ea typeface="华文楷体" panose="02010600040101010101" pitchFamily="2" charset="-122"/>
              </a:rPr>
              <a:t>1</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pic>
        <p:nvPicPr>
          <p:cNvPr id="2" name="图片 1"/>
          <p:cNvPicPr>
            <a:picLocks noChangeAspect="1"/>
          </p:cNvPicPr>
          <p:nvPr/>
        </p:nvPicPr>
        <p:blipFill>
          <a:blip r:embed="rId3"/>
          <a:stretch>
            <a:fillRect/>
          </a:stretch>
        </p:blipFill>
        <p:spPr>
          <a:xfrm>
            <a:off x="476250" y="1637483"/>
            <a:ext cx="5858784" cy="2189934"/>
          </a:xfrm>
          <a:prstGeom prst="rect">
            <a:avLst/>
          </a:prstGeom>
        </p:spPr>
      </p:pic>
      <p:pic>
        <p:nvPicPr>
          <p:cNvPr id="3" name="图片 2"/>
          <p:cNvPicPr>
            <a:picLocks noChangeAspect="1"/>
          </p:cNvPicPr>
          <p:nvPr/>
        </p:nvPicPr>
        <p:blipFill>
          <a:blip r:embed="rId4"/>
          <a:stretch>
            <a:fillRect/>
          </a:stretch>
        </p:blipFill>
        <p:spPr>
          <a:xfrm>
            <a:off x="4724147" y="4117910"/>
            <a:ext cx="6076189" cy="2204513"/>
          </a:xfrm>
          <a:prstGeom prst="rect">
            <a:avLst/>
          </a:prstGeom>
        </p:spPr>
      </p:pic>
    </p:spTree>
    <p:extLst>
      <p:ext uri="{BB962C8B-B14F-4D97-AF65-F5344CB8AC3E}">
        <p14:creationId xmlns:p14="http://schemas.microsoft.com/office/powerpoint/2010/main" val="32456176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优先队列进队示例</a:t>
            </a:r>
            <a:r>
              <a:rPr lang="en-US" altLang="zh-CN" dirty="0" smtClean="0">
                <a:latin typeface="华文楷体" panose="02010600040101010101" pitchFamily="2" charset="-122"/>
                <a:ea typeface="华文楷体" panose="02010600040101010101" pitchFamily="2" charset="-122"/>
              </a:rPr>
              <a:t>2</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pic>
        <p:nvPicPr>
          <p:cNvPr id="4" name="图片 3"/>
          <p:cNvPicPr>
            <a:picLocks noChangeAspect="1"/>
          </p:cNvPicPr>
          <p:nvPr/>
        </p:nvPicPr>
        <p:blipFill>
          <a:blip r:embed="rId3"/>
          <a:stretch>
            <a:fillRect/>
          </a:stretch>
        </p:blipFill>
        <p:spPr>
          <a:xfrm>
            <a:off x="341460" y="1523183"/>
            <a:ext cx="6619340" cy="2356485"/>
          </a:xfrm>
          <a:prstGeom prst="rect">
            <a:avLst/>
          </a:prstGeom>
        </p:spPr>
      </p:pic>
      <p:pic>
        <p:nvPicPr>
          <p:cNvPr id="5" name="图片 4"/>
          <p:cNvPicPr>
            <a:picLocks noChangeAspect="1"/>
          </p:cNvPicPr>
          <p:nvPr/>
        </p:nvPicPr>
        <p:blipFill>
          <a:blip r:embed="rId4"/>
          <a:stretch>
            <a:fillRect/>
          </a:stretch>
        </p:blipFill>
        <p:spPr>
          <a:xfrm>
            <a:off x="4367484" y="4055861"/>
            <a:ext cx="6461625" cy="2646753"/>
          </a:xfrm>
          <a:prstGeom prst="rect">
            <a:avLst/>
          </a:prstGeom>
        </p:spPr>
      </p:pic>
      <p:sp>
        <p:nvSpPr>
          <p:cNvPr id="2" name="椭圆 1"/>
          <p:cNvSpPr/>
          <p:nvPr/>
        </p:nvSpPr>
        <p:spPr>
          <a:xfrm>
            <a:off x="11744325" y="6543675"/>
            <a:ext cx="171450" cy="1589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077573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59919" y="1368085"/>
            <a:ext cx="11327890" cy="5251376"/>
          </a:xfrm>
        </p:spPr>
        <p:txBody>
          <a:bodyPr>
            <a:normAutofit fontScale="92500" lnSpcReduction="20000"/>
          </a:bodyPr>
          <a:lstStyle/>
          <a:p>
            <a:pPr marL="0" indent="0">
              <a:buNone/>
            </a:pPr>
            <a:r>
              <a:rPr lang="en-US" altLang="zh-CN" b="0" dirty="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ifndef</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PRIORITYQUEUE_H_INCLUDED</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#define </a:t>
            </a:r>
            <a:r>
              <a:rPr lang="en-US" altLang="zh-CN" b="0" dirty="0" err="1">
                <a:ea typeface="华文楷体" panose="02010600040101010101" pitchFamily="2" charset="-122"/>
                <a:cs typeface="Times New Roman" panose="02020603050405020304" pitchFamily="18" charset="0"/>
              </a:rPr>
              <a:t>PRIORITYQUEUE_H_INCLUDED</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class </a:t>
            </a:r>
            <a:r>
              <a:rPr lang="en-US" altLang="zh-CN" b="0" dirty="0" err="1">
                <a:ea typeface="华文楷体" panose="02010600040101010101" pitchFamily="2" charset="-122"/>
                <a:cs typeface="Times New Roman" panose="02020603050405020304" pitchFamily="18" charset="0"/>
              </a:rPr>
              <a:t>illegalSize</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class </a:t>
            </a:r>
            <a:r>
              <a:rPr lang="en-US" altLang="zh-CN" b="0" dirty="0" err="1">
                <a:ea typeface="华文楷体" panose="02010600040101010101" pitchFamily="2" charset="-122"/>
                <a:cs typeface="Times New Roman" panose="02020603050405020304" pitchFamily="18" charset="0"/>
              </a:rPr>
              <a:t>outOfBound</a:t>
            </a:r>
            <a:r>
              <a:rPr lang="en-US" altLang="zh-CN" b="0" dirty="0" smtClean="0">
                <a:ea typeface="华文楷体" panose="02010600040101010101" pitchFamily="2" charset="-122"/>
                <a:cs typeface="Times New Roman" panose="02020603050405020304" pitchFamily="18" charset="0"/>
              </a:rPr>
              <a:t>{};</a:t>
            </a:r>
          </a:p>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class </a:t>
            </a:r>
            <a:r>
              <a:rPr lang="en-US" altLang="zh-CN" b="0" dirty="0" err="1">
                <a:ea typeface="华文楷体" panose="02010600040101010101" pitchFamily="2" charset="-122"/>
                <a:cs typeface="Times New Roman" panose="02020603050405020304" pitchFamily="18" charset="0"/>
              </a:rPr>
              <a:t>priorityQueue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private: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 *array;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maxSize</a:t>
            </a:r>
            <a:r>
              <a:rPr lang="zh-CN" altLang="en-US" b="0" dirty="0" smtClean="0">
                <a:ea typeface="华文楷体" panose="02010600040101010101" pitchFamily="2" charset="-122"/>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currentLen</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doubleSpace</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扩展队队列元素的</a:t>
            </a:r>
            <a:r>
              <a:rPr lang="zh-CN" altLang="zh-CN" b="0" dirty="0" smtClean="0">
                <a:ea typeface="华文楷体" panose="02010600040101010101" pitchFamily="2" charset="-122"/>
                <a:cs typeface="Times New Roman" panose="02020603050405020304" pitchFamily="18" charset="0"/>
              </a:rPr>
              <a:t>存储空间</a:t>
            </a:r>
            <a:r>
              <a:rPr lang="en-US" altLang="zh-CN" dirty="0" smtClean="0">
                <a:ea typeface="华文楷体" panose="02010600040101010101" pitchFamily="2" charset="-122"/>
                <a:cs typeface="Times New Roman" panose="02020603050405020304" pitchFamily="18" charset="0"/>
              </a:rPr>
              <a:t>             </a:t>
            </a:r>
          </a:p>
          <a:p>
            <a:pPr marL="0" indent="0">
              <a:buNone/>
            </a:pPr>
            <a:r>
              <a:rPr lang="en-US" altLang="zh-CN" b="0" dirty="0" smtClean="0">
                <a:ea typeface="华文楷体" panose="02010600040101010101" pitchFamily="2" charset="-122"/>
                <a:cs typeface="Times New Roman" panose="02020603050405020304" pitchFamily="18" charset="0"/>
              </a:rPr>
              <a:t>        void adjust(</a:t>
            </a:r>
            <a:r>
              <a:rPr lang="en-US" altLang="zh-CN" b="0" dirty="0" err="1" smtClean="0">
                <a:ea typeface="华文楷体" panose="02010600040101010101" pitchFamily="2" charset="-122"/>
                <a:cs typeface="Times New Roman" panose="02020603050405020304" pitchFamily="18" charset="0"/>
              </a:rPr>
              <a:t>int</a:t>
            </a:r>
            <a:r>
              <a:rPr lang="en-US" altLang="zh-CN" b="0" dirty="0" smtClean="0">
                <a:ea typeface="华文楷体" panose="02010600040101010101" pitchFamily="2" charset="-122"/>
                <a:cs typeface="Times New Roman" panose="02020603050405020304" pitchFamily="18" charset="0"/>
              </a:rPr>
              <a:t> hole); //</a:t>
            </a:r>
            <a:r>
              <a:rPr lang="zh-CN" altLang="en-US" b="0" dirty="0" smtClean="0">
                <a:ea typeface="华文楷体" panose="02010600040101010101" pitchFamily="2" charset="-122"/>
                <a:cs typeface="Times New Roman" panose="02020603050405020304" pitchFamily="18" charset="0"/>
              </a:rPr>
              <a:t>调整下标为</a:t>
            </a:r>
            <a:r>
              <a:rPr lang="en-US" altLang="zh-CN" b="0" dirty="0" smtClean="0">
                <a:ea typeface="华文楷体" panose="02010600040101010101" pitchFamily="2" charset="-122"/>
                <a:cs typeface="Times New Roman" panose="02020603050405020304" pitchFamily="18" charset="0"/>
              </a:rPr>
              <a:t>hole</a:t>
            </a:r>
            <a:r>
              <a:rPr lang="zh-CN" altLang="en-US" b="0" dirty="0" smtClean="0">
                <a:ea typeface="华文楷体" panose="02010600040101010101" pitchFamily="2" charset="-122"/>
                <a:cs typeface="Times New Roman" panose="02020603050405020304" pitchFamily="18" charset="0"/>
              </a:rPr>
              <a:t>的元素，使成为小顶堆</a:t>
            </a:r>
            <a:endParaRPr lang="en-US"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20769" y="793902"/>
            <a:ext cx="11162884" cy="574183"/>
          </a:xfrm>
        </p:spPr>
        <p:txBody>
          <a:bodyPr/>
          <a:lstStyle/>
          <a:p>
            <a:pPr marL="838200" indent="-838200">
              <a:defRPr/>
            </a:pPr>
            <a:r>
              <a:rPr lang="zh-CN" altLang="en-US" dirty="0">
                <a:latin typeface="华文楷体" panose="02010600040101010101" pitchFamily="2" charset="-122"/>
                <a:ea typeface="华文楷体" panose="02010600040101010101" pitchFamily="2" charset="-122"/>
              </a:rPr>
              <a:t>优先级队列类模板的定义：</a:t>
            </a:r>
          </a:p>
        </p:txBody>
      </p:sp>
    </p:spTree>
    <p:extLst>
      <p:ext uri="{BB962C8B-B14F-4D97-AF65-F5344CB8AC3E}">
        <p14:creationId xmlns:p14="http://schemas.microsoft.com/office/powerpoint/2010/main" val="797528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59918" y="1368085"/>
            <a:ext cx="11162883" cy="5251376"/>
          </a:xfrm>
        </p:spPr>
        <p:txBody>
          <a:bodyPr>
            <a:normAutofit fontScale="92500" lnSpcReduction="10000"/>
          </a:bodyPr>
          <a:lstStyle/>
          <a:p>
            <a:pPr marL="0" indent="0">
              <a:buNone/>
            </a:pPr>
            <a:r>
              <a:rPr lang="en-US" altLang="zh-CN" b="0" dirty="0" smtClean="0">
                <a:ea typeface="华文楷体" panose="02010600040101010101" pitchFamily="2" charset="-122"/>
                <a:cs typeface="Times New Roman" panose="02020603050405020304" pitchFamily="18" charset="0"/>
              </a:rPr>
              <a:t>       public</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priorityQueue</a:t>
            </a:r>
            <a:r>
              <a:rPr lang="en-US" altLang="zh-CN" b="0" dirty="0" smtClean="0">
                <a:ea typeface="华文楷体" panose="02010600040101010101" pitchFamily="2" charset="-122"/>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int</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size=10); </a:t>
            </a:r>
            <a:r>
              <a:rPr lang="en-US" altLang="zh-CN" b="0" dirty="0" smtClean="0">
                <a:ea typeface="华文楷体" panose="02010600040101010101" pitchFamily="2" charset="-122"/>
                <a:cs typeface="Times New Roman" panose="02020603050405020304" pitchFamily="18" charset="0"/>
              </a:rPr>
              <a:t>//</a:t>
            </a:r>
            <a:r>
              <a:rPr lang="zh-CN" altLang="en-US" b="0" dirty="0" smtClean="0">
                <a:ea typeface="华文楷体" panose="02010600040101010101" pitchFamily="2" charset="-122"/>
                <a:cs typeface="Times New Roman" panose="02020603050405020304" pitchFamily="18" charset="0"/>
              </a:rPr>
              <a:t>建立空优先级队列</a:t>
            </a:r>
            <a:endParaRPr lang="en-US"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priorityQueue</a:t>
            </a:r>
            <a:r>
              <a:rPr lang="en-US" altLang="zh-CN" b="0" dirty="0" smtClean="0">
                <a:ea typeface="华文楷体" panose="02010600040101010101" pitchFamily="2" charset="-122"/>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a[],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n); //</a:t>
            </a:r>
            <a:r>
              <a:rPr lang="zh-CN" altLang="en-US" b="0" dirty="0" smtClean="0">
                <a:ea typeface="华文楷体" panose="02010600040101010101" pitchFamily="2" charset="-122"/>
                <a:cs typeface="Times New Roman" panose="02020603050405020304" pitchFamily="18" charset="0"/>
              </a:rPr>
              <a:t>建立</a:t>
            </a:r>
            <a:r>
              <a:rPr lang="zh-CN" altLang="en-US" b="0" dirty="0">
                <a:ea typeface="华文楷体" panose="02010600040101010101" pitchFamily="2" charset="-122"/>
                <a:cs typeface="Times New Roman" panose="02020603050405020304" pitchFamily="18" charset="0"/>
              </a:rPr>
              <a:t>非空</a:t>
            </a:r>
            <a:r>
              <a:rPr lang="zh-CN" altLang="en-US" b="0" dirty="0" smtClean="0">
                <a:ea typeface="华文楷体" panose="02010600040101010101" pitchFamily="2" charset="-122"/>
                <a:cs typeface="Times New Roman" panose="02020603050405020304" pitchFamily="18" charset="0"/>
              </a:rPr>
              <a:t>优先级队列，即建小顶堆</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bool </a:t>
            </a:r>
            <a:r>
              <a:rPr lang="en-US" altLang="zh-CN" b="0" dirty="0" err="1">
                <a:ea typeface="华文楷体" panose="02010600040101010101" pitchFamily="2" charset="-122"/>
                <a:cs typeface="Times New Roman" panose="02020603050405020304" pitchFamily="18" charset="0"/>
              </a:rPr>
              <a:t>isEmpty</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判断队空否，空返回</a:t>
            </a:r>
            <a:r>
              <a:rPr lang="en-US" altLang="zh-CN" b="0" dirty="0">
                <a:ea typeface="华文楷体" panose="02010600040101010101" pitchFamily="2" charset="-122"/>
                <a:cs typeface="Times New Roman" panose="02020603050405020304" pitchFamily="18" charset="0"/>
              </a:rPr>
              <a:t>true</a:t>
            </a:r>
            <a:r>
              <a:rPr lang="zh-CN" altLang="zh-CN" b="0" dirty="0">
                <a:ea typeface="华文楷体" panose="02010600040101010101" pitchFamily="2" charset="-122"/>
                <a:cs typeface="Times New Roman" panose="02020603050405020304" pitchFamily="18" charset="0"/>
              </a:rPr>
              <a:t>，否则为</a:t>
            </a:r>
            <a:r>
              <a:rPr lang="en-US" altLang="zh-CN" b="0" dirty="0">
                <a:ea typeface="华文楷体" panose="02010600040101010101" pitchFamily="2" charset="-122"/>
                <a:cs typeface="Times New Roman" panose="02020603050405020304" pitchFamily="18" charset="0"/>
              </a:rPr>
              <a:t>false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bool </a:t>
            </a:r>
            <a:r>
              <a:rPr lang="en-US" altLang="zh-CN" b="0" dirty="0" err="1">
                <a:ea typeface="华文楷体" panose="02010600040101010101" pitchFamily="2" charset="-122"/>
                <a:cs typeface="Times New Roman" panose="02020603050405020304" pitchFamily="18" charset="0"/>
              </a:rPr>
              <a:t>isFull</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判断队满否，满返回</a:t>
            </a:r>
            <a:r>
              <a:rPr lang="en-US" altLang="zh-CN" b="0" dirty="0">
                <a:ea typeface="华文楷体" panose="02010600040101010101" pitchFamily="2" charset="-122"/>
                <a:cs typeface="Times New Roman" panose="02020603050405020304" pitchFamily="18" charset="0"/>
              </a:rPr>
              <a:t>true</a:t>
            </a:r>
            <a:r>
              <a:rPr lang="zh-CN" altLang="zh-CN" b="0" dirty="0">
                <a:ea typeface="华文楷体" panose="02010600040101010101" pitchFamily="2" charset="-122"/>
                <a:cs typeface="Times New Roman" panose="02020603050405020304" pitchFamily="18" charset="0"/>
              </a:rPr>
              <a:t>，否则为</a:t>
            </a:r>
            <a:r>
              <a:rPr lang="en-US" altLang="zh-CN" b="0" dirty="0">
                <a:ea typeface="华文楷体" panose="02010600040101010101" pitchFamily="2" charset="-122"/>
                <a:cs typeface="Times New Roman" panose="02020603050405020304" pitchFamily="18" charset="0"/>
              </a:rPr>
              <a:t>false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front(); //</a:t>
            </a:r>
            <a:r>
              <a:rPr lang="zh-CN" altLang="zh-CN" b="0" dirty="0">
                <a:ea typeface="华文楷体" panose="02010600040101010101" pitchFamily="2" charset="-122"/>
                <a:cs typeface="Times New Roman" panose="02020603050405020304" pitchFamily="18" charset="0"/>
              </a:rPr>
              <a:t>读取队首元素的值，队首不变</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enQueue</a:t>
            </a:r>
            <a:r>
              <a:rPr lang="en-US" altLang="zh-CN" b="0" dirty="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const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 &amp;</a:t>
            </a:r>
            <a:r>
              <a:rPr lang="en-US" altLang="zh-CN" b="0" dirty="0" smtClean="0">
                <a:ea typeface="华文楷体" panose="02010600040101010101" pitchFamily="2" charset="-122"/>
                <a:cs typeface="Times New Roman" panose="02020603050405020304" pitchFamily="18" charset="0"/>
              </a:rPr>
              <a:t>x</a:t>
            </a:r>
            <a:r>
              <a:rPr lang="zh-CN" altLang="en-US"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int</a:t>
            </a:r>
            <a:r>
              <a:rPr lang="en-US" altLang="zh-CN" b="0" dirty="0" smtClean="0">
                <a:ea typeface="华文楷体" panose="02010600040101010101" pitchFamily="2" charset="-122"/>
                <a:cs typeface="Times New Roman" panose="02020603050405020304" pitchFamily="18" charset="0"/>
              </a:rPr>
              <a:t> priority); </a:t>
            </a: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将</a:t>
            </a:r>
            <a:r>
              <a:rPr lang="en-US" altLang="zh-CN" b="0" dirty="0">
                <a:ea typeface="华文楷体" panose="02010600040101010101" pitchFamily="2" charset="-122"/>
                <a:cs typeface="Times New Roman" panose="02020603050405020304" pitchFamily="18" charset="0"/>
              </a:rPr>
              <a:t>x</a:t>
            </a:r>
            <a:r>
              <a:rPr lang="zh-CN" altLang="zh-CN" b="0" dirty="0">
                <a:ea typeface="华文楷体" panose="02010600040101010101" pitchFamily="2" charset="-122"/>
                <a:cs typeface="Times New Roman" panose="02020603050405020304" pitchFamily="18" charset="0"/>
              </a:rPr>
              <a:t>进队，成为新的队尾</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deQueue</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将队首元素出队</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priorityQueue</a:t>
            </a:r>
            <a:r>
              <a:rPr lang="en-US" altLang="zh-CN" b="0" dirty="0" smtClean="0">
                <a:ea typeface="华文楷体" panose="02010600040101010101" pitchFamily="2" charset="-122"/>
                <a:cs typeface="Times New Roman" panose="02020603050405020304" pitchFamily="18" charset="0"/>
              </a:rPr>
              <a:t> (){delete []array; }; </a:t>
            </a: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释放队列元素所占据的动态数组</a:t>
            </a:r>
          </a:p>
          <a:p>
            <a:pPr marL="0" indent="0">
              <a:buNone/>
            </a:pPr>
            <a:r>
              <a:rPr lang="en-US" altLang="zh-CN" b="0" dirty="0">
                <a:ea typeface="华文楷体" panose="02010600040101010101" pitchFamily="2" charset="-122"/>
                <a:cs typeface="Times New Roman" panose="02020603050405020304" pitchFamily="18" charset="0"/>
              </a:rPr>
              <a:t>};</a:t>
            </a:r>
            <a:endParaRPr lang="en-US" altLang="zh-CN" sz="2800" b="0" dirty="0" smtClean="0">
              <a:ea typeface="华文楷体" pitchFamily="2" charset="-122"/>
              <a:cs typeface="Times New Roman" panose="02020603050405020304" pitchFamily="18" charset="0"/>
            </a:endParaRPr>
          </a:p>
          <a:p>
            <a:pPr marL="0" indent="0">
              <a:buNone/>
            </a:pPr>
            <a:endParaRPr lang="en-US" altLang="zh-CN" sz="2800" b="0" dirty="0">
              <a:latin typeface="华文楷体" pitchFamily="2" charset="-122"/>
              <a:ea typeface="华文楷体" pitchFamily="2" charset="-122"/>
            </a:endParaRPr>
          </a:p>
        </p:txBody>
      </p:sp>
      <p:sp>
        <p:nvSpPr>
          <p:cNvPr id="8194" name="Rectangle 2"/>
          <p:cNvSpPr>
            <a:spLocks noGrp="1" noRot="1" noChangeArrowheads="1"/>
          </p:cNvSpPr>
          <p:nvPr>
            <p:ph type="title"/>
          </p:nvPr>
        </p:nvSpPr>
        <p:spPr>
          <a:xfrm>
            <a:off x="320769" y="793902"/>
            <a:ext cx="11162884" cy="574183"/>
          </a:xfrm>
        </p:spPr>
        <p:txBody>
          <a:bodyPr/>
          <a:lstStyle/>
          <a:p>
            <a:pPr marL="838200" indent="-838200">
              <a:defRPr/>
            </a:pPr>
            <a:r>
              <a:rPr lang="zh-CN" altLang="en-US" dirty="0">
                <a:latin typeface="华文楷体" panose="02010600040101010101" pitchFamily="2" charset="-122"/>
                <a:ea typeface="华文楷体" panose="02010600040101010101" pitchFamily="2" charset="-122"/>
              </a:rPr>
              <a:t>优先级队列类模板的定义：</a:t>
            </a:r>
          </a:p>
        </p:txBody>
      </p:sp>
    </p:spTree>
    <p:extLst>
      <p:ext uri="{BB962C8B-B14F-4D97-AF65-F5344CB8AC3E}">
        <p14:creationId xmlns:p14="http://schemas.microsoft.com/office/powerpoint/2010/main" val="5064645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599067" y="1646381"/>
            <a:ext cx="11162883" cy="4615272"/>
          </a:xfrm>
        </p:spPr>
        <p:txBody>
          <a:bodyPr>
            <a:normAutofit/>
          </a:bodyPr>
          <a:lstStyle/>
          <a:p>
            <a:pPr marL="0" indent="0">
              <a:buNone/>
            </a:pPr>
            <a:r>
              <a:rPr lang="en-US" altLang="zh-CN" b="0" dirty="0">
                <a:cs typeface="Times New Roman" panose="02020603050405020304" pitchFamily="18" charset="0"/>
              </a:rPr>
              <a:t>template &lt;class </a:t>
            </a:r>
            <a:r>
              <a:rPr lang="en-US" altLang="zh-CN" b="0" dirty="0" err="1">
                <a:cs typeface="Times New Roman" panose="02020603050405020304" pitchFamily="18" charset="0"/>
              </a:rPr>
              <a:t>elemType</a:t>
            </a:r>
            <a:r>
              <a:rPr lang="en-US" altLang="zh-CN" b="0" dirty="0">
                <a:cs typeface="Times New Roman" panose="02020603050405020304" pitchFamily="18" charset="0"/>
              </a:rPr>
              <a:t>&gt;</a:t>
            </a:r>
            <a:endParaRPr lang="zh-CN" altLang="zh-CN" b="0" dirty="0">
              <a:cs typeface="Times New Roman" panose="02020603050405020304" pitchFamily="18" charset="0"/>
            </a:endParaRPr>
          </a:p>
          <a:p>
            <a:pPr marL="0" indent="0">
              <a:buNone/>
            </a:pPr>
            <a:r>
              <a:rPr lang="en-US" altLang="zh-CN" b="0" dirty="0" err="1">
                <a:ea typeface="华文楷体" panose="02010600040101010101" pitchFamily="2" charset="-122"/>
                <a:cs typeface="Times New Roman" panose="02020603050405020304" pitchFamily="18" charset="0"/>
              </a:rPr>
              <a:t>priorityQueue</a:t>
            </a:r>
            <a:r>
              <a:rPr lang="en-US" altLang="zh-CN" b="0" dirty="0" smtClean="0">
                <a:cs typeface="Times New Roman" panose="02020603050405020304" pitchFamily="18" charset="0"/>
              </a:rPr>
              <a:t>&lt;</a:t>
            </a:r>
            <a:r>
              <a:rPr lang="en-US" altLang="zh-CN" b="0" dirty="0" err="1" smtClean="0">
                <a:cs typeface="Times New Roman" panose="02020603050405020304" pitchFamily="18" charset="0"/>
              </a:rPr>
              <a:t>elemType</a:t>
            </a:r>
            <a:r>
              <a:rPr lang="en-US" altLang="zh-CN" b="0" dirty="0" smtClean="0">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priorityQueue</a:t>
            </a:r>
            <a:r>
              <a:rPr lang="en-US" altLang="zh-CN" b="0" dirty="0">
                <a:ea typeface="华文楷体" panose="02010600040101010101" pitchFamily="2" charset="-122"/>
                <a:cs typeface="Times New Roman" panose="02020603050405020304" pitchFamily="18" charset="0"/>
              </a:rPr>
              <a:t> </a:t>
            </a:r>
            <a:r>
              <a:rPr lang="en-US" altLang="zh-CN" b="0" dirty="0" smtClean="0">
                <a:cs typeface="Times New Roman" panose="02020603050405020304" pitchFamily="18" charset="0"/>
              </a:rPr>
              <a:t>(</a:t>
            </a:r>
            <a:r>
              <a:rPr lang="en-US" altLang="zh-CN" b="0" dirty="0" err="1">
                <a:cs typeface="Times New Roman" panose="02020603050405020304" pitchFamily="18" charset="0"/>
              </a:rPr>
              <a:t>int</a:t>
            </a:r>
            <a:r>
              <a:rPr lang="en-US" altLang="zh-CN" b="0" dirty="0">
                <a:cs typeface="Times New Roman" panose="02020603050405020304" pitchFamily="18" charset="0"/>
              </a:rPr>
              <a:t> size) </a:t>
            </a:r>
            <a:r>
              <a:rPr lang="en-US" altLang="zh-CN" b="0" dirty="0">
                <a:ea typeface="华文楷体" panose="02010600040101010101" pitchFamily="2" charset="-122"/>
                <a:cs typeface="Times New Roman" panose="02020603050405020304" pitchFamily="18" charset="0"/>
              </a:rPr>
              <a:t>//</a:t>
            </a:r>
            <a:r>
              <a:rPr lang="zh-CN" altLang="en-US" b="0" dirty="0" smtClean="0">
                <a:ea typeface="华文楷体" panose="02010600040101010101" pitchFamily="2" charset="-122"/>
                <a:cs typeface="Times New Roman" panose="02020603050405020304" pitchFamily="18" charset="0"/>
              </a:rPr>
              <a:t>建立空优先级</a:t>
            </a:r>
            <a:r>
              <a:rPr lang="zh-CN" altLang="en-US" b="0" dirty="0">
                <a:ea typeface="华文楷体" panose="02010600040101010101" pitchFamily="2" charset="-122"/>
                <a:cs typeface="Times New Roman" panose="02020603050405020304" pitchFamily="18" charset="0"/>
              </a:rPr>
              <a:t>队列</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cs typeface="Times New Roman" panose="02020603050405020304" pitchFamily="18" charset="0"/>
              </a:rPr>
              <a: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array = new </a:t>
            </a:r>
            <a:r>
              <a:rPr lang="en-US" altLang="zh-CN" b="0" dirty="0" err="1">
                <a:cs typeface="Times New Roman" panose="02020603050405020304" pitchFamily="18" charset="0"/>
              </a:rPr>
              <a:t>elemType</a:t>
            </a:r>
            <a:r>
              <a:rPr lang="en-US" altLang="zh-CN" b="0" dirty="0">
                <a:cs typeface="Times New Roman" panose="02020603050405020304" pitchFamily="18" charset="0"/>
              </a:rPr>
              <a:t>[size]; //</a:t>
            </a:r>
            <a:r>
              <a:rPr lang="zh-CN" altLang="zh-CN" b="0" dirty="0">
                <a:cs typeface="Times New Roman" panose="02020603050405020304" pitchFamily="18" charset="0"/>
              </a:rPr>
              <a:t>申请实际的队列存储空间</a:t>
            </a:r>
          </a:p>
          <a:p>
            <a:pPr marL="0" indent="0">
              <a:buNone/>
            </a:pPr>
            <a:r>
              <a:rPr lang="en-US" altLang="zh-CN" b="0" dirty="0">
                <a:cs typeface="Times New Roman" panose="02020603050405020304" pitchFamily="18" charset="0"/>
              </a:rPr>
              <a:t>    if (!array) throw </a:t>
            </a:r>
            <a:r>
              <a:rPr lang="en-US" altLang="zh-CN" b="0" dirty="0" err="1">
                <a:cs typeface="Times New Roman" panose="02020603050405020304" pitchFamily="18" charset="0"/>
              </a:rPr>
              <a:t>illegalSize</a:t>
            </a:r>
            <a:r>
              <a:rPr lang="en-US" altLang="zh-CN" b="0" dirty="0">
                <a:cs typeface="Times New Roman" panose="02020603050405020304" pitchFamily="18" charset="0"/>
              </a:rPr>
              <a: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err="1">
                <a:cs typeface="Times New Roman" panose="02020603050405020304" pitchFamily="18" charset="0"/>
              </a:rPr>
              <a:t>maxSize</a:t>
            </a:r>
            <a:r>
              <a:rPr lang="en-US" altLang="zh-CN" b="0" dirty="0">
                <a:cs typeface="Times New Roman" panose="02020603050405020304" pitchFamily="18" charset="0"/>
              </a:rPr>
              <a:t> = size;</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smtClean="0">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currentLen</a:t>
            </a:r>
            <a:r>
              <a:rPr lang="en-US" altLang="zh-CN" b="0" dirty="0" smtClean="0">
                <a:cs typeface="Times New Roman" panose="02020603050405020304" pitchFamily="18" charset="0"/>
              </a:rPr>
              <a:t> = </a:t>
            </a:r>
            <a:r>
              <a:rPr lang="en-US" altLang="zh-CN" b="0" dirty="0">
                <a:cs typeface="Times New Roman" panose="02020603050405020304" pitchFamily="18" charset="0"/>
              </a:rPr>
              <a:t>0;</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a:t>
            </a:r>
            <a:endParaRPr lang="zh-CN" altLang="zh-CN" b="0" dirty="0">
              <a:cs typeface="Times New Roman" panose="02020603050405020304" pitchFamily="18" charset="0"/>
            </a:endParaRPr>
          </a:p>
          <a:p>
            <a:pPr marL="0" indent="0">
              <a:buNone/>
            </a:pPr>
            <a:endParaRPr lang="en-US" altLang="zh-CN" sz="2800" b="0" dirty="0">
              <a:ea typeface="华文楷体"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20769" y="793902"/>
            <a:ext cx="11162884" cy="574183"/>
          </a:xfrm>
        </p:spPr>
        <p:txBody>
          <a:bodyPr/>
          <a:lstStyle/>
          <a:p>
            <a:pPr marL="838200" indent="-838200">
              <a:defRPr/>
            </a:pPr>
            <a:r>
              <a:rPr lang="zh-CN" altLang="en-US" dirty="0">
                <a:latin typeface="华文楷体" panose="02010600040101010101" pitchFamily="2" charset="-122"/>
                <a:ea typeface="华文楷体" panose="02010600040101010101" pitchFamily="2" charset="-122"/>
              </a:rPr>
              <a:t>优先级队列类</a:t>
            </a:r>
            <a:r>
              <a:rPr lang="zh-CN" altLang="en-US" dirty="0" smtClean="0">
                <a:latin typeface="华文楷体" panose="02010600040101010101" pitchFamily="2" charset="-122"/>
                <a:ea typeface="华文楷体" panose="02010600040101010101" pitchFamily="2" charset="-122"/>
              </a:rPr>
              <a:t>模板成员函数的实现：</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5920449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59919" y="1368084"/>
            <a:ext cx="11162883" cy="5092351"/>
          </a:xfrm>
        </p:spPr>
        <p:txBody>
          <a:bodyPr>
            <a:normAutofit fontScale="92500" lnSpcReduction="10000"/>
          </a:bodyPr>
          <a:lstStyle/>
          <a:p>
            <a:pPr marL="0" indent="0">
              <a:buNone/>
            </a:pPr>
            <a:r>
              <a:rPr lang="en-US" altLang="zh-CN" b="0" dirty="0">
                <a:cs typeface="Times New Roman" panose="02020603050405020304" pitchFamily="18" charset="0"/>
              </a:rPr>
              <a:t>template &lt;class </a:t>
            </a:r>
            <a:r>
              <a:rPr lang="en-US" altLang="zh-CN" b="0" dirty="0" err="1">
                <a:cs typeface="Times New Roman" panose="02020603050405020304" pitchFamily="18" charset="0"/>
              </a:rPr>
              <a:t>elemType</a:t>
            </a:r>
            <a:r>
              <a:rPr lang="en-US" altLang="zh-CN" b="0" dirty="0">
                <a:cs typeface="Times New Roman" panose="02020603050405020304" pitchFamily="18" charset="0"/>
              </a:rPr>
              <a:t>&gt;</a:t>
            </a:r>
            <a:endParaRPr lang="zh-CN" altLang="zh-CN" b="0" dirty="0">
              <a:cs typeface="Times New Roman" panose="02020603050405020304" pitchFamily="18" charset="0"/>
            </a:endParaRPr>
          </a:p>
          <a:p>
            <a:pPr marL="0" indent="0">
              <a:buNone/>
            </a:pPr>
            <a:r>
              <a:rPr lang="en-US" altLang="zh-CN" b="0" dirty="0" err="1">
                <a:ea typeface="华文楷体" panose="02010600040101010101" pitchFamily="2" charset="-122"/>
                <a:cs typeface="Times New Roman" panose="02020603050405020304" pitchFamily="18" charset="0"/>
              </a:rPr>
              <a:t>priorityQueue</a:t>
            </a:r>
            <a:r>
              <a:rPr lang="en-US" altLang="zh-CN" b="0" dirty="0" smtClean="0">
                <a:cs typeface="Times New Roman" panose="02020603050405020304" pitchFamily="18" charset="0"/>
              </a:rPr>
              <a:t>&lt;</a:t>
            </a:r>
            <a:r>
              <a:rPr lang="en-US" altLang="zh-CN" b="0" dirty="0" err="1" smtClean="0">
                <a:cs typeface="Times New Roman" panose="02020603050405020304" pitchFamily="18" charset="0"/>
              </a:rPr>
              <a:t>elemType</a:t>
            </a:r>
            <a:r>
              <a:rPr lang="en-US" altLang="zh-CN" b="0" dirty="0" smtClean="0">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priorityQueue</a:t>
            </a:r>
            <a:r>
              <a:rPr lang="en-US" altLang="zh-CN" b="0" dirty="0">
                <a:ea typeface="华文楷体" panose="02010600040101010101" pitchFamily="2" charset="-122"/>
                <a:cs typeface="Times New Roman" panose="02020603050405020304" pitchFamily="18" charset="0"/>
              </a:rPr>
              <a:t> </a:t>
            </a:r>
            <a:r>
              <a:rPr lang="en-US" altLang="zh-CN" b="0" dirty="0" smtClean="0">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a[],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n</a:t>
            </a:r>
            <a:r>
              <a:rPr lang="en-US" altLang="zh-CN" b="0" dirty="0" smtClean="0">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a:t>
            </a:r>
            <a:r>
              <a:rPr lang="zh-CN" altLang="en-US" b="0" dirty="0" smtClean="0">
                <a:ea typeface="华文楷体" panose="02010600040101010101" pitchFamily="2" charset="-122"/>
                <a:cs typeface="Times New Roman" panose="02020603050405020304" pitchFamily="18" charset="0"/>
              </a:rPr>
              <a:t>建立优先级</a:t>
            </a:r>
            <a:r>
              <a:rPr lang="zh-CN" altLang="en-US" b="0" dirty="0">
                <a:ea typeface="华文楷体" panose="02010600040101010101" pitchFamily="2" charset="-122"/>
                <a:cs typeface="Times New Roman" panose="02020603050405020304" pitchFamily="18" charset="0"/>
              </a:rPr>
              <a:t>队列</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cs typeface="Times New Roman" panose="02020603050405020304" pitchFamily="18" charset="0"/>
              </a:rPr>
              <a: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smtClean="0">
                <a:cs typeface="Times New Roman" panose="02020603050405020304" pitchFamily="18" charset="0"/>
              </a:rPr>
              <a:t>if (n&lt;1) throw </a:t>
            </a:r>
            <a:r>
              <a:rPr lang="en-US" altLang="zh-CN" b="0" dirty="0" err="1" smtClean="0">
                <a:cs typeface="Times New Roman" panose="02020603050405020304" pitchFamily="18" charset="0"/>
              </a:rPr>
              <a:t>illegalSize</a:t>
            </a:r>
            <a:r>
              <a:rPr lang="en-US" altLang="zh-CN" b="0" dirty="0" smtClean="0">
                <a:cs typeface="Times New Roman" panose="02020603050405020304" pitchFamily="18" charset="0"/>
              </a:rPr>
              <a:t>();</a:t>
            </a:r>
          </a:p>
          <a:p>
            <a:pPr marL="0" indent="0">
              <a:buNone/>
            </a:pPr>
            <a:r>
              <a:rPr lang="en-US" altLang="zh-CN" b="0" dirty="0">
                <a:cs typeface="Times New Roman" panose="02020603050405020304" pitchFamily="18" charset="0"/>
              </a:rPr>
              <a:t> </a:t>
            </a:r>
            <a:r>
              <a:rPr lang="en-US" altLang="zh-CN" b="0" dirty="0" smtClean="0">
                <a:cs typeface="Times New Roman" panose="02020603050405020304" pitchFamily="18" charset="0"/>
              </a:rPr>
              <a:t>   array </a:t>
            </a:r>
            <a:r>
              <a:rPr lang="en-US" altLang="zh-CN" b="0" dirty="0">
                <a:cs typeface="Times New Roman" panose="02020603050405020304" pitchFamily="18" charset="0"/>
              </a:rPr>
              <a:t>= new </a:t>
            </a:r>
            <a:r>
              <a:rPr lang="en-US" altLang="zh-CN" b="0" dirty="0" err="1" smtClean="0">
                <a:cs typeface="Times New Roman" panose="02020603050405020304" pitchFamily="18" charset="0"/>
              </a:rPr>
              <a:t>elemType</a:t>
            </a:r>
            <a:r>
              <a:rPr lang="en-US" altLang="zh-CN" b="0" dirty="0" smtClean="0">
                <a:cs typeface="Times New Roman" panose="02020603050405020304" pitchFamily="18" charset="0"/>
              </a:rPr>
              <a:t>[</a:t>
            </a:r>
            <a:r>
              <a:rPr lang="en-US" altLang="zh-CN" b="0" dirty="0" err="1" smtClean="0">
                <a:cs typeface="Times New Roman" panose="02020603050405020304" pitchFamily="18" charset="0"/>
              </a:rPr>
              <a:t>n+10</a:t>
            </a:r>
            <a:r>
              <a:rPr lang="en-US" altLang="zh-CN" b="0" dirty="0" smtClean="0">
                <a:cs typeface="Times New Roman" panose="02020603050405020304" pitchFamily="18" charset="0"/>
              </a:rPr>
              <a:t>]; </a:t>
            </a:r>
            <a:r>
              <a:rPr lang="en-US" altLang="zh-CN" b="0" dirty="0">
                <a:cs typeface="Times New Roman" panose="02020603050405020304" pitchFamily="18" charset="0"/>
              </a:rPr>
              <a:t>//</a:t>
            </a:r>
            <a:r>
              <a:rPr lang="zh-CN" altLang="zh-CN" b="0" dirty="0">
                <a:cs typeface="Times New Roman" panose="02020603050405020304" pitchFamily="18" charset="0"/>
              </a:rPr>
              <a:t>申请实际的队列</a:t>
            </a:r>
            <a:r>
              <a:rPr lang="zh-CN" altLang="zh-CN" b="0" dirty="0" smtClean="0">
                <a:cs typeface="Times New Roman" panose="02020603050405020304" pitchFamily="18" charset="0"/>
              </a:rPr>
              <a:t>存储空间</a:t>
            </a:r>
            <a:r>
              <a:rPr lang="zh-CN" altLang="en-US" b="0" dirty="0" smtClean="0">
                <a:cs typeface="Times New Roman" panose="02020603050405020304" pitchFamily="18" charset="0"/>
              </a:rPr>
              <a:t>，多</a:t>
            </a:r>
            <a:r>
              <a:rPr lang="en-US" altLang="zh-CN" b="0" dirty="0" smtClean="0">
                <a:cs typeface="Times New Roman" panose="02020603050405020304" pitchFamily="18" charset="0"/>
              </a:rPr>
              <a:t>10</a:t>
            </a:r>
            <a:r>
              <a:rPr lang="zh-CN" altLang="en-US" b="0" dirty="0" smtClean="0">
                <a:cs typeface="Times New Roman" panose="02020603050405020304" pitchFamily="18" charset="0"/>
              </a:rPr>
              <a:t>，支持入队</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if (!array) throw </a:t>
            </a:r>
            <a:r>
              <a:rPr lang="en-US" altLang="zh-CN" b="0" dirty="0" err="1">
                <a:cs typeface="Times New Roman" panose="02020603050405020304" pitchFamily="18" charset="0"/>
              </a:rPr>
              <a:t>illegalSize</a:t>
            </a:r>
            <a:r>
              <a:rPr lang="en-US" altLang="zh-CN" b="0" dirty="0">
                <a:cs typeface="Times New Roman" panose="02020603050405020304" pitchFamily="18" charset="0"/>
              </a:rPr>
              <a: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err="1">
                <a:cs typeface="Times New Roman" panose="02020603050405020304" pitchFamily="18" charset="0"/>
              </a:rPr>
              <a:t>maxSize</a:t>
            </a:r>
            <a:r>
              <a:rPr lang="en-US" altLang="zh-CN" b="0" dirty="0">
                <a:cs typeface="Times New Roman" panose="02020603050405020304" pitchFamily="18" charset="0"/>
              </a:rPr>
              <a:t> = </a:t>
            </a:r>
            <a:r>
              <a:rPr lang="en-US" altLang="zh-CN" b="0" dirty="0" err="1" smtClean="0">
                <a:cs typeface="Times New Roman" panose="02020603050405020304" pitchFamily="18" charset="0"/>
              </a:rPr>
              <a:t>n+10</a:t>
            </a:r>
            <a:r>
              <a:rPr lang="en-US" altLang="zh-CN" b="0" dirty="0" smtClean="0">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currentLen</a:t>
            </a:r>
            <a:r>
              <a:rPr lang="en-US" altLang="zh-CN" b="0" dirty="0" smtClean="0">
                <a:cs typeface="Times New Roman" panose="02020603050405020304" pitchFamily="18" charset="0"/>
              </a:rPr>
              <a:t> = n;</a:t>
            </a:r>
          </a:p>
          <a:p>
            <a:pPr marL="0" indent="0">
              <a:lnSpc>
                <a:spcPct val="130000"/>
              </a:lnSpc>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for (</a:t>
            </a:r>
            <a:r>
              <a:rPr lang="en-US" altLang="zh-CN" b="0" dirty="0" err="1" smtClean="0">
                <a:ea typeface="华文楷体" panose="02010600040101010101" pitchFamily="2" charset="-122"/>
                <a:cs typeface="Times New Roman" panose="02020603050405020304" pitchFamily="18" charset="0"/>
              </a:rPr>
              <a:t>i</a:t>
            </a:r>
            <a:r>
              <a:rPr lang="en-US" altLang="zh-CN" b="0" dirty="0" smtClean="0">
                <a:ea typeface="华文楷体" panose="02010600040101010101" pitchFamily="2" charset="-122"/>
                <a:cs typeface="Times New Roman" panose="02020603050405020304" pitchFamily="18" charset="0"/>
              </a:rPr>
              <a:t>=0; </a:t>
            </a:r>
            <a:r>
              <a:rPr lang="en-US" altLang="zh-CN" b="0" dirty="0" err="1" smtClean="0">
                <a:ea typeface="华文楷体" panose="02010600040101010101" pitchFamily="2" charset="-122"/>
                <a:cs typeface="Times New Roman" panose="02020603050405020304" pitchFamily="18" charset="0"/>
              </a:rPr>
              <a:t>i</a:t>
            </a:r>
            <a:r>
              <a:rPr lang="en-US" altLang="zh-CN" b="0" dirty="0" smtClean="0">
                <a:ea typeface="华文楷体" panose="02010600040101010101" pitchFamily="2" charset="-122"/>
                <a:cs typeface="Times New Roman" panose="02020603050405020304" pitchFamily="18" charset="0"/>
              </a:rPr>
              <a:t>&lt;n; </a:t>
            </a:r>
            <a:r>
              <a:rPr lang="en-US" altLang="zh-CN" b="0" dirty="0" err="1" smtClean="0">
                <a:ea typeface="华文楷体" panose="02010600040101010101" pitchFamily="2" charset="-122"/>
                <a:cs typeface="Times New Roman" panose="02020603050405020304" pitchFamily="18" charset="0"/>
              </a:rPr>
              <a:t>i</a:t>
            </a:r>
            <a:r>
              <a:rPr lang="en-US" altLang="zh-CN" b="0" dirty="0" smtClean="0">
                <a:ea typeface="华文楷体" panose="02010600040101010101" pitchFamily="2" charset="-122"/>
                <a:cs typeface="Times New Roman" panose="02020603050405020304" pitchFamily="18" charset="0"/>
              </a:rPr>
              <a:t>++)    array[</a:t>
            </a:r>
            <a:r>
              <a:rPr lang="en-US" altLang="zh-CN" b="0" dirty="0" err="1" smtClean="0">
                <a:ea typeface="华文楷体" panose="02010600040101010101" pitchFamily="2" charset="-122"/>
                <a:cs typeface="Times New Roman" panose="02020603050405020304" pitchFamily="18" charset="0"/>
              </a:rPr>
              <a:t>i</a:t>
            </a:r>
            <a:r>
              <a:rPr lang="en-US" altLang="zh-CN" b="0" dirty="0" smtClean="0">
                <a:ea typeface="华文楷体" panose="02010600040101010101" pitchFamily="2" charset="-122"/>
                <a:cs typeface="Times New Roman" panose="02020603050405020304" pitchFamily="18" charset="0"/>
              </a:rPr>
              <a:t>] = a[</a:t>
            </a:r>
            <a:r>
              <a:rPr lang="en-US" altLang="zh-CN" b="0" dirty="0" err="1" smtClean="0">
                <a:ea typeface="华文楷体" panose="02010600040101010101" pitchFamily="2" charset="-122"/>
                <a:cs typeface="Times New Roman" panose="02020603050405020304" pitchFamily="18" charset="0"/>
              </a:rPr>
              <a:t>i</a:t>
            </a:r>
            <a:r>
              <a:rPr lang="en-US" altLang="zh-CN" b="0" dirty="0" smtClean="0">
                <a:ea typeface="华文楷体" panose="02010600040101010101" pitchFamily="2" charset="-122"/>
                <a:cs typeface="Times New Roman" panose="02020603050405020304" pitchFamily="18" charset="0"/>
              </a:rPr>
              <a:t>];</a:t>
            </a:r>
            <a:r>
              <a:rPr lang="en-US" altLang="zh-CN" b="0" dirty="0" smtClean="0">
                <a:cs typeface="Times New Roman" panose="02020603050405020304" pitchFamily="18" charset="0"/>
              </a:rPr>
              <a:t> </a:t>
            </a:r>
            <a:endParaRPr lang="en-US" altLang="zh-CN" b="0" dirty="0">
              <a:ea typeface="华文楷体" panose="02010600040101010101" pitchFamily="2" charset="-122"/>
              <a:cs typeface="Times New Roman" panose="02020603050405020304" pitchFamily="18" charset="0"/>
            </a:endParaRPr>
          </a:p>
          <a:p>
            <a:pPr marL="0" indent="0">
              <a:lnSpc>
                <a:spcPct val="130000"/>
              </a:lnSpc>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for </a:t>
            </a:r>
            <a:r>
              <a:rPr lang="en-US" altLang="zh-CN" b="0" dirty="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i</a:t>
            </a:r>
            <a:r>
              <a:rPr lang="en-US" altLang="zh-CN" b="0" dirty="0">
                <a:ea typeface="华文楷体" panose="02010600040101010101" pitchFamily="2" charset="-122"/>
                <a:cs typeface="Times New Roman" panose="02020603050405020304" pitchFamily="18" charset="0"/>
              </a:rPr>
              <a:t>=(n-1)/2; </a:t>
            </a:r>
            <a:r>
              <a:rPr lang="en-US" altLang="zh-CN" b="0" dirty="0" err="1">
                <a:ea typeface="华文楷体" panose="02010600040101010101" pitchFamily="2" charset="-122"/>
                <a:cs typeface="Times New Roman" panose="02020603050405020304" pitchFamily="18" charset="0"/>
              </a:rPr>
              <a:t>i</a:t>
            </a:r>
            <a:r>
              <a:rPr lang="en-US" altLang="zh-CN" b="0" dirty="0">
                <a:ea typeface="华文楷体" panose="02010600040101010101" pitchFamily="2" charset="-122"/>
                <a:cs typeface="Times New Roman" panose="02020603050405020304" pitchFamily="18" charset="0"/>
              </a:rPr>
              <a:t>&gt;=0; </a:t>
            </a:r>
            <a:r>
              <a:rPr lang="en-US" altLang="zh-CN" b="0" dirty="0" err="1">
                <a:ea typeface="华文楷体" panose="02010600040101010101" pitchFamily="2" charset="-122"/>
                <a:cs typeface="Times New Roman" panose="02020603050405020304" pitchFamily="18" charset="0"/>
              </a:rPr>
              <a:t>i</a:t>
            </a:r>
            <a:r>
              <a:rPr lang="en-US" altLang="zh-CN" b="0" dirty="0">
                <a:ea typeface="华文楷体" panose="02010600040101010101" pitchFamily="2" charset="-122"/>
                <a:cs typeface="Times New Roman" panose="02020603050405020304" pitchFamily="18" charset="0"/>
              </a:rPr>
              <a:t>-</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adjust(</a:t>
            </a:r>
            <a:r>
              <a:rPr lang="en-US" altLang="zh-CN" b="0" dirty="0" err="1">
                <a:ea typeface="华文楷体" panose="02010600040101010101" pitchFamily="2" charset="-122"/>
                <a:cs typeface="Times New Roman" panose="02020603050405020304" pitchFamily="18" charset="0"/>
              </a:rPr>
              <a:t>i</a:t>
            </a:r>
            <a:r>
              <a:rPr lang="en-US" altLang="zh-CN" b="0" dirty="0" smtClean="0">
                <a:ea typeface="华文楷体" panose="02010600040101010101" pitchFamily="2" charset="-122"/>
                <a:cs typeface="Times New Roman" panose="02020603050405020304" pitchFamily="18" charset="0"/>
              </a:rPr>
              <a:t>);</a:t>
            </a:r>
            <a:r>
              <a:rPr lang="en-US" altLang="zh-CN" b="0" dirty="0">
                <a:cs typeface="Times New Roman" panose="02020603050405020304" pitchFamily="18" charset="0"/>
              </a:rPr>
              <a:t> </a:t>
            </a:r>
            <a:r>
              <a:rPr lang="en-US" altLang="zh-CN" b="0" dirty="0" smtClean="0">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首次建立</a:t>
            </a:r>
            <a:r>
              <a:rPr lang="zh-CN" altLang="en-US" b="0" dirty="0">
                <a:ea typeface="华文楷体" panose="02010600040101010101" pitchFamily="2" charset="-122"/>
                <a:cs typeface="Times New Roman" panose="02020603050405020304" pitchFamily="18" charset="0"/>
              </a:rPr>
              <a:t>小</a:t>
            </a:r>
            <a:r>
              <a:rPr lang="zh-CN" altLang="zh-CN" b="0" dirty="0">
                <a:ea typeface="华文楷体" panose="02010600040101010101" pitchFamily="2" charset="-122"/>
                <a:cs typeface="Times New Roman" panose="02020603050405020304" pitchFamily="18" charset="0"/>
              </a:rPr>
              <a:t>顶堆</a:t>
            </a:r>
            <a:endParaRPr lang="en-US" altLang="zh-CN" b="0" dirty="0">
              <a:ea typeface="华文楷体" panose="02010600040101010101" pitchFamily="2" charset="-122"/>
              <a:cs typeface="Times New Roman" panose="02020603050405020304" pitchFamily="18" charset="0"/>
            </a:endParaRPr>
          </a:p>
          <a:p>
            <a:pPr marL="0" indent="0">
              <a:buNone/>
            </a:pPr>
            <a:r>
              <a:rPr lang="en-US" altLang="zh-CN" b="0" dirty="0" smtClean="0">
                <a:cs typeface="Times New Roman" panose="02020603050405020304" pitchFamily="18" charset="0"/>
              </a:rPr>
              <a:t>}</a:t>
            </a:r>
            <a:endParaRPr lang="zh-CN" altLang="zh-CN" b="0" dirty="0">
              <a:cs typeface="Times New Roman" panose="02020603050405020304" pitchFamily="18" charset="0"/>
            </a:endParaRPr>
          </a:p>
          <a:p>
            <a:pPr marL="0" indent="0">
              <a:buNone/>
            </a:pPr>
            <a:endParaRPr lang="zh-CN" altLang="zh-CN" b="0" dirty="0">
              <a:cs typeface="Times New Roman" panose="02020603050405020304" pitchFamily="18" charset="0"/>
            </a:endParaRPr>
          </a:p>
          <a:p>
            <a:pPr marL="0" indent="0">
              <a:buNone/>
            </a:pPr>
            <a:endParaRPr lang="en-US" altLang="zh-CN" sz="2800" b="0" dirty="0">
              <a:ea typeface="华文楷体"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20769" y="793902"/>
            <a:ext cx="11162884" cy="574183"/>
          </a:xfrm>
        </p:spPr>
        <p:txBody>
          <a:bodyPr/>
          <a:lstStyle/>
          <a:p>
            <a:pPr marL="838200" indent="-838200">
              <a:defRPr/>
            </a:pPr>
            <a:r>
              <a:rPr lang="zh-CN" altLang="en-US" dirty="0">
                <a:latin typeface="华文楷体" panose="02010600040101010101" pitchFamily="2" charset="-122"/>
                <a:ea typeface="华文楷体" panose="02010600040101010101" pitchFamily="2" charset="-122"/>
              </a:rPr>
              <a:t>优先级队列类</a:t>
            </a:r>
            <a:r>
              <a:rPr lang="zh-CN" altLang="en-US" dirty="0" smtClean="0">
                <a:latin typeface="华文楷体" panose="02010600040101010101" pitchFamily="2" charset="-122"/>
                <a:ea typeface="华文楷体" panose="02010600040101010101" pitchFamily="2" charset="-122"/>
              </a:rPr>
              <a:t>模板成员函数的实现：</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182039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170670" y="1435356"/>
            <a:ext cx="10007000" cy="5060598"/>
          </a:xfrm>
        </p:spPr>
        <p:txBody>
          <a:bodyPr>
            <a:noAutofit/>
          </a:bodyPr>
          <a:lstStyle/>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a:t>
            </a:r>
            <a:r>
              <a:rPr lang="en-US" altLang="zh-CN" b="0" dirty="0" smtClean="0">
                <a:ea typeface="华文楷体" panose="02010600040101010101" pitchFamily="2" charset="-122"/>
                <a:cs typeface="Times New Roman" panose="02020603050405020304" pitchFamily="18" charset="0"/>
              </a:rPr>
              <a:t>oid </a:t>
            </a:r>
            <a:r>
              <a:rPr lang="en-US" altLang="zh-CN" b="0" dirty="0" err="1" smtClean="0">
                <a:ea typeface="华文楷体" panose="02010600040101010101" pitchFamily="2" charset="-122"/>
                <a:cs typeface="Times New Roman" panose="02020603050405020304" pitchFamily="18" charset="0"/>
              </a:rPr>
              <a:t>priorityQueue</a:t>
            </a:r>
            <a:r>
              <a:rPr lang="en-US" altLang="zh-CN" b="0" dirty="0" smtClean="0">
                <a:cs typeface="Times New Roman" panose="02020603050405020304" pitchFamily="18" charset="0"/>
              </a:rPr>
              <a:t>&lt;</a:t>
            </a:r>
            <a:r>
              <a:rPr lang="en-US" altLang="zh-CN" b="0" dirty="0" err="1" smtClean="0">
                <a:cs typeface="Times New Roman" panose="02020603050405020304" pitchFamily="18" charset="0"/>
              </a:rPr>
              <a:t>elemType</a:t>
            </a:r>
            <a:r>
              <a:rPr lang="en-US" altLang="zh-CN" b="0" dirty="0">
                <a:cs typeface="Times New Roman" panose="02020603050405020304" pitchFamily="18" charset="0"/>
              </a:rPr>
              <a:t>&gt;:: </a:t>
            </a:r>
            <a:r>
              <a:rPr lang="en-US" altLang="zh-CN" b="0" dirty="0" smtClean="0">
                <a:ea typeface="华文楷体" panose="02010600040101010101" pitchFamily="2" charset="-122"/>
                <a:cs typeface="Times New Roman" panose="02020603050405020304" pitchFamily="18" charset="0"/>
              </a:rPr>
              <a:t>adjust(</a:t>
            </a:r>
            <a:r>
              <a:rPr lang="en-US" altLang="zh-CN" b="0" dirty="0" err="1" smtClean="0">
                <a:ea typeface="华文楷体" panose="02010600040101010101" pitchFamily="2" charset="-122"/>
                <a:cs typeface="Times New Roman" panose="02020603050405020304" pitchFamily="18" charset="0"/>
              </a:rPr>
              <a:t>int</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hole</a:t>
            </a:r>
            <a:r>
              <a:rPr lang="en-US" altLang="zh-CN" b="0" dirty="0" smtClean="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a:t>
            </a:r>
            <a:r>
              <a:rPr lang="zh-CN" altLang="en-US" b="0" dirty="0" smtClean="0">
                <a:ea typeface="华文楷体" panose="02010600040101010101" pitchFamily="2" charset="-122"/>
                <a:cs typeface="Times New Roman" panose="02020603050405020304" pitchFamily="18" charset="0"/>
              </a:rPr>
              <a:t>反复向下调整</a:t>
            </a:r>
            <a:r>
              <a:rPr lang="en-US" altLang="zh-CN" b="0" dirty="0" smtClean="0">
                <a:ea typeface="华文楷体" panose="02010600040101010101" pitchFamily="2" charset="-122"/>
                <a:cs typeface="Times New Roman" panose="02020603050405020304" pitchFamily="18" charset="0"/>
              </a:rPr>
              <a:t>hole</a:t>
            </a:r>
            <a:r>
              <a:rPr lang="zh-CN" altLang="en-US" b="0" dirty="0" smtClean="0">
                <a:ea typeface="华文楷体" panose="02010600040101010101" pitchFamily="2" charset="-122"/>
                <a:cs typeface="Times New Roman" panose="02020603050405020304" pitchFamily="18" charset="0"/>
              </a:rPr>
              <a:t>的位置</a:t>
            </a:r>
            <a:endParaRPr lang="en-US" altLang="zh-CN" b="0" dirty="0" smtClean="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 </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minChild</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x, temp;</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x = array[hole];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while </a:t>
            </a:r>
            <a:r>
              <a:rPr lang="en-US" altLang="zh-CN" b="0" dirty="0">
                <a:ea typeface="华文楷体" panose="02010600040101010101" pitchFamily="2" charset="-122"/>
                <a:cs typeface="Times New Roman" panose="02020603050405020304" pitchFamily="18" charset="0"/>
              </a:rPr>
              <a:t>(true)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    </a:t>
            </a:r>
            <a:r>
              <a:rPr lang="en-US" altLang="zh-CN" b="0" dirty="0" err="1" smtClean="0">
                <a:ea typeface="华文楷体" panose="02010600040101010101" pitchFamily="2" charset="-122"/>
                <a:cs typeface="Times New Roman" panose="02020603050405020304" pitchFamily="18" charset="0"/>
              </a:rPr>
              <a:t>minChild</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2*</a:t>
            </a:r>
            <a:r>
              <a:rPr lang="en-US" altLang="zh-CN" b="0" dirty="0" err="1" smtClean="0">
                <a:ea typeface="华文楷体" panose="02010600040101010101" pitchFamily="2" charset="-122"/>
                <a:cs typeface="Times New Roman" panose="02020603050405020304" pitchFamily="18" charset="0"/>
              </a:rPr>
              <a:t>hole+1</a:t>
            </a: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//hole</a:t>
            </a:r>
            <a:r>
              <a:rPr lang="zh-CN" altLang="zh-CN" b="0" dirty="0" smtClean="0">
                <a:ea typeface="华文楷体" panose="02010600040101010101" pitchFamily="2" charset="-122"/>
                <a:cs typeface="Times New Roman" panose="02020603050405020304" pitchFamily="18" charset="0"/>
              </a:rPr>
              <a:t>的</a:t>
            </a:r>
            <a:r>
              <a:rPr lang="zh-CN" altLang="zh-CN" b="0" dirty="0">
                <a:ea typeface="华文楷体" panose="02010600040101010101" pitchFamily="2" charset="-122"/>
                <a:cs typeface="Times New Roman" panose="02020603050405020304" pitchFamily="18" charset="0"/>
              </a:rPr>
              <a:t>左子下标</a:t>
            </a:r>
          </a:p>
        </p:txBody>
      </p:sp>
      <p:sp>
        <p:nvSpPr>
          <p:cNvPr id="8194" name="Rectangle 2"/>
          <p:cNvSpPr>
            <a:spLocks noGrp="1" noRot="1" noChangeArrowheads="1"/>
          </p:cNvSpPr>
          <p:nvPr>
            <p:ph type="title"/>
          </p:nvPr>
        </p:nvSpPr>
        <p:spPr>
          <a:xfrm>
            <a:off x="93185"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调整算法</a:t>
            </a:r>
            <a:r>
              <a:rPr lang="zh-CN" altLang="en-US" dirty="0">
                <a:latin typeface="华文楷体" panose="02010600040101010101" pitchFamily="2" charset="-122"/>
                <a:ea typeface="华文楷体" panose="02010600040101010101" pitchFamily="2" charset="-122"/>
              </a:rPr>
              <a:t>实现</a:t>
            </a:r>
          </a:p>
        </p:txBody>
      </p:sp>
      <p:cxnSp>
        <p:nvCxnSpPr>
          <p:cNvPr id="6" name="直接连接符 5"/>
          <p:cNvCxnSpPr/>
          <p:nvPr/>
        </p:nvCxnSpPr>
        <p:spPr>
          <a:xfrm flipH="1">
            <a:off x="5971592" y="1346990"/>
            <a:ext cx="46653" cy="3394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21980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93185"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调整算法</a:t>
            </a:r>
            <a:r>
              <a:rPr lang="zh-CN" altLang="en-US" dirty="0">
                <a:latin typeface="华文楷体" panose="02010600040101010101" pitchFamily="2" charset="-122"/>
                <a:ea typeface="华文楷体" panose="02010600040101010101" pitchFamily="2" charset="-122"/>
              </a:rPr>
              <a:t>实现</a:t>
            </a:r>
          </a:p>
        </p:txBody>
      </p:sp>
      <p:cxnSp>
        <p:nvCxnSpPr>
          <p:cNvPr id="6" name="直接连接符 5"/>
          <p:cNvCxnSpPr/>
          <p:nvPr/>
        </p:nvCxnSpPr>
        <p:spPr>
          <a:xfrm flipH="1">
            <a:off x="5971592" y="1346990"/>
            <a:ext cx="46653" cy="33941"/>
          </a:xfrm>
          <a:prstGeom prst="line">
            <a:avLst/>
          </a:prstGeom>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19756" y="1380931"/>
            <a:ext cx="9259740" cy="4955203"/>
          </a:xfrm>
          <a:prstGeom prst="rect">
            <a:avLst/>
          </a:prstGeom>
          <a:noFill/>
        </p:spPr>
        <p:txBody>
          <a:bodyPr wrap="square" rtlCol="0">
            <a:spAutoFit/>
          </a:bodyPr>
          <a:lstStyle/>
          <a:p>
            <a:r>
              <a:rPr lang="en-US" altLang="zh-CN" sz="2800" dirty="0"/>
              <a:t> </a:t>
            </a:r>
            <a:r>
              <a:rPr lang="en-US" altLang="zh-CN" dirty="0"/>
              <a:t> </a:t>
            </a:r>
            <a:r>
              <a:rPr lang="en-US" altLang="zh-CN" dirty="0" smtClean="0"/>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if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minChild</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&gt;</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currentLen</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-1) break;</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minChild+1</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currentLen</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-1</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//hole</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还有</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右子</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if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array[</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minChild+1</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]&lt; array[</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minChild</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minChild</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右子</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最大</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if (x&lt;array[</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minChild</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break;</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array[hole] = array[</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minChild</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hole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minChild</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继续向下调整</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p>
          <a:p>
            <a:endParaRPr lang="en-US"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rray</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[hole</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 x;</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p>
          <a:p>
            <a:r>
              <a:rPr lang="en-US" altLang="zh-CN" sz="2400" b="1"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400" b="1" dirty="0" smtClean="0">
                <a:latin typeface="Times New Roman" panose="02020603050405020304" pitchFamily="18" charset="0"/>
                <a:ea typeface="华文楷体" panose="02010600040101010101" pitchFamily="2" charset="-122"/>
                <a:cs typeface="Times New Roman" panose="02020603050405020304" pitchFamily="18" charset="0"/>
              </a:rPr>
              <a:t>比较次数最多为：二叉树的高度</a:t>
            </a:r>
            <a:endParaRPr lang="zh-CN" altLang="zh-CN" sz="2400" b="1"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40512948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00282" y="1553752"/>
            <a:ext cx="11162883" cy="2317398"/>
          </a:xfrm>
        </p:spPr>
        <p:txBody>
          <a:bodyPr>
            <a:normAutofit/>
          </a:bodyPr>
          <a:lstStyle/>
          <a:p>
            <a:pPr marL="0" indent="0">
              <a:buNone/>
            </a:pPr>
            <a:r>
              <a:rPr lang="zh-CN" altLang="zh-CN" sz="2600" b="0" dirty="0">
                <a:ea typeface="华文楷体" pitchFamily="2" charset="-122"/>
                <a:cs typeface="Times New Roman" panose="02020603050405020304" pitchFamily="18" charset="0"/>
              </a:rPr>
              <a:t>如果一棵</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层二叉树中每一层结点数量都达到了最大值，该二叉树称为</a:t>
            </a:r>
            <a:r>
              <a:rPr lang="zh-CN" altLang="zh-CN" sz="2600" dirty="0">
                <a:ea typeface="华文楷体" pitchFamily="2" charset="-122"/>
                <a:cs typeface="Times New Roman" panose="02020603050405020304" pitchFamily="18" charset="0"/>
              </a:rPr>
              <a:t>满</a:t>
            </a:r>
            <a:r>
              <a:rPr lang="zh-CN" altLang="zh-CN" sz="2600" dirty="0" smtClean="0">
                <a:ea typeface="华文楷体" pitchFamily="2" charset="-122"/>
                <a:cs typeface="Times New Roman" panose="02020603050405020304" pitchFamily="18" charset="0"/>
              </a:rPr>
              <a:t>二叉树</a:t>
            </a:r>
            <a:r>
              <a:rPr lang="zh-CN" altLang="zh-CN" sz="2600" b="0" dirty="0" smtClean="0">
                <a:ea typeface="华文楷体" pitchFamily="2" charset="-122"/>
                <a:cs typeface="Times New Roman" panose="02020603050405020304" pitchFamily="18" charset="0"/>
              </a:rPr>
              <a:t>。</a:t>
            </a:r>
            <a:endParaRPr lang="en-US" altLang="zh-CN" sz="2600" b="0" dirty="0" smtClean="0">
              <a:ea typeface="华文楷体" pitchFamily="2" charset="-122"/>
              <a:cs typeface="Times New Roman" panose="02020603050405020304" pitchFamily="18" charset="0"/>
            </a:endParaRPr>
          </a:p>
          <a:p>
            <a:pPr marL="0" indent="0">
              <a:buNone/>
            </a:pPr>
            <a:r>
              <a:rPr lang="zh-CN" altLang="zh-CN" sz="2600" b="0" dirty="0" smtClean="0">
                <a:ea typeface="华文楷体" pitchFamily="2" charset="-122"/>
                <a:cs typeface="Times New Roman" panose="02020603050405020304" pitchFamily="18" charset="0"/>
              </a:rPr>
              <a:t>如果</a:t>
            </a:r>
            <a:r>
              <a:rPr lang="zh-CN" altLang="zh-CN" sz="2600" b="0" dirty="0">
                <a:ea typeface="华文楷体" pitchFamily="2" charset="-122"/>
                <a:cs typeface="Times New Roman" panose="02020603050405020304" pitchFamily="18" charset="0"/>
              </a:rPr>
              <a:t>一棵二叉树有</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层，其中</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层都是满的，第</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层可能缺少一些结点，但缺少的结点是自右向左的，这样的二叉树称为</a:t>
            </a:r>
            <a:r>
              <a:rPr lang="zh-CN" altLang="zh-CN" sz="2600" dirty="0">
                <a:ea typeface="华文楷体" pitchFamily="2" charset="-122"/>
                <a:cs typeface="Times New Roman" panose="02020603050405020304" pitchFamily="18" charset="0"/>
              </a:rPr>
              <a:t>完全二叉树</a:t>
            </a:r>
            <a:r>
              <a:rPr lang="zh-CN" altLang="zh-CN" sz="2600" b="0" dirty="0" smtClean="0">
                <a:ea typeface="华文楷体" pitchFamily="2" charset="-122"/>
                <a:cs typeface="Times New Roman" panose="02020603050405020304" pitchFamily="18" charset="0"/>
              </a:rPr>
              <a:t>。</a:t>
            </a:r>
            <a:endParaRPr lang="en-US" altLang="zh-CN" sz="2600" b="0" dirty="0" smtClean="0">
              <a:ea typeface="华文楷体"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400281" y="793903"/>
            <a:ext cx="11162884"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特殊的二叉树：</a:t>
            </a:r>
            <a:endParaRPr lang="zh-CN" altLang="en-US" dirty="0">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3344016" y="4056816"/>
            <a:ext cx="5727286" cy="2313882"/>
          </a:xfrm>
          <a:prstGeom prst="rect">
            <a:avLst/>
          </a:prstGeom>
          <a:noFill/>
          <a:ln>
            <a:noFill/>
          </a:ln>
        </p:spPr>
      </p:pic>
    </p:spTree>
    <p:extLst>
      <p:ext uri="{BB962C8B-B14F-4D97-AF65-F5344CB8AC3E}">
        <p14:creationId xmlns:p14="http://schemas.microsoft.com/office/powerpoint/2010/main" val="12016689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60528" y="731981"/>
            <a:ext cx="11162883" cy="6126019"/>
          </a:xfrm>
        </p:spPr>
        <p:txBody>
          <a:bodyPr>
            <a:normAutofit fontScale="77500" lnSpcReduction="20000"/>
          </a:bodyPr>
          <a:lstStyle/>
          <a:p>
            <a:pPr marL="0" indent="0">
              <a:buNone/>
            </a:pPr>
            <a:r>
              <a:rPr lang="en-US" altLang="zh-CN" sz="3100" b="0" dirty="0">
                <a:ea typeface="华文楷体" panose="02010600040101010101" pitchFamily="2" charset="-122"/>
                <a:cs typeface="Times New Roman" panose="02020603050405020304" pitchFamily="18" charset="0"/>
              </a:rPr>
              <a:t>template &lt;class </a:t>
            </a:r>
            <a:r>
              <a:rPr lang="en-US" altLang="zh-CN" sz="3100" b="0" dirty="0" err="1">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&gt;</a:t>
            </a:r>
            <a:endParaRPr lang="zh-CN" altLang="zh-CN" sz="3100" b="0" dirty="0">
              <a:ea typeface="华文楷体" panose="02010600040101010101" pitchFamily="2" charset="-122"/>
              <a:cs typeface="Times New Roman" panose="02020603050405020304" pitchFamily="18" charset="0"/>
            </a:endParaRPr>
          </a:p>
          <a:p>
            <a:pPr marL="0" indent="0">
              <a:buNone/>
            </a:pPr>
            <a:r>
              <a:rPr lang="en-US" altLang="zh-CN" sz="3100" b="0" dirty="0">
                <a:ea typeface="华文楷体" panose="02010600040101010101" pitchFamily="2" charset="-122"/>
                <a:cs typeface="Times New Roman" panose="02020603050405020304" pitchFamily="18" charset="0"/>
              </a:rPr>
              <a:t>bool </a:t>
            </a:r>
            <a:r>
              <a:rPr lang="en-US" altLang="zh-CN" sz="3200" b="0" dirty="0" err="1">
                <a:ea typeface="华文楷体" panose="02010600040101010101" pitchFamily="2" charset="-122"/>
                <a:cs typeface="Times New Roman" panose="02020603050405020304" pitchFamily="18" charset="0"/>
              </a:rPr>
              <a:t>priorityQueue</a:t>
            </a:r>
            <a:r>
              <a:rPr lang="en-US" altLang="zh-CN" sz="3100" b="0" dirty="0" smtClean="0">
                <a:ea typeface="华文楷体" panose="02010600040101010101" pitchFamily="2" charset="-122"/>
                <a:cs typeface="Times New Roman" panose="02020603050405020304" pitchFamily="18" charset="0"/>
              </a:rPr>
              <a:t>&lt;</a:t>
            </a:r>
            <a:r>
              <a:rPr lang="en-US" altLang="zh-CN" sz="3100" b="0" dirty="0" err="1" smtClean="0">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&gt;::</a:t>
            </a:r>
            <a:r>
              <a:rPr lang="en-US" altLang="zh-CN" sz="3100" b="0" dirty="0" err="1">
                <a:ea typeface="华文楷体" panose="02010600040101010101" pitchFamily="2" charset="-122"/>
                <a:cs typeface="Times New Roman" panose="02020603050405020304" pitchFamily="18" charset="0"/>
              </a:rPr>
              <a:t>isEmpty</a:t>
            </a:r>
            <a:r>
              <a:rPr lang="en-US" altLang="zh-CN" sz="3100" b="0" dirty="0">
                <a:ea typeface="华文楷体" panose="02010600040101010101" pitchFamily="2" charset="-122"/>
                <a:cs typeface="Times New Roman" panose="02020603050405020304" pitchFamily="18" charset="0"/>
              </a:rPr>
              <a:t>()  //</a:t>
            </a:r>
            <a:r>
              <a:rPr lang="zh-CN" altLang="zh-CN" sz="3100" b="0" dirty="0">
                <a:ea typeface="华文楷体" panose="02010600040101010101" pitchFamily="2" charset="-122"/>
                <a:cs typeface="Times New Roman" panose="02020603050405020304" pitchFamily="18" charset="0"/>
              </a:rPr>
              <a:t>判断队空否，空返回</a:t>
            </a:r>
            <a:r>
              <a:rPr lang="en-US" altLang="zh-CN" sz="3100" b="0" dirty="0">
                <a:ea typeface="华文楷体" panose="02010600040101010101" pitchFamily="2" charset="-122"/>
                <a:cs typeface="Times New Roman" panose="02020603050405020304" pitchFamily="18" charset="0"/>
              </a:rPr>
              <a:t>true</a:t>
            </a:r>
            <a:r>
              <a:rPr lang="zh-CN" altLang="zh-CN" sz="3100" b="0" dirty="0">
                <a:ea typeface="华文楷体" panose="02010600040101010101" pitchFamily="2" charset="-122"/>
                <a:cs typeface="Times New Roman" panose="02020603050405020304" pitchFamily="18" charset="0"/>
              </a:rPr>
              <a:t>，否则为</a:t>
            </a:r>
            <a:r>
              <a:rPr lang="en-US" altLang="zh-CN" sz="3100" b="0" dirty="0">
                <a:ea typeface="华文楷体" panose="02010600040101010101" pitchFamily="2" charset="-122"/>
                <a:cs typeface="Times New Roman" panose="02020603050405020304" pitchFamily="18" charset="0"/>
              </a:rPr>
              <a:t>false</a:t>
            </a:r>
            <a:endParaRPr lang="zh-CN" altLang="zh-CN" sz="3100" b="0" dirty="0">
              <a:ea typeface="华文楷体" panose="02010600040101010101" pitchFamily="2" charset="-122"/>
              <a:cs typeface="Times New Roman" panose="02020603050405020304" pitchFamily="18" charset="0"/>
            </a:endParaRPr>
          </a:p>
          <a:p>
            <a:pPr marL="0" indent="0">
              <a:buNone/>
            </a:pPr>
            <a:r>
              <a:rPr lang="en-US" altLang="zh-CN" sz="3100" b="0" dirty="0">
                <a:ea typeface="华文楷体" panose="02010600040101010101" pitchFamily="2" charset="-122"/>
                <a:cs typeface="Times New Roman" panose="02020603050405020304" pitchFamily="18" charset="0"/>
              </a:rPr>
              <a:t>{return </a:t>
            </a:r>
            <a:r>
              <a:rPr lang="en-US" altLang="zh-CN" sz="3100" b="0" dirty="0" err="1" smtClean="0">
                <a:ea typeface="华文楷体" panose="02010600040101010101" pitchFamily="2" charset="-122"/>
                <a:cs typeface="Times New Roman" panose="02020603050405020304" pitchFamily="18" charset="0"/>
              </a:rPr>
              <a:t>currentLen</a:t>
            </a:r>
            <a:r>
              <a:rPr lang="en-US" altLang="zh-CN" sz="3100" b="0" dirty="0" smtClean="0">
                <a:ea typeface="华文楷体" panose="02010600040101010101" pitchFamily="2" charset="-122"/>
                <a:cs typeface="Times New Roman" panose="02020603050405020304" pitchFamily="18" charset="0"/>
              </a:rPr>
              <a:t>==0;}</a:t>
            </a:r>
            <a:endParaRPr lang="zh-CN" altLang="zh-CN" sz="3100" b="0" dirty="0">
              <a:ea typeface="华文楷体" panose="02010600040101010101" pitchFamily="2" charset="-122"/>
              <a:cs typeface="Times New Roman" panose="02020603050405020304" pitchFamily="18" charset="0"/>
            </a:endParaRPr>
          </a:p>
          <a:p>
            <a:pPr marL="0" indent="0">
              <a:buNone/>
            </a:pPr>
            <a:r>
              <a:rPr lang="en-US" altLang="zh-CN" sz="3100" b="0" dirty="0">
                <a:ea typeface="华文楷体" panose="02010600040101010101" pitchFamily="2" charset="-122"/>
                <a:cs typeface="Times New Roman" panose="02020603050405020304" pitchFamily="18" charset="0"/>
              </a:rPr>
              <a:t> </a:t>
            </a:r>
            <a:endParaRPr lang="zh-CN" altLang="zh-CN" sz="3100" b="0" dirty="0">
              <a:ea typeface="华文楷体" panose="02010600040101010101" pitchFamily="2" charset="-122"/>
              <a:cs typeface="Times New Roman" panose="02020603050405020304" pitchFamily="18" charset="0"/>
            </a:endParaRPr>
          </a:p>
          <a:p>
            <a:pPr marL="0" indent="0">
              <a:buNone/>
            </a:pPr>
            <a:r>
              <a:rPr lang="en-US" altLang="zh-CN" sz="3100" b="0" dirty="0">
                <a:ea typeface="华文楷体" panose="02010600040101010101" pitchFamily="2" charset="-122"/>
                <a:cs typeface="Times New Roman" panose="02020603050405020304" pitchFamily="18" charset="0"/>
              </a:rPr>
              <a:t>template &lt;class </a:t>
            </a:r>
            <a:r>
              <a:rPr lang="en-US" altLang="zh-CN" sz="3100" b="0" dirty="0" err="1">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&gt;</a:t>
            </a:r>
            <a:endParaRPr lang="zh-CN" altLang="zh-CN" sz="3100" b="0" dirty="0">
              <a:ea typeface="华文楷体" panose="02010600040101010101" pitchFamily="2" charset="-122"/>
              <a:cs typeface="Times New Roman" panose="02020603050405020304" pitchFamily="18" charset="0"/>
            </a:endParaRPr>
          </a:p>
          <a:p>
            <a:pPr marL="0" indent="0">
              <a:buNone/>
            </a:pPr>
            <a:r>
              <a:rPr lang="en-US" altLang="zh-CN" sz="3100" b="0" dirty="0">
                <a:ea typeface="华文楷体" panose="02010600040101010101" pitchFamily="2" charset="-122"/>
                <a:cs typeface="Times New Roman" panose="02020603050405020304" pitchFamily="18" charset="0"/>
              </a:rPr>
              <a:t>bool </a:t>
            </a:r>
            <a:r>
              <a:rPr lang="en-US" altLang="zh-CN" sz="3200" b="0" dirty="0" err="1">
                <a:ea typeface="华文楷体" panose="02010600040101010101" pitchFamily="2" charset="-122"/>
                <a:cs typeface="Times New Roman" panose="02020603050405020304" pitchFamily="18" charset="0"/>
              </a:rPr>
              <a:t>priorityQueue</a:t>
            </a:r>
            <a:r>
              <a:rPr lang="en-US" altLang="zh-CN" sz="3100" b="0" dirty="0" smtClean="0">
                <a:ea typeface="华文楷体" panose="02010600040101010101" pitchFamily="2" charset="-122"/>
                <a:cs typeface="Times New Roman" panose="02020603050405020304" pitchFamily="18" charset="0"/>
              </a:rPr>
              <a:t>&lt;</a:t>
            </a:r>
            <a:r>
              <a:rPr lang="en-US" altLang="zh-CN" sz="3100" b="0" dirty="0" err="1" smtClean="0">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&gt;::</a:t>
            </a:r>
            <a:r>
              <a:rPr lang="en-US" altLang="zh-CN" sz="3100" b="0" dirty="0" err="1">
                <a:ea typeface="华文楷体" panose="02010600040101010101" pitchFamily="2" charset="-122"/>
                <a:cs typeface="Times New Roman" panose="02020603050405020304" pitchFamily="18" charset="0"/>
              </a:rPr>
              <a:t>isFull</a:t>
            </a:r>
            <a:r>
              <a:rPr lang="en-US" altLang="zh-CN" sz="3100" b="0" dirty="0">
                <a:ea typeface="华文楷体" panose="02010600040101010101" pitchFamily="2" charset="-122"/>
                <a:cs typeface="Times New Roman" panose="02020603050405020304" pitchFamily="18" charset="0"/>
              </a:rPr>
              <a:t>() //</a:t>
            </a:r>
            <a:r>
              <a:rPr lang="zh-CN" altLang="zh-CN" sz="3100" b="0" dirty="0">
                <a:ea typeface="华文楷体" panose="02010600040101010101" pitchFamily="2" charset="-122"/>
                <a:cs typeface="Times New Roman" panose="02020603050405020304" pitchFamily="18" charset="0"/>
              </a:rPr>
              <a:t>判断队满否，满返回</a:t>
            </a:r>
            <a:r>
              <a:rPr lang="en-US" altLang="zh-CN" sz="3100" b="0" dirty="0">
                <a:ea typeface="华文楷体" panose="02010600040101010101" pitchFamily="2" charset="-122"/>
                <a:cs typeface="Times New Roman" panose="02020603050405020304" pitchFamily="18" charset="0"/>
              </a:rPr>
              <a:t>true</a:t>
            </a:r>
            <a:r>
              <a:rPr lang="zh-CN" altLang="zh-CN" sz="3100" b="0" dirty="0">
                <a:ea typeface="华文楷体" panose="02010600040101010101" pitchFamily="2" charset="-122"/>
                <a:cs typeface="Times New Roman" panose="02020603050405020304" pitchFamily="18" charset="0"/>
              </a:rPr>
              <a:t>，否则为</a:t>
            </a:r>
            <a:r>
              <a:rPr lang="en-US" altLang="zh-CN" sz="3100" b="0" dirty="0">
                <a:ea typeface="华文楷体" panose="02010600040101010101" pitchFamily="2" charset="-122"/>
                <a:cs typeface="Times New Roman" panose="02020603050405020304" pitchFamily="18" charset="0"/>
              </a:rPr>
              <a:t>false</a:t>
            </a:r>
            <a:endParaRPr lang="zh-CN" altLang="zh-CN" sz="3100" b="0" dirty="0">
              <a:ea typeface="华文楷体" panose="02010600040101010101" pitchFamily="2" charset="-122"/>
              <a:cs typeface="Times New Roman" panose="02020603050405020304" pitchFamily="18" charset="0"/>
            </a:endParaRPr>
          </a:p>
          <a:p>
            <a:pPr marL="0" indent="0">
              <a:buNone/>
            </a:pPr>
            <a:r>
              <a:rPr lang="en-US" altLang="zh-CN" sz="3100" b="0" dirty="0">
                <a:ea typeface="华文楷体" panose="02010600040101010101" pitchFamily="2" charset="-122"/>
                <a:cs typeface="Times New Roman" panose="02020603050405020304" pitchFamily="18" charset="0"/>
              </a:rPr>
              <a:t>{return </a:t>
            </a:r>
            <a:r>
              <a:rPr lang="en-US" altLang="zh-CN" sz="3100" b="0" dirty="0" smtClean="0">
                <a:ea typeface="华文楷体" panose="02010600040101010101" pitchFamily="2" charset="-122"/>
                <a:cs typeface="Times New Roman" panose="02020603050405020304" pitchFamily="18" charset="0"/>
              </a:rPr>
              <a:t>(</a:t>
            </a:r>
            <a:r>
              <a:rPr lang="en-US" altLang="zh-CN" sz="3100" b="0" dirty="0" err="1" smtClean="0">
                <a:ea typeface="华文楷体" panose="02010600040101010101" pitchFamily="2" charset="-122"/>
                <a:cs typeface="Times New Roman" panose="02020603050405020304" pitchFamily="18" charset="0"/>
              </a:rPr>
              <a:t>currentLen</a:t>
            </a:r>
            <a:r>
              <a:rPr lang="en-US" altLang="zh-CN" sz="3100" b="0" dirty="0" smtClean="0">
                <a:ea typeface="华文楷体" panose="02010600040101010101" pitchFamily="2" charset="-122"/>
                <a:cs typeface="Times New Roman" panose="02020603050405020304" pitchFamily="18" charset="0"/>
              </a:rPr>
              <a:t>==</a:t>
            </a:r>
            <a:r>
              <a:rPr lang="en-US" altLang="zh-CN" sz="3100" b="0" dirty="0" err="1" smtClean="0">
                <a:ea typeface="华文楷体" panose="02010600040101010101" pitchFamily="2" charset="-122"/>
                <a:cs typeface="Times New Roman" panose="02020603050405020304" pitchFamily="18" charset="0"/>
              </a:rPr>
              <a:t>maxSize</a:t>
            </a:r>
            <a:r>
              <a:rPr lang="en-US" altLang="zh-CN" sz="3100" b="0" dirty="0" smtClean="0">
                <a:ea typeface="华文楷体" panose="02010600040101010101" pitchFamily="2" charset="-122"/>
                <a:cs typeface="Times New Roman" panose="02020603050405020304" pitchFamily="18" charset="0"/>
              </a:rPr>
              <a:t>);}</a:t>
            </a:r>
            <a:endParaRPr lang="zh-CN" altLang="zh-CN" sz="3100" b="0" dirty="0">
              <a:ea typeface="华文楷体" panose="02010600040101010101" pitchFamily="2" charset="-122"/>
              <a:cs typeface="Times New Roman" panose="02020603050405020304" pitchFamily="18" charset="0"/>
            </a:endParaRPr>
          </a:p>
          <a:p>
            <a:pPr marL="0" indent="0">
              <a:buNone/>
            </a:pPr>
            <a:r>
              <a:rPr lang="en-US" altLang="zh-CN" sz="3100" b="0" dirty="0">
                <a:ea typeface="华文楷体" panose="02010600040101010101" pitchFamily="2" charset="-122"/>
                <a:cs typeface="Times New Roman" panose="02020603050405020304" pitchFamily="18" charset="0"/>
              </a:rPr>
              <a:t> </a:t>
            </a:r>
            <a:endParaRPr lang="zh-CN" altLang="zh-CN" sz="3100" b="0" dirty="0">
              <a:ea typeface="华文楷体" panose="02010600040101010101" pitchFamily="2" charset="-122"/>
              <a:cs typeface="Times New Roman" panose="02020603050405020304" pitchFamily="18" charset="0"/>
            </a:endParaRPr>
          </a:p>
          <a:p>
            <a:pPr marL="0" indent="0">
              <a:buNone/>
            </a:pPr>
            <a:r>
              <a:rPr lang="en-US" altLang="zh-CN" sz="3100" b="0" dirty="0">
                <a:ea typeface="华文楷体" panose="02010600040101010101" pitchFamily="2" charset="-122"/>
                <a:cs typeface="Times New Roman" panose="02020603050405020304" pitchFamily="18" charset="0"/>
              </a:rPr>
              <a:t>template &lt;class </a:t>
            </a:r>
            <a:r>
              <a:rPr lang="en-US" altLang="zh-CN" sz="3100" b="0" dirty="0" err="1">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&gt;</a:t>
            </a:r>
            <a:endParaRPr lang="zh-CN" altLang="zh-CN" sz="3100" b="0" dirty="0">
              <a:ea typeface="华文楷体" panose="02010600040101010101" pitchFamily="2" charset="-122"/>
              <a:cs typeface="Times New Roman" panose="02020603050405020304" pitchFamily="18" charset="0"/>
            </a:endParaRPr>
          </a:p>
          <a:p>
            <a:pPr marL="0" indent="0">
              <a:buNone/>
            </a:pPr>
            <a:r>
              <a:rPr lang="en-US" altLang="zh-CN" sz="3100" b="0" dirty="0" err="1">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 </a:t>
            </a:r>
            <a:r>
              <a:rPr lang="en-US" altLang="zh-CN" sz="2800" b="0" dirty="0" err="1">
                <a:ea typeface="华文楷体" panose="02010600040101010101" pitchFamily="2" charset="-122"/>
                <a:cs typeface="Times New Roman" panose="02020603050405020304" pitchFamily="18" charset="0"/>
              </a:rPr>
              <a:t>priorityQueue</a:t>
            </a:r>
            <a:r>
              <a:rPr lang="en-US" altLang="zh-CN" sz="3100" b="0" dirty="0" smtClean="0">
                <a:ea typeface="华文楷体" panose="02010600040101010101" pitchFamily="2" charset="-122"/>
                <a:cs typeface="Times New Roman" panose="02020603050405020304" pitchFamily="18" charset="0"/>
              </a:rPr>
              <a:t>&lt;</a:t>
            </a:r>
            <a:r>
              <a:rPr lang="en-US" altLang="zh-CN" sz="3100" b="0" dirty="0" err="1" smtClean="0">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&gt;::front() //</a:t>
            </a:r>
            <a:r>
              <a:rPr lang="zh-CN" altLang="zh-CN" sz="3100" b="0" dirty="0">
                <a:ea typeface="华文楷体" panose="02010600040101010101" pitchFamily="2" charset="-122"/>
                <a:cs typeface="Times New Roman" panose="02020603050405020304" pitchFamily="18" charset="0"/>
              </a:rPr>
              <a:t>读取队首元素的值，队首不变</a:t>
            </a:r>
          </a:p>
          <a:p>
            <a:pPr marL="0" indent="0">
              <a:buNone/>
            </a:pPr>
            <a:r>
              <a:rPr lang="en-US" altLang="zh-CN" sz="3100" b="0" dirty="0">
                <a:ea typeface="华文楷体" panose="02010600040101010101" pitchFamily="2" charset="-122"/>
                <a:cs typeface="Times New Roman" panose="02020603050405020304" pitchFamily="18" charset="0"/>
              </a:rPr>
              <a:t>{    if (</a:t>
            </a:r>
            <a:r>
              <a:rPr lang="en-US" altLang="zh-CN" sz="3100" b="0" dirty="0" err="1">
                <a:ea typeface="华文楷体" panose="02010600040101010101" pitchFamily="2" charset="-122"/>
                <a:cs typeface="Times New Roman" panose="02020603050405020304" pitchFamily="18" charset="0"/>
              </a:rPr>
              <a:t>isEmpty</a:t>
            </a:r>
            <a:r>
              <a:rPr lang="en-US" altLang="zh-CN" sz="3100" b="0" dirty="0">
                <a:ea typeface="华文楷体" panose="02010600040101010101" pitchFamily="2" charset="-122"/>
                <a:cs typeface="Times New Roman" panose="02020603050405020304" pitchFamily="18" charset="0"/>
              </a:rPr>
              <a:t>()) throw </a:t>
            </a:r>
            <a:r>
              <a:rPr lang="en-US" altLang="zh-CN" sz="3100" b="0" dirty="0" err="1">
                <a:ea typeface="华文楷体" panose="02010600040101010101" pitchFamily="2" charset="-122"/>
                <a:cs typeface="Times New Roman" panose="02020603050405020304" pitchFamily="18" charset="0"/>
              </a:rPr>
              <a:t>outOfBound</a:t>
            </a:r>
            <a:r>
              <a:rPr lang="en-US" altLang="zh-CN" sz="3100" b="0" dirty="0" smtClean="0">
                <a:ea typeface="华文楷体" panose="02010600040101010101" pitchFamily="2" charset="-122"/>
                <a:cs typeface="Times New Roman" panose="02020603050405020304" pitchFamily="18" charset="0"/>
              </a:rPr>
              <a:t>();    return array[0];  }</a:t>
            </a:r>
            <a:endParaRPr lang="zh-CN" altLang="zh-CN" sz="3100" b="0" dirty="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55432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400285" y="831373"/>
                <a:ext cx="11791715" cy="5668818"/>
              </a:xfrm>
            </p:spPr>
            <p:txBody>
              <a:bodyPr>
                <a:noAutofit/>
              </a:bodyPr>
              <a:lstStyle/>
              <a:p>
                <a:pPr marL="0" indent="0">
                  <a:buNone/>
                </a:pPr>
                <a:r>
                  <a:rPr lang="en-US" altLang="zh-CN" sz="2800" b="0" dirty="0" smtClean="0">
                    <a:ea typeface="华文楷体" panose="02010600040101010101" pitchFamily="2" charset="-122"/>
                    <a:cs typeface="Times New Roman" panose="02020603050405020304" pitchFamily="18" charset="0"/>
                  </a:rPr>
                  <a:t>template </a:t>
                </a:r>
                <a:r>
                  <a:rPr lang="en-US" altLang="zh-CN" sz="2800" b="0" dirty="0">
                    <a:ea typeface="华文楷体" panose="02010600040101010101" pitchFamily="2" charset="-122"/>
                    <a:cs typeface="Times New Roman" panose="02020603050405020304" pitchFamily="18" charset="0"/>
                  </a:rPr>
                  <a:t>&lt;class </a:t>
                </a:r>
                <a:r>
                  <a:rPr lang="en-US" altLang="zh-CN" sz="2800" b="0" dirty="0" err="1">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&gt;</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a:ea typeface="华文楷体" panose="02010600040101010101" pitchFamily="2" charset="-122"/>
                    <a:cs typeface="Times New Roman" panose="02020603050405020304" pitchFamily="18" charset="0"/>
                  </a:rPr>
                  <a:t>void </a:t>
                </a:r>
                <a:r>
                  <a:rPr lang="en-US" altLang="zh-CN" sz="2800" b="0" dirty="0" err="1">
                    <a:ea typeface="华文楷体" panose="02010600040101010101" pitchFamily="2" charset="-122"/>
                    <a:cs typeface="Times New Roman" panose="02020603050405020304" pitchFamily="18" charset="0"/>
                  </a:rPr>
                  <a:t>priorityQueue</a:t>
                </a:r>
                <a:r>
                  <a:rPr lang="en-US" altLang="zh-CN" sz="2800" b="0" dirty="0" smtClean="0">
                    <a:ea typeface="华文楷体" panose="02010600040101010101" pitchFamily="2" charset="-122"/>
                    <a:cs typeface="Times New Roman" panose="02020603050405020304" pitchFamily="18" charset="0"/>
                  </a:rPr>
                  <a:t>&lt;</a:t>
                </a:r>
                <a:r>
                  <a:rPr lang="en-US" altLang="zh-CN" sz="2800" b="0" dirty="0" err="1" smtClean="0">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&gt;::</a:t>
                </a:r>
                <a:r>
                  <a:rPr lang="en-US" altLang="zh-CN" sz="2800" b="0" dirty="0" err="1">
                    <a:ea typeface="华文楷体" panose="02010600040101010101" pitchFamily="2" charset="-122"/>
                    <a:cs typeface="Times New Roman" panose="02020603050405020304" pitchFamily="18" charset="0"/>
                  </a:rPr>
                  <a:t>deQueue</a:t>
                </a:r>
                <a:r>
                  <a:rPr lang="en-US" altLang="zh-CN" sz="2800" b="0" dirty="0">
                    <a:ea typeface="华文楷体" panose="02010600040101010101" pitchFamily="2" charset="-122"/>
                    <a:cs typeface="Times New Roman" panose="02020603050405020304" pitchFamily="18" charset="0"/>
                  </a:rPr>
                  <a:t>() //</a:t>
                </a:r>
                <a:r>
                  <a:rPr lang="zh-CN" altLang="zh-CN" sz="2800" b="0" dirty="0">
                    <a:ea typeface="华文楷体" panose="02010600040101010101" pitchFamily="2" charset="-122"/>
                    <a:cs typeface="Times New Roman" panose="02020603050405020304" pitchFamily="18" charset="0"/>
                  </a:rPr>
                  <a:t>将队首元素出队</a:t>
                </a:r>
              </a:p>
              <a:p>
                <a:pPr marL="0" indent="0">
                  <a:buNone/>
                </a:pPr>
                <a:r>
                  <a:rPr lang="en-US" altLang="zh-CN" sz="2800" b="0" dirty="0" smtClean="0">
                    <a:ea typeface="华文楷体" panose="02010600040101010101" pitchFamily="2" charset="-122"/>
                    <a:cs typeface="Times New Roman" panose="02020603050405020304" pitchFamily="18" charset="0"/>
                  </a:rPr>
                  <a:t>{  </a:t>
                </a:r>
                <a:r>
                  <a:rPr lang="en-US" altLang="zh-CN" sz="2800" b="0" dirty="0">
                    <a:ea typeface="华文楷体" panose="02010600040101010101" pitchFamily="2" charset="-122"/>
                    <a:cs typeface="Times New Roman" panose="02020603050405020304" pitchFamily="18" charset="0"/>
                  </a:rPr>
                  <a:t>if (</a:t>
                </a:r>
                <a:r>
                  <a:rPr lang="en-US" altLang="zh-CN" sz="2800" b="0" dirty="0" err="1">
                    <a:ea typeface="华文楷体" panose="02010600040101010101" pitchFamily="2" charset="-122"/>
                    <a:cs typeface="Times New Roman" panose="02020603050405020304" pitchFamily="18" charset="0"/>
                  </a:rPr>
                  <a:t>isEmpty</a:t>
                </a:r>
                <a:r>
                  <a:rPr lang="en-US" altLang="zh-CN" sz="2800" b="0" dirty="0">
                    <a:ea typeface="华文楷体" panose="02010600040101010101" pitchFamily="2" charset="-122"/>
                    <a:cs typeface="Times New Roman" panose="02020603050405020304" pitchFamily="18" charset="0"/>
                  </a:rPr>
                  <a:t>()) throw </a:t>
                </a:r>
                <a:r>
                  <a:rPr lang="en-US" altLang="zh-CN" sz="2800" b="0" dirty="0" err="1">
                    <a:ea typeface="华文楷体" panose="02010600040101010101" pitchFamily="2" charset="-122"/>
                    <a:cs typeface="Times New Roman" panose="02020603050405020304" pitchFamily="18" charset="0"/>
                  </a:rPr>
                  <a:t>outOfBound</a:t>
                </a:r>
                <a:r>
                  <a:rPr lang="en-US" altLang="zh-CN" sz="2800" b="0" dirty="0">
                    <a:ea typeface="华文楷体" panose="02010600040101010101" pitchFamily="2" charset="-122"/>
                    <a:cs typeface="Times New Roman" panose="02020603050405020304" pitchFamily="18" charset="0"/>
                  </a:rPr>
                  <a:t>();</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a:ea typeface="华文楷体" panose="02010600040101010101" pitchFamily="2" charset="-122"/>
                    <a:cs typeface="Times New Roman" panose="02020603050405020304" pitchFamily="18" charset="0"/>
                  </a:rPr>
                  <a:t>    </a:t>
                </a:r>
                <a:r>
                  <a:rPr lang="en-US" altLang="zh-CN" sz="2800" b="0" dirty="0" smtClean="0">
                    <a:ea typeface="华文楷体" panose="02010600040101010101" pitchFamily="2" charset="-122"/>
                    <a:cs typeface="Times New Roman" panose="02020603050405020304" pitchFamily="18" charset="0"/>
                  </a:rPr>
                  <a:t>array[0] = array[</a:t>
                </a:r>
                <a:r>
                  <a:rPr lang="en-US" altLang="zh-CN" sz="2800" b="0" dirty="0" err="1" smtClean="0">
                    <a:ea typeface="华文楷体" panose="02010600040101010101" pitchFamily="2" charset="-122"/>
                    <a:cs typeface="Times New Roman" panose="02020603050405020304" pitchFamily="18" charset="0"/>
                  </a:rPr>
                  <a:t>currentLen</a:t>
                </a:r>
                <a:r>
                  <a:rPr lang="en-US" altLang="zh-CN" sz="2800" b="0" dirty="0" smtClean="0">
                    <a:ea typeface="华文楷体" panose="02010600040101010101" pitchFamily="2" charset="-122"/>
                    <a:cs typeface="Times New Roman" panose="02020603050405020304" pitchFamily="18" charset="0"/>
                  </a:rPr>
                  <a:t>-1];</a:t>
                </a:r>
              </a:p>
              <a:p>
                <a:pPr marL="0" indent="0">
                  <a:buNone/>
                </a:pPr>
                <a:r>
                  <a:rPr lang="en-US" altLang="zh-CN" sz="2800" b="0" dirty="0">
                    <a:ea typeface="华文楷体" panose="02010600040101010101" pitchFamily="2" charset="-122"/>
                    <a:cs typeface="Times New Roman" panose="02020603050405020304" pitchFamily="18" charset="0"/>
                  </a:rPr>
                  <a:t> </a:t>
                </a:r>
                <a:r>
                  <a:rPr lang="en-US" altLang="zh-CN" sz="2800" b="0" dirty="0" smtClean="0">
                    <a:ea typeface="华文楷体" panose="02010600040101010101" pitchFamily="2" charset="-122"/>
                    <a:cs typeface="Times New Roman" panose="02020603050405020304" pitchFamily="18" charset="0"/>
                  </a:rPr>
                  <a:t>   </a:t>
                </a:r>
                <a:r>
                  <a:rPr lang="en-US" altLang="zh-CN" sz="2800" b="0" dirty="0" err="1" smtClean="0">
                    <a:ea typeface="华文楷体" panose="02010600040101010101" pitchFamily="2" charset="-122"/>
                    <a:cs typeface="Times New Roman" panose="02020603050405020304" pitchFamily="18" charset="0"/>
                  </a:rPr>
                  <a:t>currentLen</a:t>
                </a:r>
                <a:r>
                  <a:rPr lang="en-US" altLang="zh-CN" sz="2800" b="0" dirty="0" smtClean="0">
                    <a:ea typeface="华文楷体" panose="02010600040101010101" pitchFamily="2" charset="-122"/>
                    <a:cs typeface="Times New Roman" panose="02020603050405020304" pitchFamily="18" charset="0"/>
                  </a:rPr>
                  <a:t>--;</a:t>
                </a:r>
              </a:p>
              <a:p>
                <a:pPr marL="0" indent="0">
                  <a:buNone/>
                </a:pPr>
                <a:r>
                  <a:rPr lang="en-US" altLang="zh-CN" sz="2800" b="0" dirty="0">
                    <a:ea typeface="华文楷体" panose="02010600040101010101" pitchFamily="2" charset="-122"/>
                    <a:cs typeface="Times New Roman" panose="02020603050405020304" pitchFamily="18" charset="0"/>
                  </a:rPr>
                  <a:t> </a:t>
                </a:r>
                <a:r>
                  <a:rPr lang="en-US" altLang="zh-CN" sz="2800" b="0" dirty="0" smtClean="0">
                    <a:ea typeface="华文楷体" panose="02010600040101010101" pitchFamily="2" charset="-122"/>
                    <a:cs typeface="Times New Roman" panose="02020603050405020304" pitchFamily="18" charset="0"/>
                  </a:rPr>
                  <a:t>   adjust(0);</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smtClean="0">
                    <a:ea typeface="华文楷体" panose="02010600040101010101" pitchFamily="2" charset="-122"/>
                    <a:cs typeface="Times New Roman" panose="02020603050405020304" pitchFamily="18" charset="0"/>
                  </a:rPr>
                  <a:t>}</a:t>
                </a:r>
              </a:p>
              <a:p>
                <a:pPr marL="0" indent="0">
                  <a:buNone/>
                </a:pPr>
                <a:r>
                  <a:rPr lang="en-US" altLang="zh-CN" sz="2800" b="0" dirty="0" smtClean="0">
                    <a:ea typeface="华文楷体" panose="02010600040101010101" pitchFamily="2" charset="-122"/>
                    <a:cs typeface="Times New Roman" panose="02020603050405020304" pitchFamily="18" charset="0"/>
                  </a:rPr>
                  <a:t>//</a:t>
                </a:r>
                <a:r>
                  <a:rPr lang="zh-CN" altLang="en-US" sz="2800" b="0" dirty="0" smtClean="0">
                    <a:ea typeface="华文楷体" panose="02010600040101010101" pitchFamily="2" charset="-122"/>
                    <a:cs typeface="Times New Roman" panose="02020603050405020304" pitchFamily="18" charset="0"/>
                  </a:rPr>
                  <a:t>因为</a:t>
                </a:r>
                <a:r>
                  <a:rPr lang="en-US" altLang="zh-CN" sz="2800" b="0" dirty="0" smtClean="0">
                    <a:ea typeface="华文楷体" panose="02010600040101010101" pitchFamily="2" charset="-122"/>
                    <a:cs typeface="Times New Roman" panose="02020603050405020304" pitchFamily="18" charset="0"/>
                  </a:rPr>
                  <a:t>adjust(0)</a:t>
                </a:r>
                <a:r>
                  <a:rPr lang="zh-CN" altLang="en-US" sz="2800" b="0" dirty="0" smtClean="0">
                    <a:ea typeface="华文楷体" panose="02010600040101010101" pitchFamily="2" charset="-122"/>
                    <a:cs typeface="Times New Roman" panose="02020603050405020304" pitchFamily="18" charset="0"/>
                  </a:rPr>
                  <a:t>比较次数最多为二叉树高度，故出队时间效率为</a:t>
                </a:r>
                <a:r>
                  <a:rPr lang="en-US" altLang="zh-CN" sz="2800" b="0" dirty="0">
                    <a:ea typeface="华文楷体" panose="02010600040101010101" pitchFamily="2" charset="-122"/>
                    <a:cs typeface="Times New Roman" panose="02020603050405020304" pitchFamily="18" charset="0"/>
                  </a:rPr>
                  <a:t>O(</a:t>
                </a:r>
                <a14:m>
                  <m:oMath xmlns:m="http://schemas.openxmlformats.org/officeDocument/2006/math">
                    <m:func>
                      <m:funcPr>
                        <m:ctrlPr>
                          <a:rPr lang="zh-CN" altLang="zh-CN" sz="2800" b="0" i="1">
                            <a:latin typeface="Cambria Math" panose="02040503050406030204" pitchFamily="18" charset="0"/>
                          </a:rPr>
                        </m:ctrlPr>
                      </m:funcPr>
                      <m:fName>
                        <m:sSub>
                          <m:sSubPr>
                            <m:ctrlPr>
                              <a:rPr lang="zh-CN" altLang="zh-CN" sz="2800" b="0" i="1">
                                <a:latin typeface="Cambria Math" panose="02040503050406030204" pitchFamily="18" charset="0"/>
                              </a:rPr>
                            </m:ctrlPr>
                          </m:sSubPr>
                          <m:e>
                            <m:r>
                              <m:rPr>
                                <m:sty m:val="p"/>
                              </m:rPr>
                              <a:rPr lang="en-US" altLang="zh-CN" sz="2800" b="0">
                                <a:latin typeface="Cambria Math" panose="02040503050406030204" pitchFamily="18" charset="0"/>
                              </a:rPr>
                              <m:t>log</m:t>
                            </m:r>
                          </m:e>
                          <m:sub>
                            <m:r>
                              <a:rPr lang="en-US" altLang="zh-CN" sz="2800" b="0" i="1">
                                <a:latin typeface="Cambria Math" panose="02040503050406030204" pitchFamily="18" charset="0"/>
                              </a:rPr>
                              <m:t>2</m:t>
                            </m:r>
                          </m:sub>
                        </m:sSub>
                      </m:fName>
                      <m:e>
                        <m:r>
                          <a:rPr lang="en-US" altLang="zh-CN" sz="2800" b="0" i="1">
                            <a:latin typeface="Cambria Math" panose="02040503050406030204" pitchFamily="18" charset="0"/>
                          </a:rPr>
                          <m:t>𝑛</m:t>
                        </m:r>
                      </m:e>
                    </m:func>
                  </m:oMath>
                </a14:m>
                <a:r>
                  <a:rPr lang="en-US" altLang="zh-CN" sz="2800" b="0" dirty="0" smtClean="0">
                    <a:ea typeface="华文楷体" panose="02010600040101010101" pitchFamily="2" charset="-122"/>
                    <a:cs typeface="Times New Roman" panose="02020603050405020304" pitchFamily="18" charset="0"/>
                  </a:rPr>
                  <a:t>)</a:t>
                </a:r>
                <a:endParaRPr lang="en-US" altLang="zh-CN" sz="2800" b="0" dirty="0">
                  <a:ea typeface="华文楷体" panose="02010600040101010101" pitchFamily="2" charset="-122"/>
                  <a:cs typeface="Times New Roman" panose="02020603050405020304" pitchFamily="18" charset="0"/>
                </a:endParaRPr>
              </a:p>
              <a:p>
                <a:pPr marL="0" indent="0">
                  <a:buNone/>
                </a:pPr>
                <a:endParaRPr lang="zh-CN" altLang="zh-CN" sz="2800" b="0" dirty="0">
                  <a:ea typeface="华文楷体" panose="02010600040101010101" pitchFamily="2" charset="-122"/>
                  <a:cs typeface="Times New Roman" panose="02020603050405020304" pitchFamily="18" charset="0"/>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400285" y="831373"/>
                <a:ext cx="11791715" cy="5668818"/>
              </a:xfrm>
              <a:blipFill>
                <a:blip r:embed="rId3"/>
                <a:stretch>
                  <a:fillRect l="-1086" t="-32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413641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434094" y="851252"/>
                <a:ext cx="11930184" cy="4436366"/>
              </a:xfrm>
            </p:spPr>
            <p:txBody>
              <a:bodyPr>
                <a:noAutofit/>
              </a:bodyPr>
              <a:lstStyle/>
              <a:p>
                <a:pPr marL="0" indent="0">
                  <a:buNone/>
                </a:pPr>
                <a:r>
                  <a:rPr lang="en-US" altLang="zh-CN" sz="2800" b="0" dirty="0">
                    <a:ea typeface="华文楷体" panose="02010600040101010101" pitchFamily="2" charset="-122"/>
                    <a:cs typeface="Times New Roman" panose="02020603050405020304" pitchFamily="18" charset="0"/>
                  </a:rPr>
                  <a:t>template &lt;class </a:t>
                </a:r>
                <a:r>
                  <a:rPr lang="en-US" altLang="zh-CN" sz="2800" b="0" dirty="0" err="1">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&gt;</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a:ea typeface="华文楷体" panose="02010600040101010101" pitchFamily="2" charset="-122"/>
                    <a:cs typeface="Times New Roman" panose="02020603050405020304" pitchFamily="18" charset="0"/>
                  </a:rPr>
                  <a:t>void </a:t>
                </a:r>
                <a:r>
                  <a:rPr lang="en-US" altLang="zh-CN" sz="2800" b="0" dirty="0" err="1">
                    <a:ea typeface="华文楷体" panose="02010600040101010101" pitchFamily="2" charset="-122"/>
                    <a:cs typeface="Times New Roman" panose="02020603050405020304" pitchFamily="18" charset="0"/>
                  </a:rPr>
                  <a:t>priorityQueue</a:t>
                </a:r>
                <a:r>
                  <a:rPr lang="en-US" altLang="zh-CN" sz="2800" b="0" dirty="0" smtClean="0">
                    <a:ea typeface="华文楷体" panose="02010600040101010101" pitchFamily="2" charset="-122"/>
                    <a:cs typeface="Times New Roman" panose="02020603050405020304" pitchFamily="18" charset="0"/>
                  </a:rPr>
                  <a:t>&lt;</a:t>
                </a:r>
                <a:r>
                  <a:rPr lang="en-US" altLang="zh-CN" sz="2800" b="0" dirty="0" err="1" smtClean="0">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&gt;::</a:t>
                </a:r>
                <a:r>
                  <a:rPr lang="en-US" altLang="zh-CN" sz="2800" b="0" dirty="0" err="1">
                    <a:ea typeface="华文楷体" panose="02010600040101010101" pitchFamily="2" charset="-122"/>
                    <a:cs typeface="Times New Roman" panose="02020603050405020304" pitchFamily="18" charset="0"/>
                  </a:rPr>
                  <a:t>enQueue</a:t>
                </a:r>
                <a:r>
                  <a:rPr lang="en-US" altLang="zh-CN" sz="2800" b="0" dirty="0">
                    <a:ea typeface="华文楷体" panose="02010600040101010101" pitchFamily="2" charset="-122"/>
                    <a:cs typeface="Times New Roman" panose="02020603050405020304" pitchFamily="18" charset="0"/>
                  </a:rPr>
                  <a:t>(</a:t>
                </a:r>
                <a:r>
                  <a:rPr lang="en-US" altLang="zh-CN" sz="2800" b="0" dirty="0" err="1">
                    <a:ea typeface="华文楷体" panose="02010600040101010101" pitchFamily="2" charset="-122"/>
                    <a:cs typeface="Times New Roman" panose="02020603050405020304" pitchFamily="18" charset="0"/>
                  </a:rPr>
                  <a:t>const</a:t>
                </a:r>
                <a:r>
                  <a:rPr lang="en-US" altLang="zh-CN" sz="2800" b="0" dirty="0">
                    <a:ea typeface="华文楷体" panose="02010600040101010101" pitchFamily="2" charset="-122"/>
                    <a:cs typeface="Times New Roman" panose="02020603050405020304" pitchFamily="18" charset="0"/>
                  </a:rPr>
                  <a:t> </a:t>
                </a:r>
                <a:r>
                  <a:rPr lang="en-US" altLang="zh-CN" sz="2800" b="0" dirty="0" err="1">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 &amp;x) </a:t>
                </a:r>
                <a:r>
                  <a:rPr lang="en-US" altLang="zh-CN" sz="2800" b="0" dirty="0" smtClean="0">
                    <a:ea typeface="华文楷体" panose="02010600040101010101" pitchFamily="2" charset="-122"/>
                    <a:cs typeface="Times New Roman" panose="02020603050405020304" pitchFamily="18" charset="0"/>
                  </a:rPr>
                  <a:t> //</a:t>
                </a:r>
                <a:r>
                  <a:rPr lang="zh-CN" altLang="zh-CN" sz="2800" b="0" dirty="0">
                    <a:ea typeface="华文楷体" panose="02010600040101010101" pitchFamily="2" charset="-122"/>
                    <a:cs typeface="Times New Roman" panose="02020603050405020304" pitchFamily="18" charset="0"/>
                  </a:rPr>
                  <a:t>将</a:t>
                </a:r>
                <a:r>
                  <a:rPr lang="en-US" altLang="zh-CN" sz="2800" b="0" dirty="0">
                    <a:ea typeface="华文楷体" panose="02010600040101010101" pitchFamily="2" charset="-122"/>
                    <a:cs typeface="Times New Roman" panose="02020603050405020304" pitchFamily="18" charset="0"/>
                  </a:rPr>
                  <a:t>x</a:t>
                </a:r>
                <a:r>
                  <a:rPr lang="zh-CN" altLang="zh-CN" sz="2800" b="0" dirty="0">
                    <a:ea typeface="华文楷体" panose="02010600040101010101" pitchFamily="2" charset="-122"/>
                    <a:cs typeface="Times New Roman" panose="02020603050405020304" pitchFamily="18" charset="0"/>
                  </a:rPr>
                  <a:t>进</a:t>
                </a:r>
                <a:r>
                  <a:rPr lang="zh-CN" altLang="zh-CN" sz="2800" b="0" dirty="0" smtClean="0">
                    <a:ea typeface="华文楷体" panose="02010600040101010101" pitchFamily="2" charset="-122"/>
                    <a:cs typeface="Times New Roman" panose="02020603050405020304" pitchFamily="18" charset="0"/>
                  </a:rPr>
                  <a:t>队</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smtClean="0">
                    <a:ea typeface="华文楷体" panose="02010600040101010101" pitchFamily="2" charset="-122"/>
                    <a:cs typeface="Times New Roman" panose="02020603050405020304" pitchFamily="18" charset="0"/>
                  </a:rPr>
                  <a:t>{  </a:t>
                </a:r>
                <a:r>
                  <a:rPr lang="en-US" altLang="zh-CN" sz="2800" b="0" dirty="0">
                    <a:ea typeface="华文楷体" panose="02010600040101010101" pitchFamily="2" charset="-122"/>
                    <a:cs typeface="Times New Roman" panose="02020603050405020304" pitchFamily="18" charset="0"/>
                  </a:rPr>
                  <a:t>if (</a:t>
                </a:r>
                <a:r>
                  <a:rPr lang="en-US" altLang="zh-CN" sz="2800" b="0" dirty="0" err="1">
                    <a:ea typeface="华文楷体" panose="02010600040101010101" pitchFamily="2" charset="-122"/>
                    <a:cs typeface="Times New Roman" panose="02020603050405020304" pitchFamily="18" charset="0"/>
                  </a:rPr>
                  <a:t>isFull</a:t>
                </a:r>
                <a:r>
                  <a:rPr lang="en-US" altLang="zh-CN" sz="2800" b="0" dirty="0">
                    <a:ea typeface="华文楷体" panose="02010600040101010101" pitchFamily="2" charset="-122"/>
                    <a:cs typeface="Times New Roman" panose="02020603050405020304" pitchFamily="18" charset="0"/>
                  </a:rPr>
                  <a:t>())  </a:t>
                </a:r>
                <a:r>
                  <a:rPr lang="en-US" altLang="zh-CN" sz="2800" b="0" dirty="0" err="1">
                    <a:ea typeface="华文楷体" panose="02010600040101010101" pitchFamily="2" charset="-122"/>
                    <a:cs typeface="Times New Roman" panose="02020603050405020304" pitchFamily="18" charset="0"/>
                  </a:rPr>
                  <a:t>doubleSpace</a:t>
                </a:r>
                <a:r>
                  <a:rPr lang="en-US" altLang="zh-CN" sz="2800" b="0" dirty="0">
                    <a:ea typeface="华文楷体" panose="02010600040101010101" pitchFamily="2" charset="-122"/>
                    <a:cs typeface="Times New Roman" panose="02020603050405020304" pitchFamily="18" charset="0"/>
                  </a:rPr>
                  <a:t>();</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smtClean="0">
                    <a:ea typeface="华文楷体" panose="02010600040101010101" pitchFamily="2" charset="-122"/>
                    <a:cs typeface="Times New Roman" panose="02020603050405020304" pitchFamily="18" charset="0"/>
                  </a:rPr>
                  <a:t>    </a:t>
                </a:r>
                <a:r>
                  <a:rPr lang="en-US" altLang="zh-CN" sz="2800" b="0" dirty="0" err="1" smtClean="0">
                    <a:ea typeface="华文楷体" panose="02010600040101010101" pitchFamily="2" charset="-122"/>
                    <a:cs typeface="Times New Roman" panose="02020603050405020304" pitchFamily="18" charset="0"/>
                  </a:rPr>
                  <a:t>int</a:t>
                </a:r>
                <a:r>
                  <a:rPr lang="en-US" altLang="zh-CN" sz="2800" b="0" dirty="0" smtClean="0">
                    <a:ea typeface="华文楷体" panose="02010600040101010101" pitchFamily="2" charset="-122"/>
                    <a:cs typeface="Times New Roman" panose="02020603050405020304" pitchFamily="18" charset="0"/>
                  </a:rPr>
                  <a:t> </a:t>
                </a:r>
                <a:r>
                  <a:rPr lang="en-US" altLang="zh-CN" sz="2800" b="0" dirty="0">
                    <a:ea typeface="华文楷体" panose="02010600040101010101" pitchFamily="2" charset="-122"/>
                    <a:cs typeface="Times New Roman" panose="02020603050405020304" pitchFamily="18" charset="0"/>
                  </a:rPr>
                  <a:t>hole = </a:t>
                </a:r>
                <a:r>
                  <a:rPr lang="en-US" altLang="zh-CN" sz="2800" b="0" dirty="0" err="1" smtClean="0">
                    <a:ea typeface="华文楷体" panose="02010600040101010101" pitchFamily="2" charset="-122"/>
                    <a:cs typeface="Times New Roman" panose="02020603050405020304" pitchFamily="18" charset="0"/>
                  </a:rPr>
                  <a:t>currentLen</a:t>
                </a:r>
                <a:r>
                  <a:rPr lang="en-US" altLang="zh-CN" sz="2800" b="0" dirty="0" smtClean="0">
                    <a:ea typeface="华文楷体" panose="02010600040101010101" pitchFamily="2" charset="-122"/>
                    <a:cs typeface="Times New Roman" panose="02020603050405020304" pitchFamily="18" charset="0"/>
                  </a:rPr>
                  <a:t>; //hole</a:t>
                </a:r>
                <a:r>
                  <a:rPr lang="zh-CN" altLang="en-US" sz="2800" b="0" dirty="0" smtClean="0">
                    <a:ea typeface="华文楷体" panose="02010600040101010101" pitchFamily="2" charset="-122"/>
                    <a:cs typeface="Times New Roman" panose="02020603050405020304" pitchFamily="18" charset="0"/>
                  </a:rPr>
                  <a:t>位置要向上调整</a:t>
                </a:r>
                <a:endParaRPr lang="en-US"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smtClean="0">
                    <a:ea typeface="华文楷体" panose="02010600040101010101" pitchFamily="2" charset="-122"/>
                    <a:cs typeface="Times New Roman" panose="02020603050405020304" pitchFamily="18" charset="0"/>
                  </a:rPr>
                  <a:t>    for ( ; </a:t>
                </a:r>
                <a:r>
                  <a:rPr lang="en-US" altLang="zh-CN" sz="2800" b="0" dirty="0">
                    <a:ea typeface="华文楷体" panose="02010600040101010101" pitchFamily="2" charset="-122"/>
                    <a:cs typeface="Times New Roman" panose="02020603050405020304" pitchFamily="18" charset="0"/>
                  </a:rPr>
                  <a:t>hole &gt; </a:t>
                </a:r>
                <a:r>
                  <a:rPr lang="en-US" altLang="zh-CN" sz="2800" b="0" dirty="0" smtClean="0">
                    <a:ea typeface="华文楷体" panose="02010600040101010101" pitchFamily="2" charset="-122"/>
                    <a:cs typeface="Times New Roman" panose="02020603050405020304" pitchFamily="18" charset="0"/>
                  </a:rPr>
                  <a:t>0 </a:t>
                </a:r>
                <a:r>
                  <a:rPr lang="en-US" altLang="zh-CN" sz="2800" b="0" dirty="0">
                    <a:ea typeface="华文楷体" panose="02010600040101010101" pitchFamily="2" charset="-122"/>
                    <a:cs typeface="Times New Roman" panose="02020603050405020304" pitchFamily="18" charset="0"/>
                  </a:rPr>
                  <a:t>&amp;&amp; x &lt; array[ hole / 2 ]; hole /= 2 )</a:t>
                </a:r>
              </a:p>
              <a:p>
                <a:pPr marL="0" indent="0">
                  <a:buNone/>
                </a:pPr>
                <a:r>
                  <a:rPr lang="en-US" altLang="zh-CN" sz="2800" b="0" dirty="0">
                    <a:ea typeface="华文楷体" panose="02010600040101010101" pitchFamily="2" charset="-122"/>
                    <a:cs typeface="Times New Roman" panose="02020603050405020304" pitchFamily="18" charset="0"/>
                  </a:rPr>
                  <a:t>            array[ hole ] = array[ hole / 2 ];</a:t>
                </a:r>
              </a:p>
              <a:p>
                <a:pPr marL="0" indent="0">
                  <a:buNone/>
                </a:pPr>
                <a:r>
                  <a:rPr lang="en-US" altLang="zh-CN" sz="2800" b="0" dirty="0">
                    <a:ea typeface="华文楷体" panose="02010600040101010101" pitchFamily="2" charset="-122"/>
                    <a:cs typeface="Times New Roman" panose="02020603050405020304" pitchFamily="18" charset="0"/>
                  </a:rPr>
                  <a:t> </a:t>
                </a:r>
                <a:r>
                  <a:rPr lang="en-US" altLang="zh-CN" sz="2800" b="0" dirty="0" smtClean="0">
                    <a:ea typeface="华文楷体" panose="02010600040101010101" pitchFamily="2" charset="-122"/>
                    <a:cs typeface="Times New Roman" panose="02020603050405020304" pitchFamily="18" charset="0"/>
                  </a:rPr>
                  <a:t>   </a:t>
                </a:r>
                <a:r>
                  <a:rPr lang="en-US" altLang="zh-CN" sz="2800" b="0" dirty="0">
                    <a:ea typeface="华文楷体" panose="02010600040101010101" pitchFamily="2" charset="-122"/>
                    <a:cs typeface="Times New Roman" panose="02020603050405020304" pitchFamily="18" charset="0"/>
                  </a:rPr>
                  <a:t>array[ hole ] = x;</a:t>
                </a:r>
              </a:p>
              <a:p>
                <a:pPr marL="0" indent="0">
                  <a:buNone/>
                </a:pPr>
                <a:r>
                  <a:rPr lang="en-US" altLang="zh-CN" sz="2800" b="0" dirty="0" smtClean="0">
                    <a:ea typeface="华文楷体" panose="02010600040101010101" pitchFamily="2" charset="-122"/>
                    <a:cs typeface="Times New Roman" panose="02020603050405020304" pitchFamily="18" charset="0"/>
                  </a:rPr>
                  <a:t>}</a:t>
                </a:r>
              </a:p>
              <a:p>
                <a:pPr marL="0" indent="0">
                  <a:buNone/>
                </a:pPr>
                <a:r>
                  <a:rPr lang="en-US" altLang="zh-CN" sz="2800" b="0" dirty="0" smtClean="0">
                    <a:ea typeface="华文楷体" panose="02010600040101010101" pitchFamily="2" charset="-122"/>
                    <a:cs typeface="Times New Roman" panose="02020603050405020304" pitchFamily="18" charset="0"/>
                  </a:rPr>
                  <a:t>//</a:t>
                </a:r>
                <a:r>
                  <a:rPr lang="zh-CN" altLang="en-US" sz="2800" b="0" dirty="0" smtClean="0">
                    <a:ea typeface="华文楷体" panose="02010600040101010101" pitchFamily="2" charset="-122"/>
                    <a:cs typeface="Times New Roman" panose="02020603050405020304" pitchFamily="18" charset="0"/>
                  </a:rPr>
                  <a:t>比较次数最多为</a:t>
                </a:r>
                <a:r>
                  <a:rPr lang="zh-CN" altLang="en-US" sz="2800" b="0" dirty="0">
                    <a:ea typeface="华文楷体" panose="02010600040101010101" pitchFamily="2" charset="-122"/>
                    <a:cs typeface="Times New Roman" panose="02020603050405020304" pitchFamily="18" charset="0"/>
                  </a:rPr>
                  <a:t>二叉树高度，</a:t>
                </a:r>
                <a:r>
                  <a:rPr lang="zh-CN" altLang="en-US" sz="2800" b="0" dirty="0" smtClean="0">
                    <a:ea typeface="华文楷体" panose="02010600040101010101" pitchFamily="2" charset="-122"/>
                    <a:cs typeface="Times New Roman" panose="02020603050405020304" pitchFamily="18" charset="0"/>
                  </a:rPr>
                  <a:t>故入队时间</a:t>
                </a:r>
                <a:r>
                  <a:rPr lang="zh-CN" altLang="en-US" sz="2800" b="0" dirty="0">
                    <a:ea typeface="华文楷体" panose="02010600040101010101" pitchFamily="2" charset="-122"/>
                    <a:cs typeface="Times New Roman" panose="02020603050405020304" pitchFamily="18" charset="0"/>
                  </a:rPr>
                  <a:t>效率为</a:t>
                </a:r>
                <a:r>
                  <a:rPr lang="en-US" altLang="zh-CN" sz="2800" b="0" dirty="0">
                    <a:ea typeface="华文楷体" panose="02010600040101010101" pitchFamily="2" charset="-122"/>
                    <a:cs typeface="Times New Roman" panose="02020603050405020304" pitchFamily="18" charset="0"/>
                  </a:rPr>
                  <a:t>O(</a:t>
                </a:r>
                <a14:m>
                  <m:oMath xmlns:m="http://schemas.openxmlformats.org/officeDocument/2006/math">
                    <m:func>
                      <m:funcPr>
                        <m:ctrlPr>
                          <a:rPr lang="zh-CN" altLang="zh-CN" sz="2800" b="0" i="1">
                            <a:latin typeface="Cambria Math" panose="02040503050406030204" pitchFamily="18" charset="0"/>
                          </a:rPr>
                        </m:ctrlPr>
                      </m:funcPr>
                      <m:fName>
                        <m:sSub>
                          <m:sSubPr>
                            <m:ctrlPr>
                              <a:rPr lang="zh-CN" altLang="zh-CN" sz="2800" b="0" i="1">
                                <a:latin typeface="Cambria Math" panose="02040503050406030204" pitchFamily="18" charset="0"/>
                              </a:rPr>
                            </m:ctrlPr>
                          </m:sSubPr>
                          <m:e>
                            <m:r>
                              <m:rPr>
                                <m:sty m:val="p"/>
                              </m:rPr>
                              <a:rPr lang="en-US" altLang="zh-CN" sz="2800" b="0">
                                <a:latin typeface="Cambria Math" panose="02040503050406030204" pitchFamily="18" charset="0"/>
                              </a:rPr>
                              <m:t>log</m:t>
                            </m:r>
                          </m:e>
                          <m:sub>
                            <m:r>
                              <a:rPr lang="en-US" altLang="zh-CN" sz="2800" b="0" i="1">
                                <a:latin typeface="Cambria Math" panose="02040503050406030204" pitchFamily="18" charset="0"/>
                              </a:rPr>
                              <m:t>2</m:t>
                            </m:r>
                          </m:sub>
                        </m:sSub>
                      </m:fName>
                      <m:e>
                        <m:r>
                          <a:rPr lang="en-US" altLang="zh-CN" sz="2800" b="0" i="1">
                            <a:latin typeface="Cambria Math" panose="02040503050406030204" pitchFamily="18" charset="0"/>
                          </a:rPr>
                          <m:t>𝑛</m:t>
                        </m:r>
                      </m:e>
                    </m:func>
                  </m:oMath>
                </a14:m>
                <a:r>
                  <a:rPr lang="en-US" altLang="zh-CN" sz="2800" b="0" dirty="0">
                    <a:ea typeface="华文楷体" panose="02010600040101010101" pitchFamily="2" charset="-122"/>
                    <a:cs typeface="Times New Roman" panose="02020603050405020304" pitchFamily="18" charset="0"/>
                  </a:rPr>
                  <a:t>)</a:t>
                </a:r>
              </a:p>
              <a:p>
                <a:pPr marL="0" indent="0">
                  <a:buNone/>
                </a:pPr>
                <a:endParaRPr lang="zh-CN" altLang="zh-CN" sz="2800" b="0" dirty="0">
                  <a:ea typeface="华文楷体" panose="02010600040101010101" pitchFamily="2" charset="-122"/>
                  <a:cs typeface="Times New Roman" panose="02020603050405020304" pitchFamily="18" charset="0"/>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434094" y="851252"/>
                <a:ext cx="11930184" cy="4436366"/>
              </a:xfrm>
              <a:blipFill>
                <a:blip r:embed="rId3"/>
                <a:stretch>
                  <a:fillRect l="-1022" t="-550" b="-3218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100800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73200" y="2135297"/>
            <a:ext cx="3941876" cy="3251089"/>
          </a:xfrm>
        </p:spPr>
        <p:txBody>
          <a:bodyPr>
            <a:noAutofit/>
          </a:bodyPr>
          <a:lstStyle/>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 </a:t>
            </a:r>
            <a:r>
              <a:rPr lang="zh-CN" altLang="en-US" sz="2800" dirty="0" smtClean="0">
                <a:latin typeface="华文楷体" pitchFamily="2" charset="-122"/>
                <a:ea typeface="华文楷体" pitchFamily="2" charset="-122"/>
              </a:rPr>
              <a:t>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en-US" altLang="zh-CN" sz="2800" dirty="0" smtClean="0">
                <a:latin typeface="华文楷体" pitchFamily="2" charset="-122"/>
                <a:ea typeface="华文楷体" pitchFamily="2" charset="-122"/>
              </a:rPr>
              <a:t> </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遍历序列确定</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二叉线索树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
        <p:nvSpPr>
          <p:cNvPr id="3" name="Rectangle 3"/>
          <p:cNvSpPr txBox="1">
            <a:spLocks noChangeArrowheads="1"/>
          </p:cNvSpPr>
          <p:nvPr/>
        </p:nvSpPr>
        <p:spPr>
          <a:xfrm>
            <a:off x="6472239" y="2135298"/>
            <a:ext cx="3941876" cy="3251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树和森林</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优先级队列</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最</a:t>
            </a:r>
            <a:r>
              <a:rPr lang="zh-CN" altLang="en-US" sz="2800" dirty="0">
                <a:solidFill>
                  <a:srgbClr val="FF0000"/>
                </a:solidFill>
                <a:latin typeface="华文楷体" pitchFamily="2" charset="-122"/>
                <a:ea typeface="华文楷体" pitchFamily="2" charset="-122"/>
              </a:rPr>
              <a:t>优</a:t>
            </a:r>
            <a:r>
              <a:rPr lang="zh-CN" altLang="en-US" sz="2800" dirty="0" smtClean="0">
                <a:solidFill>
                  <a:srgbClr val="FF0000"/>
                </a:solidFill>
                <a:latin typeface="华文楷体" pitchFamily="2" charset="-122"/>
                <a:ea typeface="华文楷体" pitchFamily="2" charset="-122"/>
              </a:rPr>
              <a:t>二叉树</a:t>
            </a:r>
            <a:endParaRPr lang="en-US" altLang="zh-CN" sz="2800" dirty="0" smtClean="0">
              <a:solidFill>
                <a:srgbClr val="FF0000"/>
              </a:solidFill>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表达式</a:t>
            </a:r>
            <a:r>
              <a:rPr lang="zh-CN" altLang="en-US" sz="2800" dirty="0">
                <a:latin typeface="华文楷体" pitchFamily="2" charset="-122"/>
                <a:ea typeface="华文楷体" pitchFamily="2" charset="-122"/>
              </a:rPr>
              <a:t>树 </a:t>
            </a:r>
            <a:r>
              <a:rPr lang="zh-CN" altLang="en-US" sz="2800" dirty="0" smtClean="0">
                <a:latin typeface="华文楷体" pitchFamily="2" charset="-122"/>
                <a:ea typeface="华文楷体" pitchFamily="2" charset="-122"/>
              </a:rPr>
              <a:t>*</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等价关系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Tree>
    <p:extLst>
      <p:ext uri="{BB962C8B-B14F-4D97-AF65-F5344CB8AC3E}">
        <p14:creationId xmlns:p14="http://schemas.microsoft.com/office/powerpoint/2010/main" val="3131319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09256"/>
            <a:ext cx="11850540" cy="3268017"/>
          </a:xfrm>
        </p:spPr>
        <p:txBody>
          <a:bodyPr>
            <a:normAutofit lnSpcReduction="10000"/>
          </a:bodyPr>
          <a:lstStyle/>
          <a:p>
            <a:pPr marL="0" indent="0">
              <a:buNone/>
            </a:pPr>
            <a:r>
              <a:rPr lang="zh-CN" altLang="zh-CN" sz="3200" b="0" dirty="0">
                <a:ea typeface="华文楷体" panose="02010600040101010101" pitchFamily="2" charset="-122"/>
                <a:cs typeface="Times New Roman" panose="02020603050405020304" pitchFamily="18" charset="0"/>
              </a:rPr>
              <a:t>二叉树中任意两个结点间的</a:t>
            </a:r>
            <a:r>
              <a:rPr lang="zh-CN" altLang="zh-CN" sz="3200" dirty="0">
                <a:ea typeface="华文楷体" panose="02010600040101010101" pitchFamily="2" charset="-122"/>
                <a:cs typeface="Times New Roman" panose="02020603050405020304" pitchFamily="18" charset="0"/>
              </a:rPr>
              <a:t>路径长度</a:t>
            </a:r>
            <a:r>
              <a:rPr lang="zh-CN" altLang="zh-CN" sz="3200" b="0" dirty="0">
                <a:ea typeface="华文楷体" panose="02010600040101010101" pitchFamily="2" charset="-122"/>
                <a:cs typeface="Times New Roman" panose="02020603050405020304" pitchFamily="18" charset="0"/>
              </a:rPr>
              <a:t>为其路径上的分支</a:t>
            </a:r>
            <a:r>
              <a:rPr lang="zh-CN" altLang="zh-CN" sz="3200" b="0" dirty="0" smtClean="0">
                <a:ea typeface="华文楷体" panose="02010600040101010101" pitchFamily="2" charset="-122"/>
                <a:cs typeface="Times New Roman" panose="02020603050405020304" pitchFamily="18" charset="0"/>
              </a:rPr>
              <a:t>总数</a:t>
            </a:r>
            <a:r>
              <a:rPr lang="zh-CN" altLang="en-US" sz="3200" b="0" dirty="0" smtClean="0">
                <a:ea typeface="华文楷体" panose="02010600040101010101" pitchFamily="2" charset="-122"/>
                <a:cs typeface="Times New Roman" panose="02020603050405020304" pitchFamily="18" charset="0"/>
              </a:rPr>
              <a:t>。</a:t>
            </a:r>
            <a:endParaRPr lang="en-US" altLang="zh-CN" sz="3200" b="0" dirty="0" smtClean="0">
              <a:ea typeface="华文楷体" panose="02010600040101010101" pitchFamily="2" charset="-122"/>
              <a:cs typeface="Times New Roman" panose="02020603050405020304" pitchFamily="18" charset="0"/>
            </a:endParaRPr>
          </a:p>
          <a:p>
            <a:pPr marL="0" indent="0">
              <a:buNone/>
            </a:pPr>
            <a:r>
              <a:rPr lang="zh-CN" altLang="zh-CN" sz="3200" dirty="0" smtClean="0">
                <a:ea typeface="华文楷体" panose="02010600040101010101" pitchFamily="2" charset="-122"/>
                <a:cs typeface="Times New Roman" panose="02020603050405020304" pitchFamily="18" charset="0"/>
              </a:rPr>
              <a:t>二叉树</a:t>
            </a:r>
            <a:r>
              <a:rPr lang="zh-CN" altLang="zh-CN" sz="3200" dirty="0">
                <a:ea typeface="华文楷体" panose="02010600040101010101" pitchFamily="2" charset="-122"/>
                <a:cs typeface="Times New Roman" panose="02020603050405020304" pitchFamily="18" charset="0"/>
              </a:rPr>
              <a:t>的路径长度</a:t>
            </a:r>
            <a:r>
              <a:rPr lang="zh-CN" altLang="zh-CN" sz="3200" b="0" dirty="0">
                <a:ea typeface="华文楷体" panose="02010600040101010101" pitchFamily="2" charset="-122"/>
                <a:cs typeface="Times New Roman" panose="02020603050405020304" pitchFamily="18" charset="0"/>
              </a:rPr>
              <a:t>为根到树中各个结点的路径长度之和</a:t>
            </a:r>
            <a:r>
              <a:rPr lang="zh-CN" altLang="zh-CN" sz="3200" b="0" dirty="0" smtClean="0">
                <a:ea typeface="华文楷体" panose="02010600040101010101" pitchFamily="2" charset="-122"/>
                <a:cs typeface="Times New Roman" panose="02020603050405020304" pitchFamily="18" charset="0"/>
              </a:rPr>
              <a:t>。</a:t>
            </a:r>
            <a:r>
              <a:rPr lang="zh-CN" altLang="en-US" sz="3200" b="0" dirty="0" smtClean="0">
                <a:solidFill>
                  <a:schemeClr val="accent1"/>
                </a:solidFill>
                <a:ea typeface="华文楷体" panose="02010600040101010101" pitchFamily="2" charset="-122"/>
                <a:cs typeface="Times New Roman" panose="02020603050405020304" pitchFamily="18" charset="0"/>
              </a:rPr>
              <a:t>求？</a:t>
            </a:r>
            <a:endParaRPr lang="en-US" altLang="zh-CN" sz="3200" b="0" dirty="0" smtClean="0">
              <a:solidFill>
                <a:schemeClr val="accent1"/>
              </a:solidFill>
              <a:ea typeface="华文楷体" panose="02010600040101010101" pitchFamily="2" charset="-122"/>
              <a:cs typeface="Times New Roman" panose="02020603050405020304" pitchFamily="18" charset="0"/>
            </a:endParaRPr>
          </a:p>
          <a:p>
            <a:pPr marL="0" indent="0">
              <a:buNone/>
            </a:pPr>
            <a:r>
              <a:rPr lang="zh-CN" altLang="zh-CN" sz="3200" dirty="0" smtClean="0">
                <a:ea typeface="华文楷体" panose="02010600040101010101" pitchFamily="2" charset="-122"/>
                <a:cs typeface="Times New Roman" panose="02020603050405020304" pitchFamily="18" charset="0"/>
              </a:rPr>
              <a:t>特别地</a:t>
            </a:r>
            <a:r>
              <a:rPr lang="zh-CN" altLang="en-US" sz="3200" dirty="0" smtClean="0">
                <a:ea typeface="华文楷体" panose="02010600040101010101" pitchFamily="2" charset="-122"/>
                <a:cs typeface="Times New Roman" panose="02020603050405020304" pitchFamily="18" charset="0"/>
              </a:rPr>
              <a:t>：</a:t>
            </a:r>
            <a:r>
              <a:rPr lang="zh-CN" altLang="zh-CN" sz="3200" b="0" dirty="0" smtClean="0">
                <a:ea typeface="华文楷体" panose="02010600040101010101" pitchFamily="2" charset="-122"/>
                <a:cs typeface="Times New Roman" panose="02020603050405020304" pitchFamily="18" charset="0"/>
              </a:rPr>
              <a:t>如果</a:t>
            </a:r>
            <a:r>
              <a:rPr lang="zh-CN" altLang="zh-CN" sz="3200" b="0" dirty="0">
                <a:ea typeface="华文楷体" panose="02010600040101010101" pitchFamily="2" charset="-122"/>
                <a:cs typeface="Times New Roman" panose="02020603050405020304" pitchFamily="18" charset="0"/>
              </a:rPr>
              <a:t>二叉树中叶子结点上带有权值，</a:t>
            </a:r>
            <a:r>
              <a:rPr lang="zh-CN" altLang="zh-CN" sz="3200" dirty="0">
                <a:ea typeface="华文楷体" panose="02010600040101010101" pitchFamily="2" charset="-122"/>
                <a:cs typeface="Times New Roman" panose="02020603050405020304" pitchFamily="18" charset="0"/>
              </a:rPr>
              <a:t>二叉树的加权路径长度</a:t>
            </a:r>
            <a:r>
              <a:rPr lang="zh-CN" altLang="zh-CN" sz="3200" b="0" dirty="0">
                <a:ea typeface="华文楷体" panose="02010600040101010101" pitchFamily="2" charset="-122"/>
                <a:cs typeface="Times New Roman" panose="02020603050405020304" pitchFamily="18" charset="0"/>
              </a:rPr>
              <a:t>特指从根结点到各个</a:t>
            </a:r>
            <a:r>
              <a:rPr lang="zh-CN" altLang="zh-CN" sz="3200" b="0" dirty="0">
                <a:solidFill>
                  <a:schemeClr val="accent1"/>
                </a:solidFill>
                <a:ea typeface="华文楷体" panose="02010600040101010101" pitchFamily="2" charset="-122"/>
                <a:cs typeface="Times New Roman" panose="02020603050405020304" pitchFamily="18" charset="0"/>
              </a:rPr>
              <a:t>叶子结点</a:t>
            </a:r>
            <a:r>
              <a:rPr lang="zh-CN" altLang="zh-CN" sz="3200" b="0" dirty="0">
                <a:ea typeface="华文楷体" panose="02010600040101010101" pitchFamily="2" charset="-122"/>
                <a:cs typeface="Times New Roman" panose="02020603050405020304" pitchFamily="18" charset="0"/>
              </a:rPr>
              <a:t>路径上的分支数乘以该叶子的权值之和。记为：</a:t>
            </a:r>
          </a:p>
          <a:p>
            <a:pPr marL="0" indent="0">
              <a:buNone/>
            </a:pP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a:latin typeface="华文楷体" panose="02010600040101010101" pitchFamily="2" charset="-122"/>
                <a:ea typeface="华文楷体" panose="02010600040101010101" pitchFamily="2" charset="-122"/>
              </a:rPr>
              <a:t>最</a:t>
            </a:r>
            <a:r>
              <a:rPr lang="zh-CN" altLang="en-US" dirty="0" smtClean="0">
                <a:latin typeface="华文楷体" panose="02010600040101010101" pitchFamily="2" charset="-122"/>
                <a:ea typeface="华文楷体" panose="02010600040101010101" pitchFamily="2" charset="-122"/>
              </a:rPr>
              <a:t>优二叉树</a:t>
            </a:r>
            <a:endParaRPr lang="zh-CN" altLang="en-US" dirty="0">
              <a:latin typeface="华文楷体" panose="02010600040101010101" pitchFamily="2" charset="-122"/>
              <a:ea typeface="华文楷体" panose="02010600040101010101" pitchFamily="2" charset="-122"/>
            </a:endParaRPr>
          </a:p>
        </p:txBody>
      </p:sp>
      <mc:AlternateContent xmlns:mc="http://schemas.openxmlformats.org/markup-compatibility/2006" xmlns:a14="http://schemas.microsoft.com/office/drawing/2010/main">
        <mc:Choice Requires="a14">
          <p:sp>
            <p:nvSpPr>
              <p:cNvPr id="2" name="文本框 1"/>
              <p:cNvSpPr txBox="1"/>
              <p:nvPr/>
            </p:nvSpPr>
            <p:spPr>
              <a:xfrm>
                <a:off x="503853" y="5393094"/>
                <a:ext cx="11327363" cy="1077218"/>
              </a:xfrm>
              <a:prstGeom prst="rect">
                <a:avLst/>
              </a:prstGeom>
              <a:noFill/>
            </p:spPr>
            <p:txBody>
              <a:bodyPr wrap="square" rtlCol="0">
                <a:spAutoFit/>
              </a:bodyPr>
              <a:lstStyle/>
              <a:p>
                <a14:m>
                  <m:oMath xmlns:m="http://schemas.openxmlformats.org/officeDocument/2006/math">
                    <m:r>
                      <a:rPr lang="en-US" altLang="zh-CN" sz="3200" b="1" i="1">
                        <a:latin typeface="Cambria Math" panose="02040503050406030204" pitchFamily="18" charset="0"/>
                      </a:rPr>
                      <m:t>𝑾𝑷𝑳</m:t>
                    </m:r>
                  </m:oMath>
                </a14:m>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表示加权路径长度、</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n</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为叶子结点的个数、</a:t>
                </a:r>
                <a:endParaRPr lang="en-US" altLang="zh-CN" sz="3200" i="1" dirty="0" smtClean="0">
                  <a:latin typeface="Times New Roman" panose="02020603050405020304" pitchFamily="18" charset="0"/>
                  <a:ea typeface="华文楷体" panose="02010600040101010101" pitchFamily="2" charset="-122"/>
                  <a:cs typeface="Times New Roman" panose="02020603050405020304" pitchFamily="18" charset="0"/>
                </a:endParaRPr>
              </a:p>
              <a:p>
                <a14:m>
                  <m:oMath xmlns:m="http://schemas.openxmlformats.org/officeDocument/2006/math">
                    <m:sSub>
                      <m:sSubPr>
                        <m:ctrlPr>
                          <a:rPr lang="zh-CN" altLang="zh-CN" sz="3200" i="1">
                            <a:latin typeface="Cambria Math" panose="02040503050406030204" pitchFamily="18" charset="0"/>
                          </a:rPr>
                        </m:ctrlPr>
                      </m:sSubPr>
                      <m:e>
                        <m:r>
                          <a:rPr lang="en-US" altLang="zh-CN" sz="3200" i="1">
                            <a:latin typeface="Cambria Math" panose="02040503050406030204" pitchFamily="18" charset="0"/>
                          </a:rPr>
                          <m:t>𝑤</m:t>
                        </m:r>
                      </m:e>
                      <m:sub>
                        <m:r>
                          <a:rPr lang="en-US" altLang="zh-CN" sz="3200" i="1">
                            <a:latin typeface="Cambria Math" panose="02040503050406030204" pitchFamily="18" charset="0"/>
                          </a:rPr>
                          <m:t>𝑘</m:t>
                        </m:r>
                      </m:sub>
                    </m:sSub>
                  </m:oMath>
                </a14:m>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为第</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k</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个叶子的权值、</a:t>
                </a:r>
                <a14:m>
                  <m:oMath xmlns:m="http://schemas.openxmlformats.org/officeDocument/2006/math">
                    <m:sSub>
                      <m:sSubPr>
                        <m:ctrlPr>
                          <a:rPr lang="zh-CN" altLang="zh-CN" sz="3200" i="1">
                            <a:latin typeface="Cambria Math" panose="02040503050406030204" pitchFamily="18" charset="0"/>
                          </a:rPr>
                        </m:ctrlPr>
                      </m:sSubPr>
                      <m:e>
                        <m:r>
                          <a:rPr lang="en-US" altLang="zh-CN" sz="3200" i="1">
                            <a:latin typeface="Cambria Math" panose="02040503050406030204" pitchFamily="18" charset="0"/>
                          </a:rPr>
                          <m:t>𝐿</m:t>
                        </m:r>
                      </m:e>
                      <m:sub>
                        <m:r>
                          <a:rPr lang="en-US" altLang="zh-CN" sz="3200" i="1">
                            <a:latin typeface="Cambria Math" panose="02040503050406030204" pitchFamily="18" charset="0"/>
                          </a:rPr>
                          <m:t>𝑘</m:t>
                        </m:r>
                      </m:sub>
                    </m:sSub>
                  </m:oMath>
                </a14:m>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为根到第</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k</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个叶子的路径长度。</a:t>
                </a:r>
                <a:endParaRPr lang="zh-CN" altLang="en-US" sz="3200" dirty="0">
                  <a:latin typeface="Times New Roman" panose="02020603050405020304" pitchFamily="18" charset="0"/>
                  <a:ea typeface="华文楷体" panose="02010600040101010101" pitchFamily="2" charset="-122"/>
                  <a:cs typeface="Times New Roman" panose="02020603050405020304" pitchFamily="18" charset="0"/>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503853" y="5393094"/>
                <a:ext cx="11327363" cy="1077218"/>
              </a:xfrm>
              <a:prstGeom prst="rect">
                <a:avLst/>
              </a:prstGeom>
              <a:blipFill>
                <a:blip r:embed="rId3"/>
                <a:stretch>
                  <a:fillRect t="-9091" b="-1818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矩形 2"/>
              <p:cNvSpPr/>
              <p:nvPr/>
            </p:nvSpPr>
            <p:spPr>
              <a:xfrm>
                <a:off x="4299081" y="4124542"/>
                <a:ext cx="2887201" cy="126855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2800" i="1">
                          <a:latin typeface="Cambria Math" panose="02040503050406030204" pitchFamily="18" charset="0"/>
                        </a:rPr>
                        <m:t>𝑊𝑃𝐿</m:t>
                      </m:r>
                      <m:r>
                        <a:rPr lang="zh-CN" altLang="en-US" sz="2800" i="0">
                          <a:latin typeface="Cambria Math" panose="02040503050406030204" pitchFamily="18" charset="0"/>
                        </a:rPr>
                        <m:t>=</m:t>
                      </m:r>
                      <m:nary>
                        <m:naryPr>
                          <m:chr m:val="∑"/>
                          <m:limLoc m:val="undOvr"/>
                          <m:ctrlPr>
                            <a:rPr lang="zh-CN" altLang="en-US" sz="2800" i="1">
                              <a:latin typeface="Cambria Math" panose="02040503050406030204" pitchFamily="18" charset="0"/>
                            </a:rPr>
                          </m:ctrlPr>
                        </m:naryPr>
                        <m:sub>
                          <m:r>
                            <a:rPr lang="zh-CN" altLang="en-US" sz="2800" i="1">
                              <a:latin typeface="Cambria Math" panose="02040503050406030204" pitchFamily="18" charset="0"/>
                            </a:rPr>
                            <m:t>𝑘</m:t>
                          </m:r>
                          <m:r>
                            <a:rPr lang="zh-CN" altLang="en-US" sz="2800" i="0">
                              <a:latin typeface="Cambria Math" panose="02040503050406030204" pitchFamily="18" charset="0"/>
                            </a:rPr>
                            <m:t>=1</m:t>
                          </m:r>
                        </m:sub>
                        <m:sup>
                          <m:r>
                            <a:rPr lang="zh-CN" altLang="en-US" sz="2800" i="1">
                              <a:latin typeface="Cambria Math" panose="02040503050406030204" pitchFamily="18" charset="0"/>
                            </a:rPr>
                            <m:t>𝑛</m:t>
                          </m:r>
                        </m:sup>
                        <m:e>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𝑤</m:t>
                              </m:r>
                            </m:e>
                            <m:sub>
                              <m:r>
                                <a:rPr lang="zh-CN" altLang="en-US" sz="2800" i="1">
                                  <a:latin typeface="Cambria Math" panose="02040503050406030204" pitchFamily="18" charset="0"/>
                                </a:rPr>
                                <m:t>𝑘</m:t>
                              </m:r>
                            </m:sub>
                          </m:sSub>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𝐿</m:t>
                              </m:r>
                            </m:e>
                            <m:sub>
                              <m:r>
                                <a:rPr lang="zh-CN" altLang="en-US" sz="2800" i="1">
                                  <a:latin typeface="Cambria Math" panose="02040503050406030204" pitchFamily="18" charset="0"/>
                                </a:rPr>
                                <m:t>𝑘</m:t>
                              </m:r>
                            </m:sub>
                          </m:sSub>
                        </m:e>
                      </m:nary>
                    </m:oMath>
                  </m:oMathPara>
                </a14:m>
                <a:endParaRPr lang="zh-CN" altLang="en-US" sz="2800" dirty="0"/>
              </a:p>
            </p:txBody>
          </p:sp>
        </mc:Choice>
        <mc:Fallback xmlns="">
          <p:sp>
            <p:nvSpPr>
              <p:cNvPr id="3" name="矩形 2"/>
              <p:cNvSpPr>
                <a:spLocks noRot="1" noChangeAspect="1" noMove="1" noResize="1" noEditPoints="1" noAdjustHandles="1" noChangeArrowheads="1" noChangeShapeType="1" noTextEdit="1"/>
              </p:cNvSpPr>
              <p:nvPr/>
            </p:nvSpPr>
            <p:spPr>
              <a:xfrm>
                <a:off x="4299081" y="4124542"/>
                <a:ext cx="2887201" cy="1268552"/>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7255764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173509" y="1509257"/>
                <a:ext cx="8877185" cy="2670857"/>
              </a:xfrm>
            </p:spPr>
            <p:txBody>
              <a:bodyPr>
                <a:noAutofit/>
              </a:bodyPr>
              <a:lstStyle/>
              <a:p>
                <a:pPr marL="0" indent="0">
                  <a:buNone/>
                </a:pPr>
                <a:r>
                  <a:rPr lang="zh-CN" altLang="zh-CN" sz="2800" b="0" dirty="0">
                    <a:ea typeface="华文楷体" panose="02010600040101010101" pitchFamily="2" charset="-122"/>
                    <a:cs typeface="Times New Roman" panose="02020603050405020304" pitchFamily="18" charset="0"/>
                  </a:rPr>
                  <a:t>对同一组带权的叶子结点</a:t>
                </a:r>
                <a:r>
                  <a:rPr lang="en-US" altLang="zh-CN" sz="2800" b="0" dirty="0">
                    <a:ea typeface="华文楷体" panose="02010600040101010101" pitchFamily="2" charset="-122"/>
                    <a:cs typeface="Times New Roman" panose="02020603050405020304" pitchFamily="18" charset="0"/>
                  </a:rPr>
                  <a:t>{(A</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10)</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(B</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20)</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(C</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30)}</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zh-CN" altLang="zh-CN" sz="2800" b="0" dirty="0" smtClean="0">
                    <a:ea typeface="华文楷体" panose="02010600040101010101" pitchFamily="2" charset="-122"/>
                    <a:cs typeface="Times New Roman" panose="02020603050405020304" pitchFamily="18" charset="0"/>
                  </a:rPr>
                  <a:t>图</a:t>
                </a:r>
                <a:r>
                  <a:rPr lang="en-US" altLang="zh-CN" sz="2800" b="0" dirty="0" smtClean="0">
                    <a:ea typeface="华文楷体" panose="02010600040101010101" pitchFamily="2" charset="-122"/>
                    <a:cs typeface="Times New Roman" panose="02020603050405020304" pitchFamily="18" charset="0"/>
                  </a:rPr>
                  <a:t>(a)</a:t>
                </a:r>
                <a:r>
                  <a:rPr lang="zh-CN" altLang="zh-CN" sz="2800" b="0" dirty="0" smtClean="0">
                    <a:ea typeface="华文楷体" panose="02010600040101010101" pitchFamily="2" charset="-122"/>
                    <a:cs typeface="Times New Roman" panose="02020603050405020304" pitchFamily="18" charset="0"/>
                  </a:rPr>
                  <a:t>中</a:t>
                </a:r>
                <a:r>
                  <a:rPr lang="zh-CN" altLang="zh-CN" sz="2800" b="0" dirty="0">
                    <a:ea typeface="华文楷体" panose="02010600040101010101" pitchFamily="2" charset="-122"/>
                    <a:cs typeface="Times New Roman" panose="02020603050405020304" pitchFamily="18" charset="0"/>
                  </a:rPr>
                  <a:t>，</a:t>
                </a:r>
                <a14:m>
                  <m:oMath xmlns:m="http://schemas.openxmlformats.org/officeDocument/2006/math">
                    <m:r>
                      <a:rPr lang="en-US" altLang="zh-CN" sz="2800" b="0" i="1">
                        <a:latin typeface="Cambria Math" panose="02040503050406030204" pitchFamily="18" charset="0"/>
                      </a:rPr>
                      <m:t>𝑊𝑃𝐿</m:t>
                    </m:r>
                    <m:r>
                      <a:rPr lang="en-US" altLang="zh-CN" sz="2800" b="0" i="1">
                        <a:latin typeface="Cambria Math" panose="02040503050406030204" pitchFamily="18" charset="0"/>
                      </a:rPr>
                      <m:t>=10∗1+20∗2+30∗2=110</m:t>
                    </m:r>
                  </m:oMath>
                </a14:m>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zh-CN" altLang="zh-CN" sz="2800" b="0" dirty="0" smtClean="0">
                    <a:ea typeface="华文楷体" panose="02010600040101010101" pitchFamily="2" charset="-122"/>
                    <a:cs typeface="Times New Roman" panose="02020603050405020304" pitchFamily="18" charset="0"/>
                  </a:rPr>
                  <a:t>图</a:t>
                </a:r>
                <a:r>
                  <a:rPr lang="en-US" altLang="zh-CN" sz="2800" b="0" dirty="0" smtClean="0">
                    <a:ea typeface="华文楷体" panose="02010600040101010101" pitchFamily="2" charset="-122"/>
                    <a:cs typeface="Times New Roman" panose="02020603050405020304" pitchFamily="18" charset="0"/>
                  </a:rPr>
                  <a:t>(b)</a:t>
                </a:r>
                <a:r>
                  <a:rPr lang="zh-CN" altLang="zh-CN" sz="2800" b="0" dirty="0" smtClean="0">
                    <a:ea typeface="华文楷体" panose="02010600040101010101" pitchFamily="2" charset="-122"/>
                    <a:cs typeface="Times New Roman" panose="02020603050405020304" pitchFamily="18" charset="0"/>
                  </a:rPr>
                  <a:t>中</a:t>
                </a:r>
                <a:r>
                  <a:rPr lang="zh-CN" altLang="zh-CN" sz="2800" b="0" dirty="0">
                    <a:ea typeface="华文楷体" panose="02010600040101010101" pitchFamily="2" charset="-122"/>
                    <a:cs typeface="Times New Roman" panose="02020603050405020304" pitchFamily="18" charset="0"/>
                  </a:rPr>
                  <a:t>，</a:t>
                </a:r>
                <a14:m>
                  <m:oMath xmlns:m="http://schemas.openxmlformats.org/officeDocument/2006/math">
                    <m:r>
                      <a:rPr lang="en-US" altLang="zh-CN" sz="2800" b="0" i="1">
                        <a:latin typeface="Cambria Math" panose="02040503050406030204" pitchFamily="18" charset="0"/>
                      </a:rPr>
                      <m:t>𝑊𝑃𝐿</m:t>
                    </m:r>
                    <m:r>
                      <a:rPr lang="en-US" altLang="zh-CN" sz="2800" b="0" i="1">
                        <a:latin typeface="Cambria Math" panose="02040503050406030204" pitchFamily="18" charset="0"/>
                      </a:rPr>
                      <m:t>=30∗1+20∗2+10∗2=90</m:t>
                    </m:r>
                  </m:oMath>
                </a14:m>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zh-CN" altLang="en-US" sz="2800" b="0" dirty="0" smtClean="0">
                    <a:ea typeface="华文楷体" panose="02010600040101010101" pitchFamily="2" charset="-122"/>
                    <a:cs typeface="Times New Roman" panose="02020603050405020304" pitchFamily="18" charset="0"/>
                  </a:rPr>
                  <a:t>即</a:t>
                </a:r>
                <a:r>
                  <a:rPr lang="zh-CN" altLang="zh-CN" sz="2800" b="0" dirty="0" smtClean="0">
                    <a:ea typeface="华文楷体" panose="02010600040101010101" pitchFamily="2" charset="-122"/>
                    <a:cs typeface="Times New Roman" panose="02020603050405020304" pitchFamily="18" charset="0"/>
                  </a:rPr>
                  <a:t>不同</a:t>
                </a:r>
                <a:r>
                  <a:rPr lang="zh-CN" altLang="zh-CN" sz="2800" b="0" dirty="0">
                    <a:ea typeface="华文楷体" panose="02010600040101010101" pitchFamily="2" charset="-122"/>
                    <a:cs typeface="Times New Roman" panose="02020603050405020304" pitchFamily="18" charset="0"/>
                  </a:rPr>
                  <a:t>的二叉树的形态会使得其带权路径长度不同。</a:t>
                </a: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173509" y="1509257"/>
                <a:ext cx="8877185" cy="2670857"/>
              </a:xfrm>
              <a:blipFill>
                <a:blip r:embed="rId3"/>
                <a:stretch>
                  <a:fillRect l="-1373" t="-913" r="-3706"/>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173509" y="754146"/>
            <a:ext cx="5555487" cy="574183"/>
          </a:xfrm>
        </p:spPr>
        <p:txBody>
          <a:bodyPr/>
          <a:lstStyle/>
          <a:p>
            <a:pPr marL="838200" indent="-838200">
              <a:defRPr/>
            </a:pPr>
            <a:r>
              <a:rPr lang="zh-CN" altLang="en-US" dirty="0">
                <a:latin typeface="华文楷体" panose="02010600040101010101" pitchFamily="2" charset="-122"/>
                <a:ea typeface="华文楷体" panose="02010600040101010101" pitchFamily="2" charset="-122"/>
              </a:rPr>
              <a:t>最</a:t>
            </a:r>
            <a:r>
              <a:rPr lang="zh-CN" altLang="en-US" dirty="0" smtClean="0">
                <a:latin typeface="华文楷体" panose="02010600040101010101" pitchFamily="2" charset="-122"/>
                <a:ea typeface="华文楷体" panose="02010600040101010101" pitchFamily="2" charset="-122"/>
              </a:rPr>
              <a:t>优二叉树</a:t>
            </a:r>
            <a:endParaRPr lang="zh-CN" altLang="en-US" dirty="0">
              <a:latin typeface="华文楷体" panose="02010600040101010101" pitchFamily="2" charset="-122"/>
              <a:ea typeface="华文楷体" panose="02010600040101010101" pitchFamily="2" charset="-122"/>
            </a:endParaRPr>
          </a:p>
        </p:txBody>
      </p:sp>
      <p:pic>
        <p:nvPicPr>
          <p:cNvPr id="4" name="图片 3"/>
          <p:cNvPicPr/>
          <p:nvPr/>
        </p:nvPicPr>
        <p:blipFill>
          <a:blip r:embed="rId4">
            <a:extLst>
              <a:ext uri="{28A0092B-C50C-407E-A947-70E740481C1C}">
                <a14:useLocalDpi xmlns:a14="http://schemas.microsoft.com/office/drawing/2010/main" val="0"/>
              </a:ext>
            </a:extLst>
          </a:blip>
          <a:srcRect/>
          <a:stretch>
            <a:fillRect/>
          </a:stretch>
        </p:blipFill>
        <p:spPr bwMode="auto">
          <a:xfrm>
            <a:off x="3295746" y="3931835"/>
            <a:ext cx="5512352" cy="2786206"/>
          </a:xfrm>
          <a:prstGeom prst="rect">
            <a:avLst/>
          </a:prstGeom>
          <a:noFill/>
          <a:ln>
            <a:noFill/>
          </a:ln>
        </p:spPr>
      </p:pic>
    </p:spTree>
    <p:extLst>
      <p:ext uri="{BB962C8B-B14F-4D97-AF65-F5344CB8AC3E}">
        <p14:creationId xmlns:p14="http://schemas.microsoft.com/office/powerpoint/2010/main" val="40535897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341460" y="1658546"/>
                <a:ext cx="11004564" cy="2838809"/>
              </a:xfrm>
            </p:spPr>
            <p:txBody>
              <a:bodyPr>
                <a:noAutofit/>
              </a:bodyPr>
              <a:lstStyle/>
              <a:p>
                <a:pPr marL="0" indent="0">
                  <a:buNone/>
                </a:pPr>
                <a:r>
                  <a:rPr lang="zh-CN" altLang="zh-CN" sz="3200" b="0" dirty="0">
                    <a:latin typeface="华文楷体" panose="02010600040101010101" pitchFamily="2" charset="-122"/>
                    <a:ea typeface="华文楷体" panose="02010600040101010101" pitchFamily="2" charset="-122"/>
                  </a:rPr>
                  <a:t>当一组叶子的权值确定后，假设分别为</a:t>
                </a:r>
                <a14:m>
                  <m:oMath xmlns:m="http://schemas.openxmlformats.org/officeDocument/2006/math">
                    <m:d>
                      <m:dPr>
                        <m:begChr m:val="{"/>
                        <m:endChr m:val="}"/>
                        <m:ctrlPr>
                          <a:rPr lang="zh-CN" altLang="zh-CN" sz="3200" b="0" i="1">
                            <a:latin typeface="Cambria Math" panose="02040503050406030204" pitchFamily="18" charset="0"/>
                          </a:rPr>
                        </m:ctrlPr>
                      </m:dPr>
                      <m:e>
                        <m:sSub>
                          <m:sSubPr>
                            <m:ctrlPr>
                              <a:rPr lang="zh-CN" altLang="zh-CN" sz="3200" b="0" i="1">
                                <a:latin typeface="Cambria Math" panose="02040503050406030204" pitchFamily="18" charset="0"/>
                              </a:rPr>
                            </m:ctrlPr>
                          </m:sSubPr>
                          <m:e>
                            <m:r>
                              <a:rPr lang="en-US" altLang="zh-CN" sz="3200" b="0" i="1">
                                <a:latin typeface="Cambria Math" panose="02040503050406030204" pitchFamily="18" charset="0"/>
                              </a:rPr>
                              <m:t>𝑤</m:t>
                            </m:r>
                          </m:e>
                          <m:sub>
                            <m:r>
                              <a:rPr lang="en-US" altLang="zh-CN" sz="3200" b="0" i="1">
                                <a:latin typeface="Cambria Math" panose="02040503050406030204" pitchFamily="18" charset="0"/>
                              </a:rPr>
                              <m:t>1</m:t>
                            </m:r>
                          </m:sub>
                        </m:sSub>
                        <m:r>
                          <a:rPr lang="en-US" altLang="zh-CN" sz="3200" b="0" i="1">
                            <a:latin typeface="Cambria Math" panose="02040503050406030204" pitchFamily="18" charset="0"/>
                          </a:rPr>
                          <m:t>,</m:t>
                        </m:r>
                        <m:sSub>
                          <m:sSubPr>
                            <m:ctrlPr>
                              <a:rPr lang="zh-CN" altLang="zh-CN" sz="3200" b="0" i="1">
                                <a:latin typeface="Cambria Math" panose="02040503050406030204" pitchFamily="18" charset="0"/>
                              </a:rPr>
                            </m:ctrlPr>
                          </m:sSubPr>
                          <m:e>
                            <m:r>
                              <a:rPr lang="en-US" altLang="zh-CN" sz="3200" b="0" i="1">
                                <a:latin typeface="Cambria Math" panose="02040503050406030204" pitchFamily="18" charset="0"/>
                              </a:rPr>
                              <m:t>𝑤</m:t>
                            </m:r>
                          </m:e>
                          <m:sub>
                            <m:r>
                              <a:rPr lang="en-US" altLang="zh-CN" sz="3200" b="0" i="1">
                                <a:latin typeface="Cambria Math" panose="02040503050406030204" pitchFamily="18" charset="0"/>
                              </a:rPr>
                              <m:t>2</m:t>
                            </m:r>
                          </m:sub>
                        </m:sSub>
                        <m:r>
                          <a:rPr lang="en-US" altLang="zh-CN" sz="3200" b="0" i="1">
                            <a:latin typeface="Cambria Math" panose="02040503050406030204" pitchFamily="18" charset="0"/>
                          </a:rPr>
                          <m:t>,⋯,</m:t>
                        </m:r>
                        <m:sSub>
                          <m:sSubPr>
                            <m:ctrlPr>
                              <a:rPr lang="zh-CN" altLang="zh-CN" sz="3200" b="0" i="1">
                                <a:latin typeface="Cambria Math" panose="02040503050406030204" pitchFamily="18" charset="0"/>
                              </a:rPr>
                            </m:ctrlPr>
                          </m:sSubPr>
                          <m:e>
                            <m:r>
                              <a:rPr lang="en-US" altLang="zh-CN" sz="3200" b="0" i="1">
                                <a:latin typeface="Cambria Math" panose="02040503050406030204" pitchFamily="18" charset="0"/>
                              </a:rPr>
                              <m:t>𝑤</m:t>
                            </m:r>
                          </m:e>
                          <m:sub>
                            <m:r>
                              <a:rPr lang="en-US" altLang="zh-CN" sz="3200" b="0" i="1">
                                <a:latin typeface="Cambria Math" panose="02040503050406030204" pitchFamily="18" charset="0"/>
                              </a:rPr>
                              <m:t>𝑛</m:t>
                            </m:r>
                          </m:sub>
                        </m:sSub>
                      </m:e>
                    </m:d>
                  </m:oMath>
                </a14:m>
                <a:r>
                  <a:rPr lang="zh-CN" altLang="zh-CN" sz="3200" b="0" dirty="0" smtClean="0">
                    <a:latin typeface="华文楷体" panose="02010600040101010101" pitchFamily="2" charset="-122"/>
                    <a:ea typeface="华文楷体" panose="02010600040101010101" pitchFamily="2" charset="-122"/>
                  </a:rPr>
                  <a:t>，</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zh-CN" altLang="zh-CN" sz="3200" b="0" dirty="0" smtClean="0">
                    <a:latin typeface="华文楷体" panose="02010600040101010101" pitchFamily="2" charset="-122"/>
                    <a:ea typeface="华文楷体" panose="02010600040101010101" pitchFamily="2" charset="-122"/>
                  </a:rPr>
                  <a:t>将</a:t>
                </a:r>
                <a:r>
                  <a:rPr lang="zh-CN" altLang="zh-CN" sz="3200" b="0" dirty="0">
                    <a:latin typeface="华文楷体" panose="02010600040101010101" pitchFamily="2" charset="-122"/>
                    <a:ea typeface="华文楷体" panose="02010600040101010101" pitchFamily="2" charset="-122"/>
                  </a:rPr>
                  <a:t>这些叶子以何种策略挂在一棵二叉树上，或者说这棵二叉树是怎样的形态，才能使其带权路径</a:t>
                </a:r>
                <a14:m>
                  <m:oMath xmlns:m="http://schemas.openxmlformats.org/officeDocument/2006/math">
                    <m:r>
                      <a:rPr lang="en-US" altLang="zh-CN" sz="3200" b="0" i="1">
                        <a:latin typeface="Cambria Math" panose="02040503050406030204" pitchFamily="18" charset="0"/>
                      </a:rPr>
                      <m:t>𝑊𝑃𝐿</m:t>
                    </m:r>
                  </m:oMath>
                </a14:m>
                <a:r>
                  <a:rPr lang="zh-CN" altLang="zh-CN" sz="3200" b="0" dirty="0">
                    <a:latin typeface="华文楷体" panose="02010600040101010101" pitchFamily="2" charset="-122"/>
                    <a:ea typeface="华文楷体" panose="02010600040101010101" pitchFamily="2" charset="-122"/>
                  </a:rPr>
                  <a:t>达到最小</a:t>
                </a:r>
                <a:r>
                  <a:rPr lang="zh-CN" altLang="zh-CN" sz="3200" b="0" dirty="0" smtClean="0">
                    <a:latin typeface="华文楷体" panose="02010600040101010101" pitchFamily="2" charset="-122"/>
                    <a:ea typeface="华文楷体" panose="02010600040101010101" pitchFamily="2" charset="-122"/>
                  </a:rPr>
                  <a:t>？</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zh-CN" altLang="zh-CN" sz="3200" b="0" dirty="0" smtClean="0">
                    <a:latin typeface="华文楷体" panose="02010600040101010101" pitchFamily="2" charset="-122"/>
                    <a:ea typeface="华文楷体" panose="02010600040101010101" pitchFamily="2" charset="-122"/>
                  </a:rPr>
                  <a:t>把</a:t>
                </a:r>
                <a:r>
                  <a:rPr lang="zh-CN" altLang="zh-CN" sz="3200" b="0" dirty="0">
                    <a:latin typeface="华文楷体" panose="02010600040101010101" pitchFamily="2" charset="-122"/>
                    <a:ea typeface="华文楷体" panose="02010600040101010101" pitchFamily="2" charset="-122"/>
                  </a:rPr>
                  <a:t>能使</a:t>
                </a:r>
                <a14:m>
                  <m:oMath xmlns:m="http://schemas.openxmlformats.org/officeDocument/2006/math">
                    <m:r>
                      <a:rPr lang="en-US" altLang="zh-CN" sz="3200" b="0" i="1">
                        <a:latin typeface="Cambria Math" panose="02040503050406030204" pitchFamily="18" charset="0"/>
                      </a:rPr>
                      <m:t>𝑊𝑃𝐿</m:t>
                    </m:r>
                  </m:oMath>
                </a14:m>
                <a:r>
                  <a:rPr lang="zh-CN" altLang="zh-CN" sz="3200" b="0" dirty="0">
                    <a:latin typeface="华文楷体" panose="02010600040101010101" pitchFamily="2" charset="-122"/>
                    <a:ea typeface="华文楷体" panose="02010600040101010101" pitchFamily="2" charset="-122"/>
                  </a:rPr>
                  <a:t>达到最小的二叉树，称为</a:t>
                </a:r>
                <a:r>
                  <a:rPr lang="zh-CN" altLang="zh-CN" sz="3200" dirty="0">
                    <a:latin typeface="华文楷体" panose="02010600040101010101" pitchFamily="2" charset="-122"/>
                    <a:ea typeface="华文楷体" panose="02010600040101010101" pitchFamily="2" charset="-122"/>
                  </a:rPr>
                  <a:t>最优二叉树</a:t>
                </a:r>
                <a:r>
                  <a:rPr lang="zh-CN" altLang="zh-CN" sz="3200" b="0" dirty="0">
                    <a:latin typeface="华文楷体" panose="02010600040101010101" pitchFamily="2" charset="-122"/>
                    <a:ea typeface="华文楷体" panose="02010600040101010101" pitchFamily="2" charset="-122"/>
                  </a:rPr>
                  <a:t>。</a:t>
                </a: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341460" y="1658546"/>
                <a:ext cx="11004564" cy="2838809"/>
              </a:xfrm>
              <a:blipFill>
                <a:blip r:embed="rId3"/>
                <a:stretch>
                  <a:fillRect l="-1385" t="-644" b="-429"/>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a:latin typeface="华文楷体" panose="02010600040101010101" pitchFamily="2" charset="-122"/>
                <a:ea typeface="华文楷体" panose="02010600040101010101" pitchFamily="2" charset="-122"/>
              </a:rPr>
              <a:t>最</a:t>
            </a:r>
            <a:r>
              <a:rPr lang="zh-CN" altLang="en-US" dirty="0" smtClean="0">
                <a:latin typeface="华文楷体" panose="02010600040101010101" pitchFamily="2" charset="-122"/>
                <a:ea typeface="华文楷体" panose="02010600040101010101" pitchFamily="2" charset="-122"/>
              </a:rPr>
              <a:t>优二叉树</a:t>
            </a:r>
            <a:endParaRPr lang="zh-CN" altLang="en-US" dirty="0">
              <a:latin typeface="华文楷体" panose="02010600040101010101" pitchFamily="2" charset="-122"/>
              <a:ea typeface="华文楷体" panose="02010600040101010101" pitchFamily="2" charset="-122"/>
            </a:endParaRPr>
          </a:p>
        </p:txBody>
      </p:sp>
      <p:pic>
        <p:nvPicPr>
          <p:cNvPr id="6" name="图片 5"/>
          <p:cNvPicPr/>
          <p:nvPr/>
        </p:nvPicPr>
        <p:blipFill>
          <a:blip r:embed="rId4">
            <a:extLst>
              <a:ext uri="{28A0092B-C50C-407E-A947-70E740481C1C}">
                <a14:useLocalDpi xmlns:a14="http://schemas.microsoft.com/office/drawing/2010/main" val="0"/>
              </a:ext>
            </a:extLst>
          </a:blip>
          <a:srcRect/>
          <a:stretch>
            <a:fillRect/>
          </a:stretch>
        </p:blipFill>
        <p:spPr bwMode="auto">
          <a:xfrm>
            <a:off x="496562" y="4267737"/>
            <a:ext cx="4206066" cy="2412981"/>
          </a:xfrm>
          <a:prstGeom prst="rect">
            <a:avLst/>
          </a:prstGeom>
          <a:noFill/>
          <a:ln>
            <a:noFill/>
          </a:ln>
        </p:spPr>
      </p:pic>
      <p:sp>
        <p:nvSpPr>
          <p:cNvPr id="5" name="文本框 4"/>
          <p:cNvSpPr txBox="1"/>
          <p:nvPr/>
        </p:nvSpPr>
        <p:spPr>
          <a:xfrm>
            <a:off x="5374432" y="5151061"/>
            <a:ext cx="6139543" cy="1200329"/>
          </a:xfrm>
          <a:prstGeom prst="rect">
            <a:avLst/>
          </a:prstGeom>
          <a:noFill/>
        </p:spPr>
        <p:txBody>
          <a:bodyPr wrap="square" rtlCol="0">
            <a:spAutoFit/>
          </a:bodyPr>
          <a:lstStyle/>
          <a:p>
            <a:r>
              <a:rPr lang="en-US" altLang="zh-CN" sz="3600" dirty="0" smtClean="0">
                <a:latin typeface="华文楷体" panose="02010600040101010101" pitchFamily="2" charset="-122"/>
                <a:ea typeface="华文楷体" panose="02010600040101010101" pitchFamily="2" charset="-122"/>
              </a:rPr>
              <a:t>a) 110   b)90</a:t>
            </a:r>
          </a:p>
          <a:p>
            <a:r>
              <a:rPr lang="zh-CN" altLang="en-US" sz="3600" b="1" dirty="0" smtClean="0">
                <a:latin typeface="华文楷体" panose="02010600040101010101" pitchFamily="2" charset="-122"/>
                <a:ea typeface="华文楷体" panose="02010600040101010101" pitchFamily="2" charset="-122"/>
              </a:rPr>
              <a:t>策略： </a:t>
            </a:r>
            <a:r>
              <a:rPr lang="zh-CN" altLang="en-US" sz="3600" dirty="0" smtClean="0">
                <a:latin typeface="华文楷体" panose="02010600040101010101" pitchFamily="2" charset="-122"/>
                <a:ea typeface="华文楷体" panose="02010600040101010101" pitchFamily="2" charset="-122"/>
              </a:rPr>
              <a:t>权值越大，越靠近根</a:t>
            </a:r>
            <a:r>
              <a:rPr lang="en-US" altLang="zh-CN" sz="3600" dirty="0" smtClean="0"/>
              <a:t>       </a:t>
            </a:r>
            <a:endParaRPr lang="zh-CN" altLang="en-US" sz="3600" dirty="0"/>
          </a:p>
        </p:txBody>
      </p:sp>
    </p:spTree>
    <p:extLst>
      <p:ext uri="{BB962C8B-B14F-4D97-AF65-F5344CB8AC3E}">
        <p14:creationId xmlns:p14="http://schemas.microsoft.com/office/powerpoint/2010/main" val="27681412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782686"/>
            <a:ext cx="5966035" cy="4412840"/>
          </a:xfrm>
        </p:spPr>
        <p:txBody>
          <a:bodyPr>
            <a:noAutofit/>
          </a:bodyPr>
          <a:lstStyle/>
          <a:p>
            <a:pPr marL="0" indent="0">
              <a:buNone/>
            </a:pPr>
            <a:r>
              <a:rPr lang="zh-CN" altLang="zh-CN" sz="2800" b="0" dirty="0" smtClean="0">
                <a:ea typeface="华文楷体" panose="02010600040101010101" pitchFamily="2" charset="-122"/>
                <a:cs typeface="Times New Roman" panose="02020603050405020304" pitchFamily="18" charset="0"/>
              </a:rPr>
              <a:t>一</a:t>
            </a:r>
            <a:r>
              <a:rPr lang="zh-CN" altLang="zh-CN" sz="2800" b="0" dirty="0">
                <a:ea typeface="华文楷体" panose="02010600040101010101" pitchFamily="2" charset="-122"/>
                <a:cs typeface="Times New Roman" panose="02020603050405020304" pitchFamily="18" charset="0"/>
              </a:rPr>
              <a:t>组带权</a:t>
            </a:r>
            <a:r>
              <a:rPr lang="zh-CN" altLang="zh-CN" sz="2800" b="0" dirty="0" smtClean="0">
                <a:ea typeface="华文楷体" panose="02010600040101010101" pitchFamily="2" charset="-122"/>
                <a:cs typeface="Times New Roman" panose="02020603050405020304" pitchFamily="18" charset="0"/>
              </a:rPr>
              <a:t>结点</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en-US" altLang="zh-CN" sz="2800" b="0" dirty="0" smtClean="0">
                <a:ea typeface="华文楷体" panose="02010600040101010101" pitchFamily="2" charset="-122"/>
                <a:cs typeface="Times New Roman" panose="02020603050405020304" pitchFamily="18" charset="0"/>
              </a:rPr>
              <a:t>U</a:t>
            </a:r>
            <a:r>
              <a:rPr lang="en-US" altLang="zh-CN" sz="2800" b="0" dirty="0">
                <a:ea typeface="华文楷体" panose="02010600040101010101" pitchFamily="2" charset="-122"/>
                <a:cs typeface="Times New Roman" panose="02020603050405020304" pitchFamily="18" charset="0"/>
              </a:rPr>
              <a:t>={(A</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3)</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(B</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8)</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(C</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10)</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(D</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12)</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(E</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50)</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(F</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4</a:t>
            </a:r>
            <a:r>
              <a:rPr lang="en-US" altLang="zh-CN" sz="2800" b="0" dirty="0" smtClean="0">
                <a:ea typeface="华文楷体" panose="02010600040101010101" pitchFamily="2" charset="-122"/>
                <a:cs typeface="Times New Roman" panose="02020603050405020304" pitchFamily="18" charset="0"/>
              </a:rPr>
              <a:t>)}</a:t>
            </a:r>
            <a:r>
              <a:rPr lang="zh-CN" altLang="en-US"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endParaRPr lang="en-US" altLang="zh-CN" sz="2800" b="0" dirty="0">
              <a:ea typeface="华文楷体" panose="02010600040101010101" pitchFamily="2" charset="-122"/>
              <a:cs typeface="Times New Roman" panose="02020603050405020304" pitchFamily="18" charset="0"/>
            </a:endParaRPr>
          </a:p>
          <a:p>
            <a:pPr marL="0" indent="0">
              <a:buNone/>
            </a:pPr>
            <a:r>
              <a:rPr lang="zh-CN" altLang="en-US" sz="2800" b="0" dirty="0" smtClean="0">
                <a:ea typeface="华文楷体" panose="02010600040101010101" pitchFamily="2" charset="-122"/>
                <a:cs typeface="Times New Roman" panose="02020603050405020304" pitchFamily="18" charset="0"/>
              </a:rPr>
              <a:t>右侧为其一棵最优二叉树。</a:t>
            </a:r>
            <a:endParaRPr lang="en-US" altLang="zh-CN" sz="3600" b="0" dirty="0" smtClean="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a:latin typeface="华文楷体" panose="02010600040101010101" pitchFamily="2" charset="-122"/>
                <a:ea typeface="华文楷体" panose="02010600040101010101" pitchFamily="2" charset="-122"/>
              </a:rPr>
              <a:t>最</a:t>
            </a:r>
            <a:r>
              <a:rPr lang="zh-CN" altLang="en-US" dirty="0" smtClean="0">
                <a:latin typeface="华文楷体" panose="02010600040101010101" pitchFamily="2" charset="-122"/>
                <a:ea typeface="华文楷体" panose="02010600040101010101" pitchFamily="2" charset="-122"/>
              </a:rPr>
              <a:t>优二叉树</a:t>
            </a:r>
            <a:endParaRPr lang="zh-CN" altLang="en-US" dirty="0">
              <a:latin typeface="华文楷体" panose="02010600040101010101" pitchFamily="2" charset="-122"/>
              <a:ea typeface="华文楷体" panose="02010600040101010101" pitchFamily="2" charset="-122"/>
            </a:endParaRPr>
          </a:p>
        </p:txBody>
      </p:sp>
      <p:pic>
        <p:nvPicPr>
          <p:cNvPr id="2" name="图片 1"/>
          <p:cNvPicPr>
            <a:picLocks noChangeAspect="1"/>
          </p:cNvPicPr>
          <p:nvPr/>
        </p:nvPicPr>
        <p:blipFill>
          <a:blip r:embed="rId3"/>
          <a:stretch>
            <a:fillRect/>
          </a:stretch>
        </p:blipFill>
        <p:spPr>
          <a:xfrm>
            <a:off x="6139544" y="1678461"/>
            <a:ext cx="4945223" cy="4517065"/>
          </a:xfrm>
          <a:prstGeom prst="rect">
            <a:avLst/>
          </a:prstGeom>
        </p:spPr>
      </p:pic>
    </p:spTree>
    <p:extLst>
      <p:ext uri="{BB962C8B-B14F-4D97-AF65-F5344CB8AC3E}">
        <p14:creationId xmlns:p14="http://schemas.microsoft.com/office/powerpoint/2010/main" val="17127207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09256"/>
            <a:ext cx="11601724" cy="4928866"/>
          </a:xfrm>
        </p:spPr>
        <p:txBody>
          <a:bodyPr>
            <a:noAutofit/>
          </a:bodyPr>
          <a:lstStyle/>
          <a:p>
            <a:pPr>
              <a:buFont typeface="Wingdings" panose="05000000000000000000" pitchFamily="2" charset="2"/>
              <a:buChar char="Ø"/>
            </a:pPr>
            <a:r>
              <a:rPr lang="zh-CN" altLang="zh-CN" sz="2800" b="0" dirty="0">
                <a:ea typeface="华文楷体" panose="02010600040101010101" pitchFamily="2" charset="-122"/>
                <a:cs typeface="Times New Roman" panose="02020603050405020304" pitchFamily="18" charset="0"/>
              </a:rPr>
              <a:t>哈夫曼算法就是利用</a:t>
            </a:r>
            <a:r>
              <a:rPr lang="zh-CN" altLang="zh-CN" sz="2800" b="0" dirty="0" smtClean="0">
                <a:ea typeface="华文楷体" panose="02010600040101010101" pitchFamily="2" charset="-122"/>
                <a:cs typeface="Times New Roman" panose="02020603050405020304" pitchFamily="18" charset="0"/>
              </a:rPr>
              <a:t>了</a:t>
            </a:r>
            <a:r>
              <a:rPr lang="zh-CN" altLang="en-US" sz="2800" dirty="0">
                <a:ea typeface="华文楷体" panose="02010600040101010101" pitchFamily="2" charset="-122"/>
                <a:cs typeface="Times New Roman" panose="02020603050405020304" pitchFamily="18" charset="0"/>
              </a:rPr>
              <a:t>权值越大，越靠近</a:t>
            </a:r>
            <a:r>
              <a:rPr lang="zh-CN" altLang="en-US" sz="2800" dirty="0" smtClean="0">
                <a:ea typeface="华文楷体" panose="02010600040101010101" pitchFamily="2" charset="-122"/>
                <a:cs typeface="Times New Roman" panose="02020603050405020304" pitchFamily="18" charset="0"/>
              </a:rPr>
              <a:t>根</a:t>
            </a:r>
            <a:r>
              <a:rPr lang="zh-CN" altLang="zh-CN" sz="2800" b="0" dirty="0" smtClean="0">
                <a:ea typeface="华文楷体" panose="02010600040101010101" pitchFamily="2" charset="-122"/>
                <a:cs typeface="Times New Roman" panose="02020603050405020304" pitchFamily="18" charset="0"/>
              </a:rPr>
              <a:t>的</a:t>
            </a:r>
            <a:r>
              <a:rPr lang="zh-CN" altLang="zh-CN" sz="2800" b="0" dirty="0">
                <a:ea typeface="华文楷体" panose="02010600040101010101" pitchFamily="2" charset="-122"/>
                <a:cs typeface="Times New Roman" panose="02020603050405020304" pitchFamily="18" charset="0"/>
              </a:rPr>
              <a:t>思想，逐步比较结点的权值</a:t>
            </a:r>
            <a:r>
              <a:rPr lang="zh-CN" altLang="zh-CN" sz="2800" b="0" dirty="0" smtClean="0">
                <a:ea typeface="华文楷体" panose="02010600040101010101" pitchFamily="2" charset="-122"/>
                <a:cs typeface="Times New Roman" panose="02020603050405020304" pitchFamily="18" charset="0"/>
              </a:rPr>
              <a:t>，构造</a:t>
            </a:r>
            <a:r>
              <a:rPr lang="zh-CN" altLang="zh-CN" sz="2800" b="0" dirty="0">
                <a:ea typeface="华文楷体" panose="02010600040101010101" pitchFamily="2" charset="-122"/>
                <a:cs typeface="Times New Roman" panose="02020603050405020304" pitchFamily="18" charset="0"/>
              </a:rPr>
              <a:t>出</a:t>
            </a:r>
            <a:r>
              <a:rPr lang="zh-CN" altLang="zh-CN" sz="2800" b="0" dirty="0" smtClean="0">
                <a:ea typeface="华文楷体" panose="02010600040101010101" pitchFamily="2" charset="-122"/>
                <a:cs typeface="Times New Roman" panose="02020603050405020304" pitchFamily="18" charset="0"/>
              </a:rPr>
              <a:t>了</a:t>
            </a:r>
            <a:r>
              <a:rPr lang="zh-CN" altLang="en-US" sz="2800" dirty="0" smtClean="0">
                <a:ea typeface="华文楷体" panose="02010600040101010101" pitchFamily="2" charset="-122"/>
                <a:cs typeface="Times New Roman" panose="02020603050405020304" pitchFamily="18" charset="0"/>
              </a:rPr>
              <a:t>哈夫曼树</a:t>
            </a:r>
            <a:r>
              <a:rPr lang="zh-CN" altLang="en-US" sz="2800" b="0" dirty="0" smtClean="0">
                <a:ea typeface="华文楷体" panose="02010600040101010101" pitchFamily="2" charset="-122"/>
                <a:cs typeface="Times New Roman" panose="02020603050405020304" pitchFamily="18" charset="0"/>
              </a:rPr>
              <a:t>，哈夫曼树是一棵</a:t>
            </a:r>
            <a:r>
              <a:rPr lang="zh-CN" altLang="zh-CN" sz="2800" b="0" dirty="0" smtClean="0">
                <a:ea typeface="华文楷体" panose="02010600040101010101" pitchFamily="2" charset="-122"/>
                <a:cs typeface="Times New Roman" panose="02020603050405020304" pitchFamily="18" charset="0"/>
              </a:rPr>
              <a:t>最</a:t>
            </a:r>
            <a:r>
              <a:rPr lang="zh-CN" altLang="zh-CN" sz="2800" b="0" dirty="0">
                <a:ea typeface="华文楷体" panose="02010600040101010101" pitchFamily="2" charset="-122"/>
                <a:cs typeface="Times New Roman" panose="02020603050405020304" pitchFamily="18" charset="0"/>
              </a:rPr>
              <a:t>优二叉树</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a:ea typeface="华文楷体" panose="02010600040101010101" pitchFamily="2" charset="-122"/>
                <a:cs typeface="Times New Roman" panose="02020603050405020304" pitchFamily="18" charset="0"/>
              </a:rPr>
              <a:t>哈夫曼算法的具体步骤为：</a:t>
            </a:r>
          </a:p>
          <a:p>
            <a:pPr marL="0" indent="0">
              <a:buNone/>
            </a:pPr>
            <a:r>
              <a:rPr lang="en-US" altLang="zh-CN" sz="2800" b="0" dirty="0" smtClean="0">
                <a:ea typeface="华文楷体" panose="02010600040101010101" pitchFamily="2" charset="-122"/>
                <a:cs typeface="Times New Roman" panose="02020603050405020304" pitchFamily="18" charset="0"/>
              </a:rPr>
              <a:t>     </a:t>
            </a:r>
            <a:r>
              <a:rPr lang="zh-CN" altLang="zh-CN" sz="2800" b="0" dirty="0" smtClean="0">
                <a:ea typeface="华文楷体" panose="02010600040101010101" pitchFamily="2" charset="-122"/>
                <a:cs typeface="Times New Roman" panose="02020603050405020304" pitchFamily="18" charset="0"/>
              </a:rPr>
              <a:t>对于</a:t>
            </a:r>
            <a:r>
              <a:rPr lang="zh-CN" altLang="zh-CN" sz="2800" b="0" dirty="0">
                <a:ea typeface="华文楷体" panose="02010600040101010101" pitchFamily="2" charset="-122"/>
                <a:cs typeface="Times New Roman" panose="02020603050405020304" pitchFamily="18" charset="0"/>
              </a:rPr>
              <a:t>给定的一个带权结点集合</a:t>
            </a:r>
            <a:r>
              <a:rPr lang="en-US" altLang="zh-CN" sz="2800" b="0" dirty="0">
                <a:ea typeface="华文楷体" panose="02010600040101010101" pitchFamily="2" charset="-122"/>
                <a:cs typeface="Times New Roman" panose="02020603050405020304" pitchFamily="18" charset="0"/>
              </a:rPr>
              <a:t>U</a:t>
            </a:r>
            <a:endParaRPr lang="zh-CN" altLang="zh-CN" sz="2800" b="0" dirty="0">
              <a:ea typeface="华文楷体" panose="02010600040101010101" pitchFamily="2" charset="-122"/>
              <a:cs typeface="Times New Roman" panose="02020603050405020304" pitchFamily="18" charset="0"/>
            </a:endParaRPr>
          </a:p>
          <a:p>
            <a:pPr marL="457200" lvl="0" indent="-457200">
              <a:buFont typeface="+mj-lt"/>
              <a:buAutoNum type="arabicPeriod"/>
            </a:pPr>
            <a:r>
              <a:rPr lang="zh-CN" altLang="zh-CN" sz="2800" b="0" dirty="0">
                <a:ea typeface="华文楷体" panose="02010600040101010101" pitchFamily="2" charset="-122"/>
                <a:cs typeface="Times New Roman" panose="02020603050405020304" pitchFamily="18" charset="0"/>
              </a:rPr>
              <a:t>如果</a:t>
            </a:r>
            <a:r>
              <a:rPr lang="en-US" altLang="zh-CN" sz="2800" b="0" dirty="0">
                <a:ea typeface="华文楷体" panose="02010600040101010101" pitchFamily="2" charset="-122"/>
                <a:cs typeface="Times New Roman" panose="02020603050405020304" pitchFamily="18" charset="0"/>
              </a:rPr>
              <a:t>U</a:t>
            </a:r>
            <a:r>
              <a:rPr lang="zh-CN" altLang="zh-CN" sz="2800" b="0" dirty="0">
                <a:ea typeface="华文楷体" panose="02010600040101010101" pitchFamily="2" charset="-122"/>
                <a:cs typeface="Times New Roman" panose="02020603050405020304" pitchFamily="18" charset="0"/>
              </a:rPr>
              <a:t>中只有一个结点，操作结束，否则转向</a:t>
            </a:r>
            <a:r>
              <a:rPr lang="en-US" altLang="zh-CN" sz="2800" b="0" dirty="0">
                <a:ea typeface="华文楷体" panose="02010600040101010101" pitchFamily="2" charset="-122"/>
                <a:cs typeface="Times New Roman" panose="02020603050405020304" pitchFamily="18" charset="0"/>
              </a:rPr>
              <a:t>2</a:t>
            </a:r>
            <a:r>
              <a:rPr lang="zh-CN" altLang="zh-CN" sz="2800" b="0" dirty="0">
                <a:ea typeface="华文楷体" panose="02010600040101010101" pitchFamily="2" charset="-122"/>
                <a:cs typeface="Times New Roman" panose="02020603050405020304" pitchFamily="18" charset="0"/>
              </a:rPr>
              <a:t>）。</a:t>
            </a:r>
          </a:p>
          <a:p>
            <a:pPr marL="457200" lvl="0" indent="-457200">
              <a:buFont typeface="+mj-lt"/>
              <a:buAutoNum type="arabicPeriod"/>
            </a:pPr>
            <a:r>
              <a:rPr lang="zh-CN" altLang="zh-CN" sz="2800" b="0" dirty="0">
                <a:ea typeface="华文楷体" panose="02010600040101010101" pitchFamily="2" charset="-122"/>
                <a:cs typeface="Times New Roman" panose="02020603050405020304" pitchFamily="18" charset="0"/>
              </a:rPr>
              <a:t>在集合中选取两个权值最小的结点</a:t>
            </a:r>
            <a:r>
              <a:rPr lang="en-US" altLang="zh-CN" sz="2800" b="0" dirty="0">
                <a:ea typeface="华文楷体" panose="02010600040101010101" pitchFamily="2" charset="-122"/>
                <a:cs typeface="Times New Roman" panose="02020603050405020304" pitchFamily="18" charset="0"/>
              </a:rPr>
              <a:t>x</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y</a:t>
            </a:r>
            <a:r>
              <a:rPr lang="zh-CN" altLang="zh-CN" sz="2800" b="0" dirty="0">
                <a:ea typeface="华文楷体" panose="02010600040101010101" pitchFamily="2" charset="-122"/>
                <a:cs typeface="Times New Roman" panose="02020603050405020304" pitchFamily="18" charset="0"/>
              </a:rPr>
              <a:t>，构造一个新的结点</a:t>
            </a:r>
            <a:r>
              <a:rPr lang="en-US" altLang="zh-CN" sz="2800" b="0" dirty="0">
                <a:ea typeface="华文楷体" panose="02010600040101010101" pitchFamily="2" charset="-122"/>
                <a:cs typeface="Times New Roman" panose="02020603050405020304" pitchFamily="18" charset="0"/>
              </a:rPr>
              <a:t>z</a:t>
            </a:r>
            <a:r>
              <a:rPr lang="zh-CN" altLang="zh-CN" sz="2800" b="0" dirty="0">
                <a:ea typeface="华文楷体" panose="02010600040101010101" pitchFamily="2" charset="-122"/>
                <a:cs typeface="Times New Roman" panose="02020603050405020304" pitchFamily="18" charset="0"/>
              </a:rPr>
              <a:t>。新结点</a:t>
            </a:r>
            <a:r>
              <a:rPr lang="en-US" altLang="zh-CN" sz="2800" b="0" dirty="0">
                <a:ea typeface="华文楷体" panose="02010600040101010101" pitchFamily="2" charset="-122"/>
                <a:cs typeface="Times New Roman" panose="02020603050405020304" pitchFamily="18" charset="0"/>
              </a:rPr>
              <a:t>z</a:t>
            </a:r>
            <a:r>
              <a:rPr lang="zh-CN" altLang="zh-CN" sz="2800" b="0" dirty="0">
                <a:ea typeface="华文楷体" panose="02010600040101010101" pitchFamily="2" charset="-122"/>
                <a:cs typeface="Times New Roman" panose="02020603050405020304" pitchFamily="18" charset="0"/>
              </a:rPr>
              <a:t>的权值为结点</a:t>
            </a:r>
            <a:r>
              <a:rPr lang="en-US" altLang="zh-CN" sz="2800" b="0" dirty="0">
                <a:ea typeface="华文楷体" panose="02010600040101010101" pitchFamily="2" charset="-122"/>
                <a:cs typeface="Times New Roman" panose="02020603050405020304" pitchFamily="18" charset="0"/>
              </a:rPr>
              <a:t>x</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y</a:t>
            </a:r>
            <a:r>
              <a:rPr lang="zh-CN" altLang="zh-CN" sz="2800" b="0" dirty="0">
                <a:ea typeface="华文楷体" panose="02010600040101010101" pitchFamily="2" charset="-122"/>
                <a:cs typeface="Times New Roman" panose="02020603050405020304" pitchFamily="18" charset="0"/>
              </a:rPr>
              <a:t>的权值之和。在集合</a:t>
            </a:r>
            <a:r>
              <a:rPr lang="en-US" altLang="zh-CN" sz="2800" b="0" dirty="0">
                <a:ea typeface="华文楷体" panose="02010600040101010101" pitchFamily="2" charset="-122"/>
                <a:cs typeface="Times New Roman" panose="02020603050405020304" pitchFamily="18" charset="0"/>
              </a:rPr>
              <a:t>U</a:t>
            </a:r>
            <a:r>
              <a:rPr lang="zh-CN" altLang="zh-CN" sz="2800" b="0" dirty="0">
                <a:ea typeface="华文楷体" panose="02010600040101010101" pitchFamily="2" charset="-122"/>
                <a:cs typeface="Times New Roman" panose="02020603050405020304" pitchFamily="18" charset="0"/>
              </a:rPr>
              <a:t>中删除结点</a:t>
            </a:r>
            <a:r>
              <a:rPr lang="en-US" altLang="zh-CN" sz="2800" b="0" dirty="0">
                <a:ea typeface="华文楷体" panose="02010600040101010101" pitchFamily="2" charset="-122"/>
                <a:cs typeface="Times New Roman" panose="02020603050405020304" pitchFamily="18" charset="0"/>
              </a:rPr>
              <a:t>x</a:t>
            </a:r>
            <a:r>
              <a:rPr lang="zh-CN" altLang="zh-CN" sz="2800" b="0" dirty="0">
                <a:ea typeface="华文楷体" panose="02010600040101010101" pitchFamily="2" charset="-122"/>
                <a:cs typeface="Times New Roman" panose="02020603050405020304" pitchFamily="18" charset="0"/>
              </a:rPr>
              <a:t>和</a:t>
            </a:r>
            <a:r>
              <a:rPr lang="en-US" altLang="zh-CN" sz="2800" b="0" dirty="0">
                <a:ea typeface="华文楷体" panose="02010600040101010101" pitchFamily="2" charset="-122"/>
                <a:cs typeface="Times New Roman" panose="02020603050405020304" pitchFamily="18" charset="0"/>
              </a:rPr>
              <a:t>y</a:t>
            </a:r>
            <a:r>
              <a:rPr lang="zh-CN" altLang="zh-CN" sz="2800" b="0" dirty="0">
                <a:ea typeface="华文楷体" panose="02010600040101010101" pitchFamily="2" charset="-122"/>
                <a:cs typeface="Times New Roman" panose="02020603050405020304" pitchFamily="18" charset="0"/>
              </a:rPr>
              <a:t>并加入新结点</a:t>
            </a:r>
            <a:r>
              <a:rPr lang="en-US" altLang="zh-CN" sz="2800" b="0" dirty="0">
                <a:ea typeface="华文楷体" panose="02010600040101010101" pitchFamily="2" charset="-122"/>
                <a:cs typeface="Times New Roman" panose="02020603050405020304" pitchFamily="18" charset="0"/>
              </a:rPr>
              <a:t>z</a:t>
            </a:r>
            <a:r>
              <a:rPr lang="zh-CN" altLang="zh-CN" sz="2800" b="0" dirty="0">
                <a:ea typeface="华文楷体" panose="02010600040101010101" pitchFamily="2" charset="-122"/>
                <a:cs typeface="Times New Roman" panose="02020603050405020304" pitchFamily="18" charset="0"/>
              </a:rPr>
              <a:t>，然后转向</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a:t>
            </a:r>
          </a:p>
          <a:p>
            <a:pPr>
              <a:buFont typeface="Wingdings" panose="05000000000000000000" pitchFamily="2" charset="2"/>
              <a:buChar char="Ø"/>
            </a:pPr>
            <a:endParaRPr lang="en-US" altLang="zh-CN" sz="4000" b="0" dirty="0"/>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哈夫曼算法：</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558173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哈夫曼算法的构造示例：</a:t>
            </a:r>
            <a:endParaRPr lang="zh-CN" altLang="en-US" dirty="0">
              <a:latin typeface="华文楷体" panose="02010600040101010101" pitchFamily="2" charset="-122"/>
              <a:ea typeface="华文楷体" panose="02010600040101010101" pitchFamily="2" charset="-122"/>
            </a:endParaRPr>
          </a:p>
        </p:txBody>
      </p:sp>
      <p:pic>
        <p:nvPicPr>
          <p:cNvPr id="7" name="图片 6"/>
          <p:cNvPicPr/>
          <p:nvPr/>
        </p:nvPicPr>
        <p:blipFill>
          <a:blip r:embed="rId3">
            <a:extLst>
              <a:ext uri="{28A0092B-C50C-407E-A947-70E740481C1C}">
                <a14:useLocalDpi xmlns:a14="http://schemas.microsoft.com/office/drawing/2010/main" val="0"/>
              </a:ext>
            </a:extLst>
          </a:blip>
          <a:srcRect/>
          <a:stretch>
            <a:fillRect/>
          </a:stretch>
        </p:blipFill>
        <p:spPr bwMode="auto">
          <a:xfrm>
            <a:off x="341460" y="2967278"/>
            <a:ext cx="5126337" cy="3116281"/>
          </a:xfrm>
          <a:prstGeom prst="rect">
            <a:avLst/>
          </a:prstGeom>
          <a:noFill/>
          <a:ln>
            <a:noFill/>
          </a:ln>
        </p:spPr>
      </p:pic>
      <p:pic>
        <p:nvPicPr>
          <p:cNvPr id="8" name="图片 7"/>
          <p:cNvPicPr/>
          <p:nvPr/>
        </p:nvPicPr>
        <p:blipFill>
          <a:blip r:embed="rId4">
            <a:extLst>
              <a:ext uri="{28A0092B-C50C-407E-A947-70E740481C1C}">
                <a14:useLocalDpi xmlns:a14="http://schemas.microsoft.com/office/drawing/2010/main" val="0"/>
              </a:ext>
            </a:extLst>
          </a:blip>
          <a:srcRect/>
          <a:stretch>
            <a:fillRect/>
          </a:stretch>
        </p:blipFill>
        <p:spPr bwMode="auto">
          <a:xfrm>
            <a:off x="6086338" y="3279699"/>
            <a:ext cx="5025120" cy="2803860"/>
          </a:xfrm>
          <a:prstGeom prst="rect">
            <a:avLst/>
          </a:prstGeom>
          <a:noFill/>
          <a:ln>
            <a:noFill/>
          </a:ln>
        </p:spPr>
      </p:pic>
      <p:sp>
        <p:nvSpPr>
          <p:cNvPr id="2" name="文本框 1"/>
          <p:cNvSpPr txBox="1"/>
          <p:nvPr/>
        </p:nvSpPr>
        <p:spPr>
          <a:xfrm>
            <a:off x="161068" y="1680080"/>
            <a:ext cx="11850540" cy="954107"/>
          </a:xfrm>
          <a:prstGeom prst="rect">
            <a:avLst/>
          </a:prstGeom>
          <a:noFill/>
        </p:spPr>
        <p:txBody>
          <a:bodyPr wrap="square" rtlCol="0">
            <a:spAutoFit/>
          </a:bodyPr>
          <a:lstStyle/>
          <a:p>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对一组带权结点</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U={(A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3)</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8)</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12)</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50)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4)}</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按照</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哈夫曼算法</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构造一</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棵最优二叉树。</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98709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00476" y="2198909"/>
            <a:ext cx="4071937" cy="3082895"/>
          </a:xfrm>
          <a:prstGeom prst="rect">
            <a:avLst/>
          </a:prstGeom>
          <a:noFill/>
        </p:spPr>
        <p:txBody>
          <a:bodyPr wrap="square" rtlCol="0">
            <a:spAutoFit/>
          </a:bodyPr>
          <a:lstStyle/>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二叉树的定义</a:t>
            </a:r>
            <a:endParaRPr lang="en-US" altLang="zh-CN" sz="2800" b="1" dirty="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solidFill>
                  <a:srgbClr val="FF0000"/>
                </a:solidFill>
                <a:latin typeface="华文楷体" pitchFamily="2" charset="-122"/>
                <a:ea typeface="华文楷体" pitchFamily="2" charset="-122"/>
              </a:rPr>
              <a:t>二叉树的性质</a:t>
            </a:r>
            <a:endParaRPr lang="en-US" altLang="zh-CN" sz="2800" b="1" dirty="0" smtClean="0">
              <a:solidFill>
                <a:srgbClr val="FF0000"/>
              </a:solidFill>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二叉树的存储</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二叉树类及操作实现</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二叉树的遍历</a:t>
            </a:r>
            <a:endParaRPr lang="zh-CN" altLang="en-US" sz="2800" b="1" dirty="0">
              <a:latin typeface="华文楷体" pitchFamily="2" charset="-122"/>
              <a:ea typeface="华文楷体" pitchFamily="2" charset="-122"/>
            </a:endParaRPr>
          </a:p>
        </p:txBody>
      </p:sp>
      <p:sp>
        <p:nvSpPr>
          <p:cNvPr id="4" name="文本框 3"/>
          <p:cNvSpPr txBox="1"/>
          <p:nvPr/>
        </p:nvSpPr>
        <p:spPr>
          <a:xfrm>
            <a:off x="285750" y="671513"/>
            <a:ext cx="3514726" cy="766172"/>
          </a:xfrm>
          <a:prstGeom prst="rect">
            <a:avLst/>
          </a:prstGeom>
          <a:noFill/>
        </p:spPr>
        <p:txBody>
          <a:bodyPr wrap="square" rtlCol="0">
            <a:spAutoFit/>
          </a:bodyPr>
          <a:lstStyle/>
          <a:p>
            <a:pPr>
              <a:lnSpc>
                <a:spcPct val="115000"/>
              </a:lnSpc>
              <a:spcBef>
                <a:spcPts val="1000"/>
              </a:spcBef>
              <a:buClr>
                <a:schemeClr val="accent1"/>
              </a:buClr>
              <a:buSzPct val="100000"/>
              <a:defRPr/>
            </a:pPr>
            <a:r>
              <a:rPr lang="zh-CN" altLang="en-US" sz="4000" b="1" dirty="0">
                <a:latin typeface="华文楷体" pitchFamily="2" charset="-122"/>
                <a:ea typeface="华文楷体" pitchFamily="2" charset="-122"/>
              </a:rPr>
              <a:t>二叉树：</a:t>
            </a:r>
          </a:p>
        </p:txBody>
      </p:sp>
    </p:spTree>
    <p:extLst>
      <p:ext uri="{BB962C8B-B14F-4D97-AF65-F5344CB8AC3E}">
        <p14:creationId xmlns:p14="http://schemas.microsoft.com/office/powerpoint/2010/main" val="23126178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哈夫曼算法的构造示例：</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341460" y="2643375"/>
            <a:ext cx="5032973" cy="2619090"/>
          </a:xfrm>
          <a:prstGeom prst="rect">
            <a:avLst/>
          </a:prstGeom>
          <a:noFill/>
          <a:ln>
            <a:noFill/>
          </a:ln>
        </p:spPr>
      </p:pic>
      <p:pic>
        <p:nvPicPr>
          <p:cNvPr id="9" name="图片 8"/>
          <p:cNvPicPr/>
          <p:nvPr/>
        </p:nvPicPr>
        <p:blipFill>
          <a:blip r:embed="rId4">
            <a:extLst>
              <a:ext uri="{28A0092B-C50C-407E-A947-70E740481C1C}">
                <a14:useLocalDpi xmlns:a14="http://schemas.microsoft.com/office/drawing/2010/main" val="0"/>
              </a:ext>
            </a:extLst>
          </a:blip>
          <a:srcRect/>
          <a:stretch>
            <a:fillRect/>
          </a:stretch>
        </p:blipFill>
        <p:spPr bwMode="auto">
          <a:xfrm>
            <a:off x="5622587" y="2415553"/>
            <a:ext cx="6174534" cy="2846912"/>
          </a:xfrm>
          <a:prstGeom prst="rect">
            <a:avLst/>
          </a:prstGeom>
          <a:noFill/>
          <a:ln>
            <a:noFill/>
          </a:ln>
        </p:spPr>
      </p:pic>
    </p:spTree>
    <p:extLst>
      <p:ext uri="{BB962C8B-B14F-4D97-AF65-F5344CB8AC3E}">
        <p14:creationId xmlns:p14="http://schemas.microsoft.com/office/powerpoint/2010/main" val="3546739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哈夫曼算法的构造示例：</a:t>
            </a:r>
            <a:endParaRPr lang="zh-CN" altLang="en-US" dirty="0">
              <a:latin typeface="华文楷体" panose="02010600040101010101" pitchFamily="2" charset="-122"/>
              <a:ea typeface="华文楷体" panose="02010600040101010101" pitchFamily="2" charset="-122"/>
            </a:endParaRPr>
          </a:p>
        </p:txBody>
      </p:sp>
      <p:pic>
        <p:nvPicPr>
          <p:cNvPr id="7" name="图片 6"/>
          <p:cNvPicPr/>
          <p:nvPr/>
        </p:nvPicPr>
        <p:blipFill>
          <a:blip r:embed="rId3">
            <a:extLst>
              <a:ext uri="{28A0092B-C50C-407E-A947-70E740481C1C}">
                <a14:useLocalDpi xmlns:a14="http://schemas.microsoft.com/office/drawing/2010/main" val="0"/>
              </a:ext>
            </a:extLst>
          </a:blip>
          <a:srcRect/>
          <a:stretch>
            <a:fillRect/>
          </a:stretch>
        </p:blipFill>
        <p:spPr bwMode="auto">
          <a:xfrm>
            <a:off x="1890342" y="1658955"/>
            <a:ext cx="6955079" cy="3814059"/>
          </a:xfrm>
          <a:prstGeom prst="rect">
            <a:avLst/>
          </a:prstGeom>
          <a:noFill/>
          <a:ln>
            <a:noFill/>
          </a:ln>
        </p:spPr>
      </p:pic>
      <mc:AlternateContent xmlns:mc="http://schemas.openxmlformats.org/markup-compatibility/2006" xmlns:a14="http://schemas.microsoft.com/office/drawing/2010/main">
        <mc:Choice Requires="a14">
          <p:sp>
            <p:nvSpPr>
              <p:cNvPr id="2" name="文本框 1"/>
              <p:cNvSpPr txBox="1"/>
              <p:nvPr/>
            </p:nvSpPr>
            <p:spPr>
              <a:xfrm>
                <a:off x="727788" y="5784980"/>
                <a:ext cx="11464212" cy="584775"/>
              </a:xfrm>
              <a:prstGeom prst="rect">
                <a:avLst/>
              </a:prstGeom>
              <a:noFill/>
            </p:spPr>
            <p:txBody>
              <a:bodyPr wrap="square" rtlCol="0">
                <a:spAutoFit/>
              </a:bodyPr>
              <a:lstStyle/>
              <a:p>
                <a14:m>
                  <m:oMath xmlns:m="http://schemas.openxmlformats.org/officeDocument/2006/math">
                    <m:r>
                      <a:rPr lang="en-US" altLang="zh-CN" sz="3200" i="1">
                        <a:latin typeface="Cambria Math" panose="02040503050406030204" pitchFamily="18" charset="0"/>
                      </a:rPr>
                      <m:t>𝑊𝑃𝐿</m:t>
                    </m:r>
                    <m:r>
                      <a:rPr lang="en-US" altLang="zh-CN" sz="3200" i="1">
                        <a:latin typeface="Cambria Math" panose="02040503050406030204" pitchFamily="18" charset="0"/>
                      </a:rPr>
                      <m:t>=3∗4+4∗4+8∗3+10∗3+12∗3+50∗1=168</m:t>
                    </m:r>
                  </m:oMath>
                </a14:m>
                <a:r>
                  <a:rPr lang="zh-CN" altLang="zh-CN" sz="3200" dirty="0"/>
                  <a:t>。</a:t>
                </a:r>
                <a:endParaRPr lang="zh-CN" altLang="en-US" sz="3200" dirty="0"/>
              </a:p>
            </p:txBody>
          </p:sp>
        </mc:Choice>
        <mc:Fallback xmlns="">
          <p:sp>
            <p:nvSpPr>
              <p:cNvPr id="2" name="文本框 1"/>
              <p:cNvSpPr txBox="1">
                <a:spLocks noRot="1" noChangeAspect="1" noMove="1" noResize="1" noEditPoints="1" noAdjustHandles="1" noChangeArrowheads="1" noChangeShapeType="1" noTextEdit="1"/>
              </p:cNvSpPr>
              <p:nvPr/>
            </p:nvSpPr>
            <p:spPr>
              <a:xfrm>
                <a:off x="727788" y="5784980"/>
                <a:ext cx="11464212" cy="584775"/>
              </a:xfrm>
              <a:prstGeom prst="rect">
                <a:avLst/>
              </a:prstGeom>
              <a:blipFill>
                <a:blip r:embed="rId4"/>
                <a:stretch>
                  <a:fillRect t="-13542" b="-33333"/>
                </a:stretch>
              </a:blipFill>
            </p:spPr>
            <p:txBody>
              <a:bodyPr/>
              <a:lstStyle/>
              <a:p>
                <a:r>
                  <a:rPr lang="zh-CN" altLang="en-US">
                    <a:noFill/>
                  </a:rPr>
                  <a:t> </a:t>
                </a:r>
              </a:p>
            </p:txBody>
          </p:sp>
        </mc:Fallback>
      </mc:AlternateContent>
      <p:sp>
        <p:nvSpPr>
          <p:cNvPr id="3" name="文本框 2"/>
          <p:cNvSpPr txBox="1"/>
          <p:nvPr/>
        </p:nvSpPr>
        <p:spPr>
          <a:xfrm>
            <a:off x="8090452" y="3339548"/>
            <a:ext cx="3578087" cy="461665"/>
          </a:xfrm>
          <a:prstGeom prst="rect">
            <a:avLst/>
          </a:prstGeom>
          <a:noFill/>
        </p:spPr>
        <p:txBody>
          <a:bodyPr wrap="square" rtlCol="0">
            <a:spAutoFit/>
          </a:bodyPr>
          <a:lstStyle/>
          <a:p>
            <a:r>
              <a:rPr lang="zh-CN" altLang="en-US" sz="2400" b="1" dirty="0" smtClean="0">
                <a:solidFill>
                  <a:schemeClr val="accent1"/>
                </a:solidFill>
              </a:rPr>
              <a:t>应用目标： 哈夫曼编码 </a:t>
            </a:r>
            <a:endParaRPr lang="zh-CN" altLang="en-US" sz="2400" b="1" dirty="0">
              <a:solidFill>
                <a:schemeClr val="accent1"/>
              </a:solidFill>
            </a:endParaRPr>
          </a:p>
        </p:txBody>
      </p:sp>
    </p:spTree>
    <p:extLst>
      <p:ext uri="{BB962C8B-B14F-4D97-AF65-F5344CB8AC3E}">
        <p14:creationId xmlns:p14="http://schemas.microsoft.com/office/powerpoint/2010/main" val="27003853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10127486"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哈夫曼算法构造出的二叉树一定是一个最优</a:t>
            </a:r>
            <a:r>
              <a:rPr lang="zh-CN" altLang="zh-CN" dirty="0" smtClean="0">
                <a:latin typeface="华文楷体" panose="02010600040101010101" pitchFamily="2" charset="-122"/>
                <a:ea typeface="华文楷体" panose="02010600040101010101" pitchFamily="2" charset="-122"/>
              </a:rPr>
              <a:t>二叉树</a:t>
            </a:r>
            <a:r>
              <a:rPr lang="zh-CN" altLang="en-US" dirty="0" smtClean="0">
                <a:latin typeface="华文楷体" panose="02010600040101010101" pitchFamily="2" charset="-122"/>
                <a:ea typeface="华文楷体" panose="02010600040101010101" pitchFamily="2" charset="-122"/>
              </a:rPr>
              <a:t>吗？</a:t>
            </a:r>
            <a:endParaRPr lang="zh-CN" altLang="en-US" dirty="0">
              <a:latin typeface="华文楷体" panose="02010600040101010101" pitchFamily="2" charset="-122"/>
              <a:ea typeface="华文楷体" panose="02010600040101010101" pitchFamily="2" charset="-122"/>
            </a:endParaRPr>
          </a:p>
        </p:txBody>
      </p:sp>
      <p:sp>
        <p:nvSpPr>
          <p:cNvPr id="3" name="矩形 2"/>
          <p:cNvSpPr/>
          <p:nvPr/>
        </p:nvSpPr>
        <p:spPr>
          <a:xfrm>
            <a:off x="341460" y="1555104"/>
            <a:ext cx="11265823" cy="5016758"/>
          </a:xfrm>
          <a:prstGeom prst="rect">
            <a:avLst/>
          </a:prstGeom>
        </p:spPr>
        <p:txBody>
          <a:bodyPr wrap="square">
            <a:spAutoFit/>
          </a:bodyPr>
          <a:lstStyle/>
          <a:p>
            <a:r>
              <a:rPr lang="zh-CN" altLang="zh-CN" sz="3200" b="1" dirty="0">
                <a:latin typeface="Times New Roman" panose="02020603050405020304" pitchFamily="18" charset="0"/>
                <a:ea typeface="华文楷体" panose="02010600040101010101" pitchFamily="2" charset="-122"/>
                <a:cs typeface="Times New Roman" panose="02020603050405020304" pitchFamily="18" charset="0"/>
              </a:rPr>
              <a:t>定理</a:t>
            </a:r>
            <a:r>
              <a:rPr lang="en-US" altLang="zh-CN" sz="3200" b="1" dirty="0">
                <a:latin typeface="Times New Roman" panose="02020603050405020304" pitchFamily="18" charset="0"/>
                <a:ea typeface="华文楷体" panose="02010600040101010101" pitchFamily="2" charset="-122"/>
                <a:cs typeface="Times New Roman" panose="02020603050405020304" pitchFamily="18" charset="0"/>
              </a:rPr>
              <a:t>4-1</a:t>
            </a:r>
            <a:r>
              <a:rPr lang="zh-CN" altLang="zh-CN" sz="3200" b="1"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设</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T</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为带权</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2</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err="1">
                <a:latin typeface="Times New Roman" panose="02020603050405020304" pitchFamily="18" charset="0"/>
                <a:ea typeface="华文楷体" panose="02010600040101010101" pitchFamily="2" charset="-122"/>
                <a:cs typeface="Times New Roman" panose="02020603050405020304" pitchFamily="18" charset="0"/>
              </a:rPr>
              <a:t>t</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的一组结点集合构成的最优二叉树，则</a:t>
            </a: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1) </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带权</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2</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的叶子</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sym typeface="Symbol" panose="05050102010706020507" pitchFamily="18" charset="2"/>
              </a:rPr>
              <a:t></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w1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sym typeface="Symbol" panose="05050102010706020507" pitchFamily="18" charset="2"/>
              </a:rPr>
              <a:t></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w2</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是兄弟。</a:t>
            </a: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2) </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以叶子</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sym typeface="Symbol" panose="05050102010706020507" pitchFamily="18" charset="2"/>
              </a:rPr>
              <a:t></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w1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sym typeface="Symbol" panose="05050102010706020507" pitchFamily="18" charset="2"/>
              </a:rPr>
              <a:t></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w2</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为儿子结点的内部结点，其路径长度最长</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b="1" dirty="0">
                <a:latin typeface="Times New Roman" panose="02020603050405020304" pitchFamily="18" charset="0"/>
                <a:ea typeface="华文楷体" panose="02010600040101010101" pitchFamily="2" charset="-122"/>
                <a:cs typeface="Times New Roman" panose="02020603050405020304" pitchFamily="18" charset="0"/>
              </a:rPr>
              <a:t>定理</a:t>
            </a:r>
            <a:r>
              <a:rPr lang="en-US" altLang="zh-CN" sz="3200" b="1" dirty="0">
                <a:latin typeface="Times New Roman" panose="02020603050405020304" pitchFamily="18" charset="0"/>
                <a:ea typeface="华文楷体" panose="02010600040101010101" pitchFamily="2" charset="-122"/>
                <a:cs typeface="Times New Roman" panose="02020603050405020304" pitchFamily="18" charset="0"/>
              </a:rPr>
              <a:t>4-2</a:t>
            </a:r>
            <a:r>
              <a:rPr lang="zh-CN" altLang="zh-CN" sz="3200" b="1"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设</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T</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为带权</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2</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err="1">
                <a:latin typeface="Times New Roman" panose="02020603050405020304" pitchFamily="18" charset="0"/>
                <a:ea typeface="华文楷体" panose="02010600040101010101" pitchFamily="2" charset="-122"/>
                <a:cs typeface="Times New Roman" panose="02020603050405020304" pitchFamily="18" charset="0"/>
              </a:rPr>
              <a:t>t</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的一组结点集合构成的最优二叉树，若将以带权</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和</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2</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的叶子为儿子的内部结点改为带权</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1</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a:t>
            </a:r>
            <a:r>
              <a:rPr lang="en-US" altLang="zh-CN" sz="3200" baseline="-25000" dirty="0">
                <a:latin typeface="Times New Roman" panose="02020603050405020304" pitchFamily="18" charset="0"/>
                <a:ea typeface="华文楷体" panose="02010600040101010101" pitchFamily="2" charset="-122"/>
                <a:cs typeface="Times New Roman" panose="02020603050405020304" pitchFamily="18" charset="0"/>
              </a:rPr>
              <a:t>2</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的叶子，得到一棵新树</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T1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，则</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T1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也是最优二叉树</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两个定理循环往复，正是哈夫曼算法正确性的说明。</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3871421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zh-CN" dirty="0">
                <a:latin typeface="华文楷体" panose="02010600040101010101" pitchFamily="2" charset="-122"/>
                <a:ea typeface="华文楷体" panose="02010600040101010101" pitchFamily="2" charset="-122"/>
              </a:rPr>
              <a:t>哈夫曼算法的实现</a:t>
            </a:r>
            <a:endParaRPr lang="zh-CN" altLang="en-US" dirty="0">
              <a:latin typeface="华文楷体" panose="02010600040101010101" pitchFamily="2" charset="-122"/>
              <a:ea typeface="华文楷体" panose="02010600040101010101" pitchFamily="2" charset="-122"/>
            </a:endParaRPr>
          </a:p>
        </p:txBody>
      </p:sp>
      <p:sp>
        <p:nvSpPr>
          <p:cNvPr id="3" name="矩形 2"/>
          <p:cNvSpPr/>
          <p:nvPr/>
        </p:nvSpPr>
        <p:spPr>
          <a:xfrm>
            <a:off x="100915" y="1540010"/>
            <a:ext cx="11592063" cy="5016758"/>
          </a:xfrm>
          <a:prstGeom prst="rect">
            <a:avLst/>
          </a:prstGeom>
        </p:spPr>
        <p:txBody>
          <a:bodyPr wrap="square">
            <a:spAutoFit/>
          </a:bodyPr>
          <a:lstStyle/>
          <a:p>
            <a:pPr indent="270510" algn="just">
              <a:spcAft>
                <a:spcPts val="0"/>
              </a:spcAft>
            </a:pPr>
            <a:r>
              <a:rPr lang="zh-CN" altLang="en-US" sz="3200" dirty="0">
                <a:latin typeface="Times New Roman" panose="02020603050405020304" pitchFamily="18" charset="0"/>
                <a:ea typeface="华文楷体" panose="02010600040101010101" pitchFamily="2" charset="-122"/>
                <a:cs typeface="Times New Roman" panose="02020603050405020304" pitchFamily="18" charset="0"/>
              </a:rPr>
              <a:t>二叉树用</a:t>
            </a:r>
            <a:r>
              <a:rPr lang="zh-CN" altLang="en-US" sz="3200" b="1" dirty="0">
                <a:latin typeface="Times New Roman" panose="02020603050405020304" pitchFamily="18" charset="0"/>
                <a:ea typeface="华文楷体" panose="02010600040101010101" pitchFamily="2" charset="-122"/>
                <a:cs typeface="Times New Roman" panose="02020603050405020304" pitchFamily="18" charset="0"/>
              </a:rPr>
              <a:t>顺序存储法</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用</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一个</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数组</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存储</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哈夫曼</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结点</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pPr indent="270510" algn="just">
              <a:spcAft>
                <a:spcPts val="0"/>
              </a:spcAft>
            </a:pP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pPr indent="270510" algn="just">
              <a:spcAft>
                <a:spcPts val="0"/>
              </a:spcAft>
            </a:pP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哈夫曼</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结点</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（叶子</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中间结点）</a:t>
            </a:r>
            <a:r>
              <a:rPr lang="en-US" altLang="zh-CN" sz="3200" b="1" dirty="0" err="1" smtClean="0">
                <a:latin typeface="Times New Roman" panose="02020603050405020304" pitchFamily="18" charset="0"/>
                <a:ea typeface="华文楷体" panose="02010600040101010101" pitchFamily="2" charset="-122"/>
                <a:cs typeface="Times New Roman" panose="02020603050405020304" pitchFamily="18" charset="0"/>
              </a:rPr>
              <a:t>HuffmanNode</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pPr indent="270510" algn="just">
              <a:spcAft>
                <a:spcPts val="0"/>
              </a:spcAft>
            </a:pP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包含</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5</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个字段：</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data</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为结点的</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值</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pPr indent="270510" algn="just">
              <a:spcAft>
                <a:spcPts val="0"/>
              </a:spcAft>
            </a:pP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                          weight</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为结点的权</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值</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pPr indent="270510" algn="just">
              <a:spcAft>
                <a:spcPts val="0"/>
              </a:spcAft>
            </a:pP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parent</a:t>
            </a:r>
            <a:r>
              <a:rPr lang="zh-CN" altLang="zh-CN" sz="3200" dirty="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为结点的父结点</a:t>
            </a:r>
            <a:r>
              <a:rPr lang="zh-CN" altLang="zh-CN" sz="3200"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地址</a:t>
            </a:r>
            <a:r>
              <a:rPr lang="zh-CN" altLang="en-US" sz="3200"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（下标）？</a:t>
            </a:r>
            <a:endParaRPr lang="en-US" altLang="zh-CN" sz="3200"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endParaRPr>
          </a:p>
          <a:p>
            <a:pPr indent="270510" algn="just">
              <a:spcAft>
                <a:spcPts val="0"/>
              </a:spcAft>
            </a:pP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                         left</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和</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right</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为结点的</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左</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右</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孩子的</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地址</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（下标）</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pPr indent="270510" algn="just">
              <a:spcAft>
                <a:spcPts val="0"/>
              </a:spcAft>
            </a:pP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pPr indent="270510" algn="just">
              <a:spcAft>
                <a:spcPts val="0"/>
              </a:spcAft>
            </a:pPr>
            <a:r>
              <a:rPr lang="zh-CN" altLang="zh-CN" sz="3200" b="1" dirty="0" smtClean="0">
                <a:latin typeface="Times New Roman" panose="02020603050405020304" pitchFamily="18" charset="0"/>
                <a:ea typeface="华文楷体" panose="02010600040101010101" pitchFamily="2" charset="-122"/>
                <a:cs typeface="Times New Roman" panose="02020603050405020304" pitchFamily="18" charset="0"/>
              </a:rPr>
              <a:t>特殊地</a:t>
            </a:r>
            <a:r>
              <a:rPr lang="zh-CN" altLang="en-US" sz="3200" b="1"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数组</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0</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下标分量空出来不用，从下标为</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的数组</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分量</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pPr indent="270510" algn="just">
              <a:spcAft>
                <a:spcPts val="0"/>
              </a:spcAft>
            </a:pP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开始</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存储数据。</a:t>
            </a:r>
            <a:endParaRPr lang="zh-CN" altLang="zh-CN" sz="4400" kern="1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0783586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zh-CN" dirty="0">
                <a:latin typeface="华文楷体" panose="02010600040101010101" pitchFamily="2" charset="-122"/>
                <a:ea typeface="华文楷体" panose="02010600040101010101" pitchFamily="2" charset="-122"/>
              </a:rPr>
              <a:t>哈夫曼算法的实现</a:t>
            </a:r>
            <a:endParaRPr lang="zh-CN" altLang="en-US" dirty="0">
              <a:latin typeface="华文楷体" panose="02010600040101010101" pitchFamily="2" charset="-122"/>
              <a:ea typeface="华文楷体" panose="02010600040101010101" pitchFamily="2" charset="-122"/>
            </a:endParaRPr>
          </a:p>
        </p:txBody>
      </p:sp>
      <p:sp>
        <p:nvSpPr>
          <p:cNvPr id="3" name="矩形 2"/>
          <p:cNvSpPr/>
          <p:nvPr/>
        </p:nvSpPr>
        <p:spPr>
          <a:xfrm>
            <a:off x="341460" y="1348800"/>
            <a:ext cx="11592063" cy="5509200"/>
          </a:xfrm>
          <a:prstGeom prst="rect">
            <a:avLst/>
          </a:prstGeom>
        </p:spPr>
        <p:txBody>
          <a:bodyPr wrap="square">
            <a:spAutoFit/>
          </a:bodyPr>
          <a:lstStyle/>
          <a:p>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假定树中叶子结点有</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n</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，中间结点</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都是由两个结点构造而成的</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，度</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均为</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2</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。按照</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n</a:t>
            </a:r>
            <a:r>
              <a:rPr lang="en-US" altLang="zh-CN" sz="3200" baseline="-25000" dirty="0" smtClean="0">
                <a:latin typeface="Times New Roman" panose="02020603050405020304" pitchFamily="18" charset="0"/>
                <a:ea typeface="华文楷体" panose="02010600040101010101" pitchFamily="2" charset="-122"/>
                <a:cs typeface="Times New Roman" panose="02020603050405020304" pitchFamily="18" charset="0"/>
              </a:rPr>
              <a:t>2</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=n</a:t>
            </a:r>
            <a:r>
              <a:rPr lang="en-US" altLang="zh-CN" sz="3200" baseline="-25000" dirty="0" smtClean="0">
                <a:latin typeface="Times New Roman" panose="02020603050405020304" pitchFamily="18" charset="0"/>
                <a:ea typeface="华文楷体" panose="02010600040101010101" pitchFamily="2" charset="-122"/>
                <a:cs typeface="Times New Roman" panose="02020603050405020304" pitchFamily="18" charset="0"/>
              </a:rPr>
              <a:t>0</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-1</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性质，</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最</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优二叉树中结点总数</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为</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                                   n+n-1=2n-1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开辟</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动态数组时，考虑到</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0</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下标分量不用，需要为数组申请</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2n</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个连续的结点空间</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初始时，数组中</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只有叶子</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结点，其</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parent</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left</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right</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都</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设置</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0</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叶子结点</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在数组中</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从</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后往前依次存储，前面空余的</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n-1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个数组分量作为存储即将构造的中间结点用。</a:t>
            </a:r>
            <a:endParaRPr lang="zh-CN" altLang="zh-CN" sz="4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3059996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哈夫曼算法</a:t>
            </a:r>
            <a:r>
              <a:rPr lang="zh-CN" altLang="en-US" dirty="0" smtClean="0">
                <a:latin typeface="华文楷体" panose="02010600040101010101" pitchFamily="2" charset="-122"/>
                <a:ea typeface="华文楷体" panose="02010600040101010101" pitchFamily="2" charset="-122"/>
              </a:rPr>
              <a:t>结果</a:t>
            </a:r>
            <a:endParaRPr lang="zh-CN" altLang="en-US" dirty="0">
              <a:latin typeface="华文楷体" panose="02010600040101010101" pitchFamily="2" charset="-122"/>
              <a:ea typeface="华文楷体" panose="02010600040101010101" pitchFamily="2" charset="-122"/>
            </a:endParaRPr>
          </a:p>
        </p:txBody>
      </p:sp>
      <p:sp>
        <p:nvSpPr>
          <p:cNvPr id="5" name="文本框 4"/>
          <p:cNvSpPr txBox="1"/>
          <p:nvPr/>
        </p:nvSpPr>
        <p:spPr>
          <a:xfrm>
            <a:off x="341460" y="1346990"/>
            <a:ext cx="11850540" cy="954107"/>
          </a:xfrm>
          <a:prstGeom prst="rect">
            <a:avLst/>
          </a:prstGeom>
          <a:noFill/>
        </p:spPr>
        <p:txBody>
          <a:bodyPr wrap="square" rtlCol="0">
            <a:spAutoFit/>
          </a:bodyPr>
          <a:lstStyle/>
          <a:p>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对一组带权结点</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U={(A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3)</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8)</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12)</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50)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4)}</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按照</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哈夫曼算法构造了一棵最优二叉树。</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2" name="图片 1"/>
          <p:cNvPicPr>
            <a:picLocks noChangeAspect="1"/>
          </p:cNvPicPr>
          <p:nvPr/>
        </p:nvPicPr>
        <p:blipFill>
          <a:blip r:embed="rId3"/>
          <a:stretch>
            <a:fillRect/>
          </a:stretch>
        </p:blipFill>
        <p:spPr>
          <a:xfrm>
            <a:off x="1051248" y="2301097"/>
            <a:ext cx="10000577" cy="4174348"/>
          </a:xfrm>
          <a:prstGeom prst="rect">
            <a:avLst/>
          </a:prstGeom>
        </p:spPr>
      </p:pic>
      <p:pic>
        <p:nvPicPr>
          <p:cNvPr id="3" name="图片 2"/>
          <p:cNvPicPr>
            <a:picLocks noChangeAspect="1"/>
          </p:cNvPicPr>
          <p:nvPr/>
        </p:nvPicPr>
        <p:blipFill>
          <a:blip r:embed="rId4"/>
          <a:stretch>
            <a:fillRect/>
          </a:stretch>
        </p:blipFill>
        <p:spPr>
          <a:xfrm>
            <a:off x="1212836" y="2402710"/>
            <a:ext cx="9677400" cy="4048125"/>
          </a:xfrm>
          <a:prstGeom prst="rect">
            <a:avLst/>
          </a:prstGeom>
        </p:spPr>
      </p:pic>
    </p:spTree>
    <p:extLst>
      <p:ext uri="{BB962C8B-B14F-4D97-AF65-F5344CB8AC3E}">
        <p14:creationId xmlns:p14="http://schemas.microsoft.com/office/powerpoint/2010/main" val="34202633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哈夫曼算法</a:t>
            </a:r>
            <a:r>
              <a:rPr lang="zh-CN" altLang="en-US" dirty="0" smtClean="0">
                <a:latin typeface="华文楷体" panose="02010600040101010101" pitchFamily="2" charset="-122"/>
                <a:ea typeface="华文楷体" panose="02010600040101010101" pitchFamily="2" charset="-122"/>
              </a:rPr>
              <a:t>结果</a:t>
            </a:r>
            <a:endParaRPr lang="zh-CN" altLang="en-US" dirty="0">
              <a:latin typeface="华文楷体" panose="02010600040101010101" pitchFamily="2" charset="-122"/>
              <a:ea typeface="华文楷体" panose="02010600040101010101" pitchFamily="2" charset="-122"/>
            </a:endParaRPr>
          </a:p>
        </p:txBody>
      </p:sp>
      <p:sp>
        <p:nvSpPr>
          <p:cNvPr id="5" name="文本框 4"/>
          <p:cNvSpPr txBox="1"/>
          <p:nvPr/>
        </p:nvSpPr>
        <p:spPr>
          <a:xfrm>
            <a:off x="341460" y="1346990"/>
            <a:ext cx="11850540" cy="954107"/>
          </a:xfrm>
          <a:prstGeom prst="rect">
            <a:avLst/>
          </a:prstGeom>
          <a:noFill/>
        </p:spPr>
        <p:txBody>
          <a:bodyPr wrap="square" rtlCol="0">
            <a:spAutoFit/>
          </a:bodyPr>
          <a:lstStyle/>
          <a:p>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对一组带权结点</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U={(A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3)</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8)</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12)</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50)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4)}</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按照</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哈夫曼算法构造了一棵最优二叉树。</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3" name="图片 2"/>
          <p:cNvPicPr>
            <a:picLocks noChangeAspect="1"/>
          </p:cNvPicPr>
          <p:nvPr/>
        </p:nvPicPr>
        <p:blipFill>
          <a:blip r:embed="rId3"/>
          <a:stretch>
            <a:fillRect/>
          </a:stretch>
        </p:blipFill>
        <p:spPr>
          <a:xfrm>
            <a:off x="1236648" y="2486956"/>
            <a:ext cx="9629775" cy="4048125"/>
          </a:xfrm>
          <a:prstGeom prst="rect">
            <a:avLst/>
          </a:prstGeom>
        </p:spPr>
      </p:pic>
    </p:spTree>
    <p:extLst>
      <p:ext uri="{BB962C8B-B14F-4D97-AF65-F5344CB8AC3E}">
        <p14:creationId xmlns:p14="http://schemas.microsoft.com/office/powerpoint/2010/main" val="337420925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哈夫曼算法</a:t>
            </a:r>
            <a:r>
              <a:rPr lang="zh-CN" altLang="en-US" dirty="0" smtClean="0">
                <a:latin typeface="华文楷体" panose="02010600040101010101" pitchFamily="2" charset="-122"/>
                <a:ea typeface="华文楷体" panose="02010600040101010101" pitchFamily="2" charset="-122"/>
              </a:rPr>
              <a:t>结果</a:t>
            </a:r>
            <a:endParaRPr lang="zh-CN" altLang="en-US" dirty="0">
              <a:latin typeface="华文楷体" panose="02010600040101010101" pitchFamily="2" charset="-122"/>
              <a:ea typeface="华文楷体" panose="02010600040101010101" pitchFamily="2" charset="-122"/>
            </a:endParaRPr>
          </a:p>
        </p:txBody>
      </p:sp>
      <p:sp>
        <p:nvSpPr>
          <p:cNvPr id="5" name="文本框 4"/>
          <p:cNvSpPr txBox="1"/>
          <p:nvPr/>
        </p:nvSpPr>
        <p:spPr>
          <a:xfrm>
            <a:off x="341460" y="1346990"/>
            <a:ext cx="11850540" cy="954107"/>
          </a:xfrm>
          <a:prstGeom prst="rect">
            <a:avLst/>
          </a:prstGeom>
          <a:noFill/>
        </p:spPr>
        <p:txBody>
          <a:bodyPr wrap="square" rtlCol="0">
            <a:spAutoFit/>
          </a:bodyPr>
          <a:lstStyle/>
          <a:p>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对一组带权结点</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U={(A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3)</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8)</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12)</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50)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4)}</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按照</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哈夫曼算法构造了一棵最优二叉树。</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2" name="图片 1"/>
          <p:cNvPicPr>
            <a:picLocks noChangeAspect="1"/>
          </p:cNvPicPr>
          <p:nvPr/>
        </p:nvPicPr>
        <p:blipFill>
          <a:blip r:embed="rId3"/>
          <a:stretch>
            <a:fillRect/>
          </a:stretch>
        </p:blipFill>
        <p:spPr>
          <a:xfrm>
            <a:off x="1051248" y="2301097"/>
            <a:ext cx="10000577" cy="4174348"/>
          </a:xfrm>
          <a:prstGeom prst="rect">
            <a:avLst/>
          </a:prstGeom>
        </p:spPr>
      </p:pic>
      <p:pic>
        <p:nvPicPr>
          <p:cNvPr id="3" name="图片 2"/>
          <p:cNvPicPr>
            <a:picLocks noChangeAspect="1"/>
          </p:cNvPicPr>
          <p:nvPr/>
        </p:nvPicPr>
        <p:blipFill>
          <a:blip r:embed="rId4"/>
          <a:stretch>
            <a:fillRect/>
          </a:stretch>
        </p:blipFill>
        <p:spPr>
          <a:xfrm>
            <a:off x="1179498" y="2484470"/>
            <a:ext cx="9744075" cy="3990975"/>
          </a:xfrm>
          <a:prstGeom prst="rect">
            <a:avLst/>
          </a:prstGeom>
        </p:spPr>
      </p:pic>
    </p:spTree>
    <p:extLst>
      <p:ext uri="{BB962C8B-B14F-4D97-AF65-F5344CB8AC3E}">
        <p14:creationId xmlns:p14="http://schemas.microsoft.com/office/powerpoint/2010/main" val="5727647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哈夫曼算法</a:t>
            </a:r>
            <a:r>
              <a:rPr lang="zh-CN" altLang="en-US" dirty="0" smtClean="0">
                <a:latin typeface="华文楷体" panose="02010600040101010101" pitchFamily="2" charset="-122"/>
                <a:ea typeface="华文楷体" panose="02010600040101010101" pitchFamily="2" charset="-122"/>
              </a:rPr>
              <a:t>结果</a:t>
            </a:r>
            <a:endParaRPr lang="zh-CN" altLang="en-US" dirty="0">
              <a:latin typeface="华文楷体" panose="02010600040101010101" pitchFamily="2" charset="-122"/>
              <a:ea typeface="华文楷体" panose="02010600040101010101" pitchFamily="2" charset="-122"/>
            </a:endParaRPr>
          </a:p>
        </p:txBody>
      </p:sp>
      <p:sp>
        <p:nvSpPr>
          <p:cNvPr id="5" name="文本框 4"/>
          <p:cNvSpPr txBox="1"/>
          <p:nvPr/>
        </p:nvSpPr>
        <p:spPr>
          <a:xfrm>
            <a:off x="341460" y="1346990"/>
            <a:ext cx="11850540" cy="954107"/>
          </a:xfrm>
          <a:prstGeom prst="rect">
            <a:avLst/>
          </a:prstGeom>
          <a:noFill/>
        </p:spPr>
        <p:txBody>
          <a:bodyPr wrap="square" rtlCol="0">
            <a:spAutoFit/>
          </a:bodyPr>
          <a:lstStyle/>
          <a:p>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对一组带权结点</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U={(A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3)</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8)</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12)</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50)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4)}</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按照</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哈夫曼算法构造了一棵最优二叉树。</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2" name="图片 1"/>
          <p:cNvPicPr>
            <a:picLocks noChangeAspect="1"/>
          </p:cNvPicPr>
          <p:nvPr/>
        </p:nvPicPr>
        <p:blipFill>
          <a:blip r:embed="rId3"/>
          <a:stretch>
            <a:fillRect/>
          </a:stretch>
        </p:blipFill>
        <p:spPr>
          <a:xfrm>
            <a:off x="1051248" y="2301097"/>
            <a:ext cx="10000577" cy="4174348"/>
          </a:xfrm>
          <a:prstGeom prst="rect">
            <a:avLst/>
          </a:prstGeom>
        </p:spPr>
      </p:pic>
    </p:spTree>
    <p:extLst>
      <p:ext uri="{BB962C8B-B14F-4D97-AF65-F5344CB8AC3E}">
        <p14:creationId xmlns:p14="http://schemas.microsoft.com/office/powerpoint/2010/main" val="351224693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哈夫曼算法的</a:t>
            </a:r>
            <a:r>
              <a:rPr lang="zh-CN" altLang="zh-CN" dirty="0" smtClean="0">
                <a:latin typeface="华文楷体" panose="02010600040101010101" pitchFamily="2" charset="-122"/>
                <a:ea typeface="华文楷体" panose="02010600040101010101" pitchFamily="2" charset="-122"/>
              </a:rPr>
              <a:t>实现</a:t>
            </a:r>
            <a:r>
              <a:rPr lang="zh-CN" altLang="en-US" dirty="0" smtClean="0">
                <a:latin typeface="华文楷体" panose="02010600040101010101" pitchFamily="2" charset="-122"/>
                <a:ea typeface="华文楷体" panose="02010600040101010101" pitchFamily="2" charset="-122"/>
              </a:rPr>
              <a:t>代码</a:t>
            </a:r>
            <a:r>
              <a:rPr lang="en-US" altLang="zh-CN" dirty="0" err="1">
                <a:latin typeface="华文楷体" panose="02010600040101010101" pitchFamily="2" charset="-122"/>
                <a:ea typeface="华文楷体" panose="02010600040101010101" pitchFamily="2" charset="-122"/>
              </a:rPr>
              <a:t>huffman.h</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3" name="矩形 2"/>
          <p:cNvSpPr/>
          <p:nvPr/>
        </p:nvSpPr>
        <p:spPr>
          <a:xfrm>
            <a:off x="341460" y="1502688"/>
            <a:ext cx="11592063" cy="4524315"/>
          </a:xfrm>
          <a:prstGeom prst="rect">
            <a:avLst/>
          </a:prstGeom>
        </p:spPr>
        <p:txBody>
          <a:bodyPr wrap="square">
            <a:spAutoFit/>
          </a:bodyPr>
          <a:lstStyle/>
          <a:p>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存储</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Huffman</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结点</a:t>
            </a: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template &lt;class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&gt;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struct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HuffmanNode</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data;</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double weight;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parent;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left, right;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5011046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00282" y="1638375"/>
            <a:ext cx="11566431" cy="4603397"/>
          </a:xfrm>
        </p:spPr>
        <p:txBody>
          <a:bodyPr>
            <a:noAutofit/>
          </a:bodyPr>
          <a:lstStyle/>
          <a:p>
            <a:pPr marL="0" indent="0">
              <a:buNone/>
            </a:pPr>
            <a:r>
              <a:rPr lang="zh-CN" altLang="zh-CN" sz="2600" dirty="0">
                <a:ea typeface="华文楷体" pitchFamily="2" charset="-122"/>
                <a:cs typeface="Times New Roman" panose="02020603050405020304" pitchFamily="18" charset="0"/>
              </a:rPr>
              <a:t>性质</a:t>
            </a:r>
            <a:r>
              <a:rPr lang="en-US" altLang="zh-CN" sz="2600" dirty="0" smtClean="0">
                <a:ea typeface="华文楷体" pitchFamily="2" charset="-122"/>
                <a:cs typeface="Times New Roman" panose="02020603050405020304" pitchFamily="18" charset="0"/>
              </a:rPr>
              <a:t>1</a:t>
            </a:r>
            <a:r>
              <a:rPr lang="zh-CN" altLang="en-US" sz="2600" dirty="0" smtClean="0">
                <a:ea typeface="华文楷体" pitchFamily="2" charset="-122"/>
                <a:cs typeface="Times New Roman" panose="02020603050405020304" pitchFamily="18" charset="0"/>
              </a:rPr>
              <a:t>：</a:t>
            </a:r>
            <a:r>
              <a:rPr lang="en-US" altLang="zh-CN" sz="2600" dirty="0" smtClean="0">
                <a:ea typeface="华文楷体" pitchFamily="2" charset="-122"/>
                <a:cs typeface="Times New Roman" panose="02020603050405020304" pitchFamily="18" charset="0"/>
              </a:rPr>
              <a:t>  </a:t>
            </a:r>
            <a:r>
              <a:rPr lang="zh-CN" altLang="zh-CN" sz="2600" dirty="0">
                <a:ea typeface="华文楷体" pitchFamily="2" charset="-122"/>
                <a:cs typeface="Times New Roman" panose="02020603050405020304" pitchFamily="18" charset="0"/>
              </a:rPr>
              <a:t>一棵非空二叉树的第</a:t>
            </a:r>
            <a:r>
              <a:rPr lang="en-US" altLang="zh-CN" sz="2600" dirty="0" err="1">
                <a:ea typeface="华文楷体" pitchFamily="2" charset="-122"/>
                <a:cs typeface="Times New Roman" panose="02020603050405020304" pitchFamily="18" charset="0"/>
              </a:rPr>
              <a:t>i</a:t>
            </a:r>
            <a:r>
              <a:rPr lang="zh-CN" altLang="zh-CN" sz="2600" dirty="0">
                <a:ea typeface="华文楷体" pitchFamily="2" charset="-122"/>
                <a:cs typeface="Times New Roman" panose="02020603050405020304" pitchFamily="18" charset="0"/>
              </a:rPr>
              <a:t>层上最多有</a:t>
            </a:r>
            <a:r>
              <a:rPr lang="en-US" altLang="zh-CN" sz="2600" dirty="0">
                <a:ea typeface="华文楷体" pitchFamily="2" charset="-122"/>
                <a:cs typeface="Times New Roman" panose="02020603050405020304" pitchFamily="18" charset="0"/>
              </a:rPr>
              <a:t>2</a:t>
            </a:r>
            <a:r>
              <a:rPr lang="en-US" altLang="zh-CN" sz="2600" baseline="30000" dirty="0">
                <a:ea typeface="华文楷体" pitchFamily="2" charset="-122"/>
                <a:cs typeface="Times New Roman" panose="02020603050405020304" pitchFamily="18" charset="0"/>
              </a:rPr>
              <a:t>i-1</a:t>
            </a:r>
            <a:r>
              <a:rPr lang="zh-CN" altLang="zh-CN" sz="2600" dirty="0">
                <a:ea typeface="华文楷体" pitchFamily="2" charset="-122"/>
                <a:cs typeface="Times New Roman" panose="02020603050405020304" pitchFamily="18" charset="0"/>
              </a:rPr>
              <a:t>个结点（</a:t>
            </a:r>
            <a:r>
              <a:rPr lang="en-US" altLang="zh-CN" sz="2600" dirty="0" err="1">
                <a:ea typeface="华文楷体" pitchFamily="2" charset="-122"/>
                <a:cs typeface="Times New Roman" panose="02020603050405020304" pitchFamily="18" charset="0"/>
              </a:rPr>
              <a:t>i</a:t>
            </a:r>
            <a:r>
              <a:rPr lang="zh-CN" altLang="zh-CN" sz="2600" dirty="0">
                <a:ea typeface="华文楷体" pitchFamily="2" charset="-122"/>
                <a:cs typeface="Times New Roman" panose="02020603050405020304" pitchFamily="18" charset="0"/>
              </a:rPr>
              <a:t>≥</a:t>
            </a:r>
            <a:r>
              <a:rPr lang="en-US" altLang="zh-CN" sz="2600" dirty="0">
                <a:ea typeface="华文楷体" pitchFamily="2" charset="-122"/>
                <a:cs typeface="Times New Roman" panose="02020603050405020304" pitchFamily="18" charset="0"/>
              </a:rPr>
              <a:t>1</a:t>
            </a:r>
            <a:r>
              <a:rPr lang="zh-CN" altLang="zh-CN" sz="2600" dirty="0">
                <a:ea typeface="华文楷体" pitchFamily="2" charset="-122"/>
                <a:cs typeface="Times New Roman" panose="02020603050405020304" pitchFamily="18" charset="0"/>
              </a:rPr>
              <a:t>）。</a:t>
            </a:r>
          </a:p>
          <a:p>
            <a:pPr marL="0" indent="0">
              <a:buNone/>
            </a:pPr>
            <a:r>
              <a:rPr lang="zh-CN" altLang="zh-CN" sz="2600" dirty="0" smtClean="0">
                <a:ea typeface="华文楷体" pitchFamily="2" charset="-122"/>
                <a:cs typeface="Times New Roman" panose="02020603050405020304" pitchFamily="18" charset="0"/>
              </a:rPr>
              <a:t>证明：</a:t>
            </a:r>
            <a:r>
              <a:rPr lang="en-US" altLang="zh-CN" sz="2600" b="0" dirty="0" smtClean="0">
                <a:ea typeface="华文楷体" pitchFamily="2" charset="-122"/>
                <a:cs typeface="Times New Roman" panose="02020603050405020304" pitchFamily="18" charset="0"/>
              </a:rPr>
              <a:t>  </a:t>
            </a:r>
            <a:r>
              <a:rPr lang="zh-CN" altLang="zh-CN" sz="2600" b="0" dirty="0">
                <a:ea typeface="华文楷体" pitchFamily="2" charset="-122"/>
                <a:cs typeface="Times New Roman" panose="02020603050405020304" pitchFamily="18" charset="0"/>
              </a:rPr>
              <a:t>可用数学归纳法证明</a:t>
            </a:r>
            <a:r>
              <a:rPr lang="zh-CN" altLang="zh-CN" sz="2600" b="0" dirty="0" smtClean="0">
                <a:ea typeface="华文楷体" pitchFamily="2" charset="-122"/>
                <a:cs typeface="Times New Roman" panose="02020603050405020304" pitchFamily="18" charset="0"/>
              </a:rPr>
              <a:t>。</a:t>
            </a:r>
            <a:endParaRPr lang="en-US" altLang="zh-CN" sz="2600" b="0" dirty="0" smtClean="0">
              <a:ea typeface="华文楷体" pitchFamily="2" charset="-122"/>
              <a:cs typeface="Times New Roman" panose="02020603050405020304" pitchFamily="18" charset="0"/>
            </a:endParaRPr>
          </a:p>
          <a:p>
            <a:pPr marL="0" indent="0">
              <a:buNone/>
            </a:pPr>
            <a:r>
              <a:rPr lang="zh-CN" altLang="en-US" sz="2600" b="0" dirty="0" smtClean="0">
                <a:ea typeface="华文楷体" pitchFamily="2" charset="-122"/>
                <a:cs typeface="Times New Roman" panose="02020603050405020304" pitchFamily="18" charset="0"/>
              </a:rPr>
              <a:t>当</a:t>
            </a:r>
            <a:r>
              <a:rPr lang="en-US" altLang="zh-CN" sz="2600" b="0" dirty="0" err="1" smtClean="0">
                <a:ea typeface="华文楷体" pitchFamily="2" charset="-122"/>
                <a:cs typeface="Times New Roman" panose="02020603050405020304" pitchFamily="18" charset="0"/>
              </a:rPr>
              <a:t>i</a:t>
            </a:r>
            <a:r>
              <a:rPr lang="en-US" altLang="zh-CN" sz="2600" b="0" dirty="0" smtClean="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时，二叉树在这一层要么为空，要么只有一个根结点</a:t>
            </a:r>
            <a:r>
              <a:rPr lang="zh-CN" altLang="zh-CN" sz="2600" b="0" dirty="0" smtClean="0">
                <a:ea typeface="华文楷体" pitchFamily="2" charset="-122"/>
                <a:cs typeface="Times New Roman" panose="02020603050405020304" pitchFamily="18" charset="0"/>
              </a:rPr>
              <a:t>，</a:t>
            </a:r>
            <a:endParaRPr lang="en-US" altLang="zh-CN" sz="2600" b="0" dirty="0" smtClean="0">
              <a:ea typeface="华文楷体" pitchFamily="2" charset="-122"/>
              <a:cs typeface="Times New Roman" panose="02020603050405020304" pitchFamily="18" charset="0"/>
            </a:endParaRPr>
          </a:p>
          <a:p>
            <a:pPr marL="0" indent="0">
              <a:buNone/>
            </a:pPr>
            <a:r>
              <a:rPr lang="zh-CN" altLang="zh-CN" sz="2600" b="0" dirty="0" smtClean="0">
                <a:ea typeface="华文楷体" pitchFamily="2" charset="-122"/>
                <a:cs typeface="Times New Roman" panose="02020603050405020304" pitchFamily="18" charset="0"/>
              </a:rPr>
              <a:t>即</a:t>
            </a:r>
            <a:r>
              <a:rPr lang="zh-CN" altLang="zh-CN" sz="2600" b="0" dirty="0">
                <a:ea typeface="华文楷体" pitchFamily="2" charset="-122"/>
                <a:cs typeface="Times New Roman" panose="02020603050405020304" pitchFamily="18" charset="0"/>
              </a:rPr>
              <a:t>最多为</a:t>
            </a:r>
            <a:r>
              <a:rPr lang="en-US" altLang="zh-CN" sz="2600" b="0" dirty="0">
                <a:ea typeface="华文楷体" pitchFamily="2" charset="-122"/>
                <a:cs typeface="Times New Roman" panose="02020603050405020304" pitchFamily="18" charset="0"/>
              </a:rPr>
              <a:t>2</a:t>
            </a:r>
            <a:r>
              <a:rPr lang="en-US" altLang="zh-CN" sz="2600" b="0" baseline="30000" dirty="0">
                <a:ea typeface="华文楷体" pitchFamily="2" charset="-122"/>
                <a:cs typeface="Times New Roman" panose="02020603050405020304" pitchFamily="18" charset="0"/>
              </a:rPr>
              <a:t>1-1</a:t>
            </a:r>
            <a:r>
              <a:rPr lang="en-US" altLang="zh-CN" sz="2600" b="0" dirty="0">
                <a:ea typeface="华文楷体" pitchFamily="2" charset="-122"/>
                <a:cs typeface="Times New Roman" panose="02020603050405020304" pitchFamily="18" charset="0"/>
              </a:rPr>
              <a:t>=2</a:t>
            </a:r>
            <a:r>
              <a:rPr lang="en-US" altLang="zh-CN" sz="2600" b="0" baseline="30000" dirty="0">
                <a:ea typeface="华文楷体" pitchFamily="2" charset="-122"/>
                <a:cs typeface="Times New Roman" panose="02020603050405020304" pitchFamily="18" charset="0"/>
              </a:rPr>
              <a:t>0</a:t>
            </a:r>
            <a:r>
              <a:rPr lang="en-US" altLang="zh-CN" sz="2600" b="0" dirty="0">
                <a:ea typeface="华文楷体" pitchFamily="2" charset="-122"/>
                <a:cs typeface="Times New Roman" panose="02020603050405020304" pitchFamily="18" charset="0"/>
              </a:rPr>
              <a:t> =1</a:t>
            </a:r>
            <a:r>
              <a:rPr lang="zh-CN" altLang="zh-CN" sz="2600" b="0" dirty="0">
                <a:ea typeface="华文楷体" pitchFamily="2" charset="-122"/>
                <a:cs typeface="Times New Roman" panose="02020603050405020304" pitchFamily="18" charset="0"/>
              </a:rPr>
              <a:t>，命题成立</a:t>
            </a:r>
            <a:r>
              <a:rPr lang="zh-CN" altLang="zh-CN" sz="2600" b="0" dirty="0" smtClean="0">
                <a:ea typeface="华文楷体" pitchFamily="2" charset="-122"/>
                <a:cs typeface="Times New Roman" panose="02020603050405020304" pitchFamily="18" charset="0"/>
              </a:rPr>
              <a:t>。</a:t>
            </a:r>
            <a:endParaRPr lang="en-US" altLang="zh-CN" sz="2600" b="0" dirty="0" smtClean="0">
              <a:ea typeface="华文楷体" pitchFamily="2" charset="-122"/>
              <a:cs typeface="Times New Roman" panose="02020603050405020304" pitchFamily="18" charset="0"/>
            </a:endParaRPr>
          </a:p>
          <a:p>
            <a:pPr marL="0" indent="0">
              <a:buNone/>
            </a:pPr>
            <a:r>
              <a:rPr lang="zh-CN" altLang="zh-CN" sz="2600" b="0" dirty="0" smtClean="0">
                <a:ea typeface="华文楷体" pitchFamily="2" charset="-122"/>
                <a:cs typeface="Times New Roman" panose="02020603050405020304" pitchFamily="18" charset="0"/>
              </a:rPr>
              <a:t>假设</a:t>
            </a:r>
            <a:r>
              <a:rPr lang="en-US" altLang="zh-CN" sz="2600" b="0" dirty="0" err="1">
                <a:ea typeface="华文楷体" pitchFamily="2" charset="-122"/>
                <a:cs typeface="Times New Roman" panose="02020603050405020304" pitchFamily="18" charset="0"/>
              </a:rPr>
              <a:t>i</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时命题成立，只需要让第</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层的</a:t>
            </a:r>
            <a:r>
              <a:rPr lang="en-US" altLang="zh-CN" sz="2600" b="0" dirty="0">
                <a:ea typeface="华文楷体" pitchFamily="2" charset="-122"/>
                <a:cs typeface="Times New Roman" panose="02020603050405020304" pitchFamily="18" charset="0"/>
              </a:rPr>
              <a:t>2</a:t>
            </a:r>
            <a:r>
              <a:rPr lang="en-US" altLang="zh-CN" sz="2600" b="0" baseline="3000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个结点每人各生两个孩子，第</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层结点数就能达到最大：</a:t>
            </a:r>
            <a:r>
              <a:rPr lang="en-US" altLang="zh-CN" sz="2600" b="0" dirty="0">
                <a:ea typeface="华文楷体" pitchFamily="2" charset="-122"/>
                <a:cs typeface="Times New Roman" panose="02020603050405020304" pitchFamily="18" charset="0"/>
              </a:rPr>
              <a:t>2* 2</a:t>
            </a:r>
            <a:r>
              <a:rPr lang="en-US" altLang="zh-CN" sz="2600" b="0" baseline="30000" dirty="0">
                <a:ea typeface="华文楷体" pitchFamily="2" charset="-122"/>
                <a:cs typeface="Times New Roman" panose="02020603050405020304" pitchFamily="18" charset="0"/>
              </a:rPr>
              <a:t>k-1 </a:t>
            </a:r>
            <a:r>
              <a:rPr lang="zh-CN" altLang="zh-CN" sz="2600" b="0" dirty="0" smtClean="0">
                <a:ea typeface="华文楷体" pitchFamily="2" charset="-122"/>
                <a:cs typeface="Times New Roman" panose="02020603050405020304" pitchFamily="18" charset="0"/>
              </a:rPr>
              <a:t>＝</a:t>
            </a:r>
            <a:r>
              <a:rPr lang="en-US" altLang="zh-CN" sz="2600" b="0" dirty="0" smtClean="0">
                <a:ea typeface="华文楷体" pitchFamily="2" charset="-122"/>
                <a:cs typeface="Times New Roman" panose="02020603050405020304" pitchFamily="18" charset="0"/>
              </a:rPr>
              <a:t>2</a:t>
            </a:r>
            <a:r>
              <a:rPr lang="en-US" altLang="zh-CN" sz="2600" b="0" baseline="30000" dirty="0" smtClean="0">
                <a:ea typeface="华文楷体" pitchFamily="2" charset="-122"/>
                <a:cs typeface="Times New Roman" panose="02020603050405020304" pitchFamily="18" charset="0"/>
              </a:rPr>
              <a:t>k+1-1</a:t>
            </a:r>
            <a:r>
              <a:rPr lang="zh-CN" altLang="zh-CN" sz="2600" b="0" dirty="0">
                <a:ea typeface="华文楷体" pitchFamily="2" charset="-122"/>
                <a:cs typeface="Times New Roman" panose="02020603050405020304" pitchFamily="18" charset="0"/>
              </a:rPr>
              <a:t>个，即</a:t>
            </a:r>
            <a:r>
              <a:rPr lang="en-US" altLang="zh-CN" sz="2600" b="0" dirty="0" err="1">
                <a:ea typeface="华文楷体" pitchFamily="2" charset="-122"/>
                <a:cs typeface="Times New Roman" panose="02020603050405020304" pitchFamily="18" charset="0"/>
              </a:rPr>
              <a:t>i</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时命题也成立</a:t>
            </a:r>
            <a:r>
              <a:rPr lang="zh-CN" altLang="zh-CN" sz="2600" b="0" dirty="0" smtClean="0">
                <a:ea typeface="华文楷体" pitchFamily="2" charset="-122"/>
                <a:cs typeface="Times New Roman" panose="02020603050405020304" pitchFamily="18" charset="0"/>
              </a:rPr>
              <a:t>。</a:t>
            </a:r>
            <a:endParaRPr lang="en-US" altLang="zh-CN" sz="2600" b="0" dirty="0" smtClean="0">
              <a:ea typeface="华文楷体" pitchFamily="2" charset="-122"/>
              <a:cs typeface="Times New Roman" panose="02020603050405020304" pitchFamily="18" charset="0"/>
            </a:endParaRPr>
          </a:p>
          <a:p>
            <a:pPr marL="0" indent="0">
              <a:buNone/>
            </a:pPr>
            <a:r>
              <a:rPr lang="zh-CN" altLang="zh-CN" sz="2600" b="0" dirty="0" smtClean="0">
                <a:ea typeface="华文楷体" pitchFamily="2" charset="-122"/>
                <a:cs typeface="Times New Roman" panose="02020603050405020304" pitchFamily="18" charset="0"/>
              </a:rPr>
              <a:t>性质</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得证。</a:t>
            </a:r>
          </a:p>
        </p:txBody>
      </p:sp>
      <p:sp>
        <p:nvSpPr>
          <p:cNvPr id="8194" name="Rectangle 2"/>
          <p:cNvSpPr>
            <a:spLocks noGrp="1" noRot="1" noChangeArrowheads="1"/>
          </p:cNvSpPr>
          <p:nvPr>
            <p:ph type="title"/>
          </p:nvPr>
        </p:nvSpPr>
        <p:spPr>
          <a:xfrm>
            <a:off x="400281" y="793903"/>
            <a:ext cx="11162884"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二叉树</a:t>
            </a:r>
            <a:r>
              <a:rPr lang="zh-CN" altLang="zh-CN" dirty="0">
                <a:latin typeface="华文楷体" panose="02010600040101010101" pitchFamily="2" charset="-122"/>
                <a:ea typeface="华文楷体" panose="02010600040101010101" pitchFamily="2" charset="-122"/>
              </a:rPr>
              <a:t>的性质</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196439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哈夫曼算法的</a:t>
            </a:r>
            <a:r>
              <a:rPr lang="zh-CN" altLang="zh-CN" dirty="0" smtClean="0">
                <a:latin typeface="华文楷体" panose="02010600040101010101" pitchFamily="2" charset="-122"/>
                <a:ea typeface="华文楷体" panose="02010600040101010101" pitchFamily="2" charset="-122"/>
              </a:rPr>
              <a:t>实现</a:t>
            </a:r>
            <a:r>
              <a:rPr lang="zh-CN" altLang="en-US" dirty="0" smtClean="0">
                <a:latin typeface="华文楷体" panose="02010600040101010101" pitchFamily="2" charset="-122"/>
                <a:ea typeface="华文楷体" panose="02010600040101010101" pitchFamily="2" charset="-122"/>
              </a:rPr>
              <a:t>代码</a:t>
            </a:r>
            <a:r>
              <a:rPr lang="en-US" altLang="zh-CN" dirty="0" err="1">
                <a:latin typeface="华文楷体" panose="02010600040101010101" pitchFamily="2" charset="-122"/>
                <a:ea typeface="华文楷体" panose="02010600040101010101" pitchFamily="2" charset="-122"/>
              </a:rPr>
              <a:t>huffman.h</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3" name="矩形 2"/>
          <p:cNvSpPr/>
          <p:nvPr/>
        </p:nvSpPr>
        <p:spPr>
          <a:xfrm>
            <a:off x="341460" y="1626909"/>
            <a:ext cx="11592063" cy="4832092"/>
          </a:xfrm>
          <a:prstGeom prst="rect">
            <a:avLst/>
          </a:prstGeom>
        </p:spPr>
        <p:txBody>
          <a:bodyPr wrap="square">
            <a:spAutoFit/>
          </a:bodyPr>
          <a:lstStyle/>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在所有父亲为</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的元素中找最小值的下标</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template &lt;class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minIndex</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HuffmanNode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k,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m)</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min,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minWeight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 9999;//</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用一个不可能且很大的权值</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for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=m-1;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&gt;k;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if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].parent==0)&amp;&amp;(</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].weight &lt;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minWeight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min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smtClean="0">
                <a:latin typeface="Times New Roman" panose="02020603050405020304" pitchFamily="18" charset="0"/>
                <a:ea typeface="华文楷体" panose="02010600040101010101" pitchFamily="2" charset="-122"/>
                <a:cs typeface="Times New Roman" panose="02020603050405020304" pitchFamily="18" charset="0"/>
              </a:rPr>
              <a:t>minWeight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[min].weight</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return min</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p>
          <a:p>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0920967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哈夫曼算法的</a:t>
            </a:r>
            <a:r>
              <a:rPr lang="zh-CN" altLang="zh-CN" dirty="0" smtClean="0">
                <a:latin typeface="华文楷体" panose="02010600040101010101" pitchFamily="2" charset="-122"/>
                <a:ea typeface="华文楷体" panose="02010600040101010101" pitchFamily="2" charset="-122"/>
              </a:rPr>
              <a:t>实现</a:t>
            </a:r>
            <a:r>
              <a:rPr lang="zh-CN" altLang="en-US" dirty="0" smtClean="0">
                <a:latin typeface="华文楷体" panose="02010600040101010101" pitchFamily="2" charset="-122"/>
                <a:ea typeface="华文楷体" panose="02010600040101010101" pitchFamily="2" charset="-122"/>
              </a:rPr>
              <a:t>代码</a:t>
            </a:r>
            <a:r>
              <a:rPr lang="en-US" altLang="zh-CN" dirty="0" err="1">
                <a:latin typeface="华文楷体" panose="02010600040101010101" pitchFamily="2" charset="-122"/>
                <a:ea typeface="华文楷体" panose="02010600040101010101" pitchFamily="2" charset="-122"/>
              </a:rPr>
              <a:t>huffman.h</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3" name="矩形 2"/>
          <p:cNvSpPr/>
          <p:nvPr/>
        </p:nvSpPr>
        <p:spPr>
          <a:xfrm>
            <a:off x="341460" y="1502688"/>
            <a:ext cx="11592063" cy="4031873"/>
          </a:xfrm>
          <a:prstGeom prst="rect">
            <a:avLst/>
          </a:prstGeom>
        </p:spPr>
        <p:txBody>
          <a:bodyPr wrap="square">
            <a:spAutoFit/>
          </a:bodyPr>
          <a:lstStyle/>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template &lt;class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&gt;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HuffmanNode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&gt;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BestBinaryTree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 </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double </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w[],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n)</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HuffmanNode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&gt;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first_min</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second_min</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m=n*2; //</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共</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2n-1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个结点，下标为</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0</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处不放结点</a:t>
            </a:r>
          </a:p>
          <a:p>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 j;</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8984525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哈夫曼算法的</a:t>
            </a:r>
            <a:r>
              <a:rPr lang="zh-CN" altLang="zh-CN" dirty="0" smtClean="0">
                <a:latin typeface="华文楷体" panose="02010600040101010101" pitchFamily="2" charset="-122"/>
                <a:ea typeface="华文楷体" panose="02010600040101010101" pitchFamily="2" charset="-122"/>
              </a:rPr>
              <a:t>实现</a:t>
            </a:r>
            <a:r>
              <a:rPr lang="zh-CN" altLang="en-US" dirty="0" smtClean="0">
                <a:latin typeface="华文楷体" panose="02010600040101010101" pitchFamily="2" charset="-122"/>
                <a:ea typeface="华文楷体" panose="02010600040101010101" pitchFamily="2" charset="-122"/>
              </a:rPr>
              <a:t>代码</a:t>
            </a:r>
            <a:r>
              <a:rPr lang="en-US" altLang="zh-CN" dirty="0" err="1">
                <a:latin typeface="华文楷体" panose="02010600040101010101" pitchFamily="2" charset="-122"/>
                <a:ea typeface="华文楷体" panose="02010600040101010101" pitchFamily="2" charset="-122"/>
              </a:rPr>
              <a:t>huffman.h</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3" name="矩形 2"/>
          <p:cNvSpPr/>
          <p:nvPr/>
        </p:nvSpPr>
        <p:spPr>
          <a:xfrm>
            <a:off x="341460" y="1502688"/>
            <a:ext cx="11592063" cy="4893647"/>
          </a:xfrm>
          <a:prstGeom prst="rect">
            <a:avLst/>
          </a:prstGeom>
        </p:spPr>
        <p:txBody>
          <a:bodyPr wrap="square">
            <a:spAutoFit/>
          </a:bodyPr>
          <a:lstStyle/>
          <a:p>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在数组中从后往前</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存储</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叶子</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结点</a:t>
            </a:r>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smtClean="0">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new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HuffmanNode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&gt;[m];</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for (j=0; j&lt;n;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j++</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 m-1-j;</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].data = a[j];</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].weight = w[j];</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].parent = 0;</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].left = 0;</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].right = 0;</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 n-1;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is the position which is ready for the first new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node</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9896206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哈夫曼算法的</a:t>
            </a:r>
            <a:r>
              <a:rPr lang="zh-CN" altLang="zh-CN" dirty="0" smtClean="0">
                <a:latin typeface="华文楷体" panose="02010600040101010101" pitchFamily="2" charset="-122"/>
                <a:ea typeface="华文楷体" panose="02010600040101010101" pitchFamily="2" charset="-122"/>
              </a:rPr>
              <a:t>实现</a:t>
            </a:r>
            <a:r>
              <a:rPr lang="zh-CN" altLang="en-US" dirty="0" smtClean="0">
                <a:latin typeface="华文楷体" panose="02010600040101010101" pitchFamily="2" charset="-122"/>
                <a:ea typeface="华文楷体" panose="02010600040101010101" pitchFamily="2" charset="-122"/>
              </a:rPr>
              <a:t>代码</a:t>
            </a:r>
            <a:r>
              <a:rPr lang="en-US" altLang="zh-CN" dirty="0" err="1">
                <a:latin typeface="华文楷体" panose="02010600040101010101" pitchFamily="2" charset="-122"/>
                <a:ea typeface="华文楷体" panose="02010600040101010101" pitchFamily="2" charset="-122"/>
              </a:rPr>
              <a:t>huffman.h</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3" name="矩形 2"/>
          <p:cNvSpPr/>
          <p:nvPr/>
        </p:nvSpPr>
        <p:spPr>
          <a:xfrm>
            <a:off x="341461" y="1387694"/>
            <a:ext cx="11489756" cy="5262979"/>
          </a:xfrm>
          <a:prstGeom prst="rect">
            <a:avLst/>
          </a:prstGeom>
        </p:spPr>
        <p:txBody>
          <a:bodyPr wrap="square">
            <a:spAutoFit/>
          </a:bodyPr>
          <a:lstStyle/>
          <a:p>
            <a:r>
              <a:rPr lang="en-US" altLang="zh-CN"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while </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!=0) //</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数组左侧尚有未用空间，即新创建的结点个数还不足</a:t>
            </a: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first_min</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minIndex</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m</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smtClean="0">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smtClean="0">
                <a:latin typeface="Times New Roman" panose="02020603050405020304" pitchFamily="18" charset="0"/>
                <a:ea typeface="华文楷体" panose="02010600040101010101" pitchFamily="2" charset="-122"/>
                <a:cs typeface="Times New Roman" panose="02020603050405020304" pitchFamily="18" charset="0"/>
              </a:rPr>
              <a:t>first_min</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].parent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second_min</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minIndex</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m</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second_min</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].parent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].weight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first_min</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].weight </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second_min</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].weight;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].parent = 0;</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].left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first_min</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].right =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second_min</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p>
          <a:p>
            <a:r>
              <a:rPr lang="en-US" altLang="zh-CN"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return </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8979235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哈夫曼算法</a:t>
            </a:r>
            <a:r>
              <a:rPr lang="zh-CN" altLang="zh-CN" dirty="0" smtClean="0">
                <a:latin typeface="华文楷体" panose="02010600040101010101" pitchFamily="2" charset="-122"/>
                <a:ea typeface="华文楷体" panose="02010600040101010101" pitchFamily="2" charset="-122"/>
              </a:rPr>
              <a:t>的</a:t>
            </a:r>
            <a:r>
              <a:rPr lang="zh-CN" altLang="zh-CN" dirty="0">
                <a:latin typeface="华文楷体" panose="02010600040101010101" pitchFamily="2" charset="-122"/>
                <a:ea typeface="华文楷体" panose="02010600040101010101" pitchFamily="2" charset="-122"/>
              </a:rPr>
              <a:t>时间复杂度分析：</a:t>
            </a:r>
            <a:endParaRPr lang="zh-CN" altLang="en-US" dirty="0">
              <a:latin typeface="华文楷体" panose="02010600040101010101" pitchFamily="2" charset="-122"/>
              <a:ea typeface="华文楷体" panose="02010600040101010101" pitchFamily="2" charset="-122"/>
            </a:endParaRPr>
          </a:p>
        </p:txBody>
      </p:sp>
      <mc:AlternateContent xmlns:mc="http://schemas.openxmlformats.org/markup-compatibility/2006" xmlns:a14="http://schemas.microsoft.com/office/drawing/2010/main">
        <mc:Choice Requires="a14">
          <p:sp>
            <p:nvSpPr>
              <p:cNvPr id="2" name="文本框 1"/>
              <p:cNvSpPr txBox="1"/>
              <p:nvPr/>
            </p:nvSpPr>
            <p:spPr>
              <a:xfrm>
                <a:off x="341460" y="1529649"/>
                <a:ext cx="11645131" cy="5531514"/>
              </a:xfrm>
              <a:prstGeom prst="rect">
                <a:avLst/>
              </a:prstGeom>
              <a:noFill/>
            </p:spPr>
            <p:txBody>
              <a:bodyPr wrap="square" rtlCol="0">
                <a:spAutoFit/>
              </a:bodyPr>
              <a:lstStyle>
                <a:defPPr>
                  <a:defRPr lang="zh-CN"/>
                </a:defPPr>
                <a:lvl1pPr>
                  <a:defRPr sz="3200" b="1">
                    <a:latin typeface="Times New Roman" panose="02020603050405020304" pitchFamily="18" charset="0"/>
                    <a:ea typeface="华文楷体" panose="02010600040101010101" pitchFamily="2" charset="-122"/>
                    <a:cs typeface="Times New Roman" panose="02020603050405020304" pitchFamily="18" charset="0"/>
                  </a:defRPr>
                </a:lvl1pPr>
              </a:lstStyle>
              <a:p>
                <a:r>
                  <a:rPr lang="zh-CN" altLang="zh-CN" b="0" dirty="0" smtClean="0"/>
                  <a:t>为</a:t>
                </a:r>
                <a:r>
                  <a:rPr lang="en-US" altLang="zh-CN" b="0" dirty="0"/>
                  <a:t>n</a:t>
                </a:r>
                <a:r>
                  <a:rPr lang="zh-CN" altLang="zh-CN" b="0" dirty="0"/>
                  <a:t>个叶子结点设置初始状态，时间消耗</a:t>
                </a:r>
                <a:r>
                  <a:rPr lang="en-US" altLang="zh-CN" b="0" dirty="0"/>
                  <a:t>O(n)</a:t>
                </a:r>
                <a:r>
                  <a:rPr lang="zh-CN" altLang="en-US" b="0" dirty="0"/>
                  <a:t>。</a:t>
                </a:r>
                <a:endParaRPr lang="en-US" altLang="zh-CN" b="0" dirty="0"/>
              </a:p>
              <a:p>
                <a:r>
                  <a:rPr lang="zh-CN" altLang="zh-CN" b="0" dirty="0"/>
                  <a:t>执行了</a:t>
                </a:r>
                <a:r>
                  <a:rPr lang="en-US" altLang="zh-CN" b="0" dirty="0"/>
                  <a:t>n-1</a:t>
                </a:r>
                <a:r>
                  <a:rPr lang="zh-CN" altLang="zh-CN" b="0" dirty="0"/>
                  <a:t>次创建新的中间结点操作，每次创建要在所有元素</a:t>
                </a:r>
                <a:r>
                  <a:rPr lang="en-US" altLang="zh-CN" b="0" dirty="0"/>
                  <a:t>(</a:t>
                </a:r>
                <a:r>
                  <a:rPr lang="zh-CN" altLang="zh-CN" b="0" dirty="0"/>
                  <a:t>元素个数在</a:t>
                </a:r>
                <a:r>
                  <a:rPr lang="en-US" altLang="zh-CN" b="0" dirty="0"/>
                  <a:t>n</a:t>
                </a:r>
                <a:r>
                  <a:rPr lang="zh-CN" altLang="zh-CN" b="0" dirty="0"/>
                  <a:t>和</a:t>
                </a:r>
                <a:r>
                  <a:rPr lang="en-US" altLang="zh-CN" b="0" dirty="0"/>
                  <a:t>2n</a:t>
                </a:r>
                <a:r>
                  <a:rPr lang="zh-CN" altLang="zh-CN" b="0" dirty="0"/>
                  <a:t>之间</a:t>
                </a:r>
                <a:r>
                  <a:rPr lang="en-US" altLang="zh-CN" b="0" dirty="0"/>
                  <a:t>)</a:t>
                </a:r>
                <a:r>
                  <a:rPr lang="zh-CN" altLang="zh-CN" b="0" dirty="0"/>
                  <a:t>中两次去找权值最小的元素，时间耗费为</a:t>
                </a:r>
                <a:r>
                  <a:rPr lang="en-US" altLang="zh-CN" b="0" dirty="0" err="1"/>
                  <a:t>2n</a:t>
                </a:r>
                <a:r>
                  <a:rPr lang="zh-CN" altLang="en-US" b="0" dirty="0"/>
                  <a:t>，</a:t>
                </a:r>
                <a:r>
                  <a:rPr lang="zh-CN" altLang="zh-CN" b="0" dirty="0"/>
                  <a:t>算法总的时间复杂度为</a:t>
                </a:r>
                <a14:m>
                  <m:oMath xmlns:m="http://schemas.openxmlformats.org/officeDocument/2006/math">
                    <m:r>
                      <m:rPr>
                        <m:sty m:val="p"/>
                      </m:rPr>
                      <a:rPr lang="en-US" altLang="zh-CN" b="0">
                        <a:latin typeface="Cambria Math" panose="02040503050406030204" pitchFamily="18" charset="0"/>
                      </a:rPr>
                      <m:t>O</m:t>
                    </m:r>
                    <m:r>
                      <a:rPr lang="en-US" altLang="zh-CN" b="0">
                        <a:latin typeface="Cambria Math" panose="02040503050406030204" pitchFamily="18" charset="0"/>
                      </a:rPr>
                      <m:t>(</m:t>
                    </m:r>
                    <m:sSup>
                      <m:sSupPr>
                        <m:ctrlPr>
                          <a:rPr lang="zh-CN" altLang="zh-CN" b="0" i="1">
                            <a:latin typeface="Cambria Math" panose="02040503050406030204" pitchFamily="18" charset="0"/>
                          </a:rPr>
                        </m:ctrlPr>
                      </m:sSupPr>
                      <m:e>
                        <m:r>
                          <m:rPr>
                            <m:sty m:val="p"/>
                          </m:rPr>
                          <a:rPr lang="en-US" altLang="zh-CN" b="0" i="1">
                            <a:latin typeface="Cambria Math" panose="02040503050406030204" pitchFamily="18" charset="0"/>
                          </a:rPr>
                          <m:t>n</m:t>
                        </m:r>
                      </m:e>
                      <m:sup>
                        <m:r>
                          <a:rPr lang="en-US" altLang="zh-CN" b="0">
                            <a:latin typeface="Cambria Math" panose="02040503050406030204" pitchFamily="18" charset="0"/>
                          </a:rPr>
                          <m:t>2</m:t>
                        </m:r>
                      </m:sup>
                    </m:sSup>
                    <m:r>
                      <a:rPr lang="en-US" altLang="zh-CN" b="0">
                        <a:latin typeface="Cambria Math" panose="02040503050406030204" pitchFamily="18" charset="0"/>
                      </a:rPr>
                      <m:t>)</m:t>
                    </m:r>
                  </m:oMath>
                </a14:m>
                <a:r>
                  <a:rPr lang="zh-CN" altLang="zh-CN" b="0" dirty="0"/>
                  <a:t>。</a:t>
                </a:r>
                <a:endParaRPr lang="en-US" altLang="zh-CN" b="0" dirty="0"/>
              </a:p>
              <a:p>
                <a:endParaRPr lang="en-US" altLang="zh-CN" dirty="0"/>
              </a:p>
              <a:p>
                <a:r>
                  <a:rPr lang="zh-CN" altLang="en-US" dirty="0">
                    <a:solidFill>
                      <a:schemeClr val="accent1"/>
                    </a:solidFill>
                    <a:latin typeface="华文楷体" panose="02010600040101010101" pitchFamily="2" charset="-122"/>
                    <a:cs typeface="+mj-cs"/>
                  </a:rPr>
                  <a:t>可改进：</a:t>
                </a:r>
                <a:endParaRPr lang="en-US" altLang="zh-CN" dirty="0">
                  <a:solidFill>
                    <a:schemeClr val="accent1"/>
                  </a:solidFill>
                  <a:latin typeface="华文楷体" panose="02010600040101010101" pitchFamily="2" charset="-122"/>
                  <a:cs typeface="+mj-cs"/>
                </a:endParaRPr>
              </a:p>
              <a:p>
                <a:pPr marL="636588" indent="-636588"/>
                <a:r>
                  <a:rPr lang="en-US" altLang="zh-CN" b="0" dirty="0"/>
                  <a:t>1</a:t>
                </a:r>
                <a:r>
                  <a:rPr lang="zh-CN" altLang="en-US" b="0" dirty="0"/>
                  <a:t>）扫描一遍同时得出最小和次小值，算法总时效仍为</a:t>
                </a:r>
                <a14:m>
                  <m:oMath xmlns:m="http://schemas.openxmlformats.org/officeDocument/2006/math">
                    <m:r>
                      <m:rPr>
                        <m:sty m:val="p"/>
                      </m:rPr>
                      <a:rPr lang="en-US" altLang="zh-CN" b="0">
                        <a:latin typeface="Cambria Math" panose="02040503050406030204" pitchFamily="18" charset="0"/>
                      </a:rPr>
                      <m:t>O</m:t>
                    </m:r>
                    <m:r>
                      <a:rPr lang="en-US" altLang="zh-CN" b="0">
                        <a:latin typeface="Cambria Math" panose="02040503050406030204" pitchFamily="18" charset="0"/>
                      </a:rPr>
                      <m:t>(</m:t>
                    </m:r>
                    <m:sSup>
                      <m:sSupPr>
                        <m:ctrlPr>
                          <a:rPr lang="zh-CN" altLang="zh-CN" b="0" i="1">
                            <a:latin typeface="Cambria Math" panose="02040503050406030204" pitchFamily="18" charset="0"/>
                          </a:rPr>
                        </m:ctrlPr>
                      </m:sSupPr>
                      <m:e>
                        <m:r>
                          <a:rPr lang="en-US" altLang="zh-CN" b="0">
                            <a:latin typeface="Cambria Math" panose="02040503050406030204" pitchFamily="18" charset="0"/>
                          </a:rPr>
                          <m:t>𝑛</m:t>
                        </m:r>
                      </m:e>
                      <m:sup>
                        <m:r>
                          <a:rPr lang="en-US" altLang="zh-CN" b="0">
                            <a:latin typeface="Cambria Math" panose="02040503050406030204" pitchFamily="18" charset="0"/>
                          </a:rPr>
                          <m:t>2</m:t>
                        </m:r>
                      </m:sup>
                    </m:sSup>
                    <m:r>
                      <a:rPr lang="en-US" altLang="zh-CN" b="0">
                        <a:latin typeface="Cambria Math" panose="02040503050406030204" pitchFamily="18" charset="0"/>
                      </a:rPr>
                      <m:t>)</m:t>
                    </m:r>
                  </m:oMath>
                </a14:m>
                <a:r>
                  <a:rPr lang="zh-CN" altLang="en-US" b="0" dirty="0"/>
                  <a:t>。</a:t>
                </a:r>
                <a:endParaRPr lang="en-US" altLang="zh-CN" b="0" dirty="0"/>
              </a:p>
              <a:p>
                <a:pPr marL="636588" indent="-636588"/>
                <a:r>
                  <a:rPr lang="en-US" altLang="zh-CN" b="0" dirty="0"/>
                  <a:t>2</a:t>
                </a:r>
                <a:r>
                  <a:rPr lang="zh-CN" altLang="en-US" b="0" dirty="0"/>
                  <a:t>）利用优先级队列两次出队得最小和次小值</a:t>
                </a:r>
                <a:r>
                  <a:rPr lang="zh-CN" altLang="en-US" b="0" dirty="0" smtClean="0"/>
                  <a:t>，一</a:t>
                </a:r>
                <a:r>
                  <a:rPr lang="zh-CN" altLang="en-US" b="0" dirty="0"/>
                  <a:t>次入队进新构建的中间结点，算法总时效仍为</a:t>
                </a:r>
                <a14:m>
                  <m:oMath xmlns:m="http://schemas.openxmlformats.org/officeDocument/2006/math">
                    <m:r>
                      <m:rPr>
                        <m:sty m:val="p"/>
                      </m:rPr>
                      <a:rPr lang="en-US" altLang="zh-CN" b="0">
                        <a:latin typeface="Cambria Math" panose="02040503050406030204" pitchFamily="18" charset="0"/>
                      </a:rPr>
                      <m:t>O</m:t>
                    </m:r>
                    <m:r>
                      <a:rPr lang="en-US" altLang="zh-CN" b="0">
                        <a:latin typeface="Cambria Math" panose="02040503050406030204" pitchFamily="18" charset="0"/>
                      </a:rPr>
                      <m:t>(</m:t>
                    </m:r>
                    <m:r>
                      <m:rPr>
                        <m:sty m:val="p"/>
                      </m:rPr>
                      <a:rPr lang="en-US" altLang="zh-CN" b="0">
                        <a:latin typeface="Cambria Math" panose="02040503050406030204" pitchFamily="18" charset="0"/>
                      </a:rPr>
                      <m:t>n</m:t>
                    </m:r>
                    <m:func>
                      <m:funcPr>
                        <m:ctrlPr>
                          <a:rPr lang="zh-CN" altLang="zh-CN" b="0" i="1">
                            <a:latin typeface="Cambria Math" panose="02040503050406030204" pitchFamily="18" charset="0"/>
                          </a:rPr>
                        </m:ctrlPr>
                      </m:funcPr>
                      <m:fName>
                        <m:sSub>
                          <m:sSubPr>
                            <m:ctrlPr>
                              <a:rPr lang="zh-CN" altLang="zh-CN" b="0" i="1">
                                <a:latin typeface="Cambria Math" panose="02040503050406030204" pitchFamily="18" charset="0"/>
                              </a:rPr>
                            </m:ctrlPr>
                          </m:sSubPr>
                          <m:e>
                            <m:r>
                              <m:rPr>
                                <m:sty m:val="p"/>
                              </m:rPr>
                              <a:rPr lang="en-US" altLang="zh-CN" b="0">
                                <a:latin typeface="Cambria Math" panose="02040503050406030204" pitchFamily="18" charset="0"/>
                              </a:rPr>
                              <m:t>log</m:t>
                            </m:r>
                          </m:e>
                          <m:sub>
                            <m:r>
                              <a:rPr lang="en-US" altLang="zh-CN" b="0">
                                <a:latin typeface="Cambria Math" panose="02040503050406030204" pitchFamily="18" charset="0"/>
                              </a:rPr>
                              <m:t>2</m:t>
                            </m:r>
                          </m:sub>
                        </m:sSub>
                      </m:fName>
                      <m:e>
                        <m:r>
                          <a:rPr lang="en-US" altLang="zh-CN" b="0">
                            <a:latin typeface="Cambria Math" panose="02040503050406030204" pitchFamily="18" charset="0"/>
                          </a:rPr>
                          <m:t>𝑛</m:t>
                        </m:r>
                      </m:e>
                    </m:func>
                    <m:r>
                      <a:rPr lang="en-US" altLang="zh-CN" b="0">
                        <a:latin typeface="Cambria Math" panose="02040503050406030204" pitchFamily="18" charset="0"/>
                      </a:rPr>
                      <m:t>)</m:t>
                    </m:r>
                  </m:oMath>
                </a14:m>
                <a:r>
                  <a:rPr lang="zh-CN" altLang="en-US" b="0" dirty="0"/>
                  <a:t>。</a:t>
                </a:r>
                <a:endParaRPr lang="en-US" altLang="zh-CN" b="0" dirty="0"/>
              </a:p>
              <a:p>
                <a:endParaRPr lang="en-US" altLang="zh-CN" b="0" dirty="0"/>
              </a:p>
              <a:p>
                <a:endParaRPr lang="zh-CN" altLang="en-US" dirty="0"/>
              </a:p>
            </p:txBody>
          </p:sp>
        </mc:Choice>
        <mc:Fallback xmlns="">
          <p:sp>
            <p:nvSpPr>
              <p:cNvPr id="2" name="文本框 1"/>
              <p:cNvSpPr txBox="1">
                <a:spLocks noRot="1" noChangeAspect="1" noMove="1" noResize="1" noEditPoints="1" noAdjustHandles="1" noChangeArrowheads="1" noChangeShapeType="1" noTextEdit="1"/>
              </p:cNvSpPr>
              <p:nvPr/>
            </p:nvSpPr>
            <p:spPr>
              <a:xfrm>
                <a:off x="341460" y="1529649"/>
                <a:ext cx="11645131" cy="5531514"/>
              </a:xfrm>
              <a:prstGeom prst="rect">
                <a:avLst/>
              </a:prstGeom>
              <a:blipFill>
                <a:blip r:embed="rId3"/>
                <a:stretch>
                  <a:fillRect l="-1309" t="-1764" r="-356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9353903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224799"/>
            <a:ext cx="11583062" cy="5509200"/>
          </a:xfrm>
          <a:prstGeom prst="rect">
            <a:avLst/>
          </a:prstGeom>
          <a:noFill/>
        </p:spPr>
        <p:txBody>
          <a:bodyPr wrap="square" rtlCol="0">
            <a:spAutoFit/>
          </a:bodyPr>
          <a:lstStyle/>
          <a:p>
            <a:r>
              <a:rPr lang="zh-CN" altLang="zh-CN" sz="3200" dirty="0" smtClean="0">
                <a:latin typeface="华文楷体" panose="02010600040101010101" pitchFamily="2" charset="-122"/>
                <a:ea typeface="华文楷体" panose="02010600040101010101" pitchFamily="2" charset="-122"/>
              </a:rPr>
              <a:t>一般来说</a:t>
            </a:r>
            <a:r>
              <a:rPr lang="zh-CN" altLang="zh-CN" sz="3200" dirty="0">
                <a:latin typeface="华文楷体" panose="02010600040101010101" pitchFamily="2" charset="-122"/>
                <a:ea typeface="华文楷体" panose="02010600040101010101" pitchFamily="2" charset="-122"/>
              </a:rPr>
              <a:t>，字符编码采用等长策略，即每个字符的二进制编码长度一样</a:t>
            </a:r>
            <a:r>
              <a:rPr lang="zh-CN" altLang="zh-CN" sz="3200" dirty="0" smtClean="0">
                <a:latin typeface="华文楷体" panose="02010600040101010101" pitchFamily="2" charset="-122"/>
                <a:ea typeface="华文楷体" panose="02010600040101010101" pitchFamily="2" charset="-122"/>
              </a:rPr>
              <a:t>。在</a:t>
            </a:r>
            <a:r>
              <a:rPr lang="zh-CN" altLang="zh-CN" sz="3200" dirty="0">
                <a:latin typeface="华文楷体" panose="02010600040101010101" pitchFamily="2" charset="-122"/>
                <a:ea typeface="华文楷体" panose="02010600040101010101" pitchFamily="2" charset="-122"/>
              </a:rPr>
              <a:t>通讯业务中</a:t>
            </a:r>
            <a:r>
              <a:rPr lang="zh-CN" altLang="zh-CN" sz="3200" dirty="0" smtClean="0">
                <a:latin typeface="华文楷体" panose="02010600040101010101" pitchFamily="2" charset="-122"/>
                <a:ea typeface="华文楷体" panose="02010600040101010101" pitchFamily="2" charset="-122"/>
              </a:rPr>
              <a:t>，希望</a:t>
            </a:r>
            <a:r>
              <a:rPr lang="zh-CN" altLang="zh-CN" sz="3200" dirty="0">
                <a:latin typeface="华文楷体" panose="02010600040101010101" pitchFamily="2" charset="-122"/>
                <a:ea typeface="华文楷体" panose="02010600040101010101" pitchFamily="2" charset="-122"/>
              </a:rPr>
              <a:t>传送的</a:t>
            </a:r>
            <a:r>
              <a:rPr lang="zh-CN" altLang="zh-CN" sz="3200" dirty="0" smtClean="0">
                <a:latin typeface="华文楷体" panose="02010600040101010101" pitchFamily="2" charset="-122"/>
                <a:ea typeface="华文楷体" panose="02010600040101010101" pitchFamily="2" charset="-122"/>
              </a:rPr>
              <a:t>编码越短越好</a:t>
            </a:r>
            <a:r>
              <a:rPr lang="zh-CN" altLang="en-US" sz="3200" dirty="0" smtClean="0">
                <a:latin typeface="华文楷体" panose="02010600040101010101" pitchFamily="2" charset="-122"/>
                <a:ea typeface="华文楷体" panose="02010600040101010101" pitchFamily="2" charset="-122"/>
              </a:rPr>
              <a:t>。</a:t>
            </a:r>
            <a:r>
              <a:rPr lang="zh-CN" altLang="zh-CN" sz="3200" dirty="0" smtClean="0">
                <a:latin typeface="华文楷体" panose="02010600040101010101" pitchFamily="2" charset="-122"/>
                <a:ea typeface="华文楷体" panose="02010600040101010101" pitchFamily="2" charset="-122"/>
              </a:rPr>
              <a:t>尤其</a:t>
            </a:r>
            <a:r>
              <a:rPr lang="zh-CN" altLang="zh-CN" sz="3200" dirty="0">
                <a:latin typeface="华文楷体" panose="02010600040101010101" pitchFamily="2" charset="-122"/>
                <a:ea typeface="华文楷体" panose="02010600040101010101" pitchFamily="2" charset="-122"/>
              </a:rPr>
              <a:t>是对于高频传送的字符，希望其编码尽可能短，而低频字，因为不常用，可以比较长些</a:t>
            </a:r>
            <a:r>
              <a:rPr lang="zh-CN" altLang="zh-CN"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a:p>
            <a:endParaRPr lang="en-US" altLang="zh-CN" sz="3200" dirty="0">
              <a:latin typeface="华文楷体" panose="02010600040101010101" pitchFamily="2" charset="-122"/>
              <a:ea typeface="华文楷体" panose="02010600040101010101" pitchFamily="2" charset="-122"/>
            </a:endParaRPr>
          </a:p>
          <a:p>
            <a:r>
              <a:rPr lang="zh-CN" altLang="en-US" sz="3200" b="1" dirty="0" smtClean="0">
                <a:latin typeface="华文楷体" panose="02010600040101010101" pitchFamily="2" charset="-122"/>
                <a:ea typeface="华文楷体" panose="02010600040101010101" pitchFamily="2" charset="-122"/>
              </a:rPr>
              <a:t>前缀编码：</a:t>
            </a:r>
            <a:r>
              <a:rPr lang="zh-CN" altLang="en-US" sz="3200" dirty="0" smtClean="0">
                <a:latin typeface="华文楷体" panose="02010600040101010101" pitchFamily="2" charset="-122"/>
                <a:ea typeface="华文楷体" panose="02010600040101010101" pitchFamily="2" charset="-122"/>
              </a:rPr>
              <a:t>在一个字符集中，字符的编码可以不等长，但任何一个字符的编码不得是另外一个编码的前缀。</a:t>
            </a:r>
            <a:endParaRPr lang="en-US" altLang="zh-CN" sz="3200" dirty="0" smtClean="0">
              <a:latin typeface="华文楷体" panose="02010600040101010101" pitchFamily="2" charset="-122"/>
              <a:ea typeface="华文楷体" panose="02010600040101010101" pitchFamily="2" charset="-122"/>
            </a:endParaRPr>
          </a:p>
          <a:p>
            <a:endParaRPr lang="en-US" altLang="zh-CN" sz="3200" dirty="0">
              <a:latin typeface="华文楷体" panose="02010600040101010101" pitchFamily="2" charset="-122"/>
              <a:ea typeface="华文楷体" panose="02010600040101010101" pitchFamily="2" charset="-122"/>
            </a:endParaRPr>
          </a:p>
          <a:p>
            <a:r>
              <a:rPr lang="zh-CN" altLang="en-US" sz="3200" dirty="0" smtClean="0">
                <a:latin typeface="华文楷体" panose="02010600040101010101" pitchFamily="2" charset="-122"/>
                <a:ea typeface="华文楷体" panose="02010600040101010101" pitchFamily="2" charset="-122"/>
              </a:rPr>
              <a:t>如 </a:t>
            </a:r>
            <a:r>
              <a:rPr lang="en-US" altLang="zh-CN" sz="3200" dirty="0" smtClean="0">
                <a:latin typeface="华文楷体" panose="02010600040101010101" pitchFamily="2" charset="-122"/>
                <a:ea typeface="华文楷体" panose="02010600040101010101" pitchFamily="2" charset="-122"/>
              </a:rPr>
              <a:t>a</a:t>
            </a:r>
            <a:r>
              <a:rPr lang="zh-CN" altLang="en-US" sz="3200" dirty="0" smtClean="0">
                <a:latin typeface="华文楷体" panose="02010600040101010101" pitchFamily="2" charset="-122"/>
                <a:ea typeface="华文楷体" panose="02010600040101010101" pitchFamily="2" charset="-122"/>
              </a:rPr>
              <a:t>编码</a:t>
            </a:r>
            <a:r>
              <a:rPr lang="en-US" altLang="zh-CN" sz="3200" dirty="0" smtClean="0">
                <a:latin typeface="华文楷体" panose="02010600040101010101" pitchFamily="2" charset="-122"/>
                <a:ea typeface="华文楷体" panose="02010600040101010101" pitchFamily="2" charset="-122"/>
              </a:rPr>
              <a:t>110</a:t>
            </a:r>
            <a:r>
              <a:rPr lang="zh-CN" altLang="en-US" sz="3200" dirty="0" smtClean="0">
                <a:latin typeface="华文楷体" panose="02010600040101010101" pitchFamily="2" charset="-122"/>
                <a:ea typeface="华文楷体" panose="02010600040101010101" pitchFamily="2" charset="-122"/>
              </a:rPr>
              <a:t>，其前缀则</a:t>
            </a:r>
            <a:r>
              <a:rPr lang="en-US" altLang="zh-CN" sz="3200" dirty="0" smtClean="0">
                <a:latin typeface="华文楷体" panose="02010600040101010101" pitchFamily="2" charset="-122"/>
                <a:ea typeface="华文楷体" panose="02010600040101010101" pitchFamily="2" charset="-122"/>
              </a:rPr>
              <a:t>1</a:t>
            </a:r>
            <a:r>
              <a:rPr lang="zh-CN" altLang="en-US" sz="3200" dirty="0" smtClean="0">
                <a:latin typeface="华文楷体" panose="02010600040101010101" pitchFamily="2" charset="-122"/>
                <a:ea typeface="华文楷体" panose="02010600040101010101" pitchFamily="2" charset="-122"/>
              </a:rPr>
              <a:t>、</a:t>
            </a:r>
            <a:r>
              <a:rPr lang="en-US" altLang="zh-CN" sz="3200" dirty="0" smtClean="0">
                <a:latin typeface="华文楷体" panose="02010600040101010101" pitchFamily="2" charset="-122"/>
                <a:ea typeface="华文楷体" panose="02010600040101010101" pitchFamily="2" charset="-122"/>
              </a:rPr>
              <a:t>11</a:t>
            </a:r>
            <a:r>
              <a:rPr lang="zh-CN" altLang="en-US" sz="3200" dirty="0" smtClean="0">
                <a:latin typeface="华文楷体" panose="02010600040101010101" pitchFamily="2" charset="-122"/>
                <a:ea typeface="华文楷体" panose="02010600040101010101" pitchFamily="2" charset="-122"/>
              </a:rPr>
              <a:t>不得是任何字符编码，同样以</a:t>
            </a:r>
            <a:r>
              <a:rPr lang="en-US" altLang="zh-CN" sz="3200" dirty="0" smtClean="0">
                <a:latin typeface="华文楷体" panose="02010600040101010101" pitchFamily="2" charset="-122"/>
                <a:ea typeface="华文楷体" panose="02010600040101010101" pitchFamily="2" charset="-122"/>
              </a:rPr>
              <a:t>110</a:t>
            </a:r>
            <a:r>
              <a:rPr lang="zh-CN" altLang="en-US" sz="3200" dirty="0" smtClean="0">
                <a:latin typeface="华文楷体" panose="02010600040101010101" pitchFamily="2" charset="-122"/>
                <a:ea typeface="华文楷体" panose="02010600040101010101" pitchFamily="2" charset="-122"/>
              </a:rPr>
              <a:t>为前缀的编码也不得出现。哈夫曼编码是一种前缀编码。</a:t>
            </a:r>
            <a:r>
              <a:rPr lang="zh-CN" altLang="en-US" sz="3200" b="1" dirty="0" smtClean="0">
                <a:latin typeface="华文楷体" panose="02010600040101010101" pitchFamily="2" charset="-122"/>
                <a:ea typeface="华文楷体" panose="02010600040101010101" pitchFamily="2" charset="-122"/>
              </a:rPr>
              <a:t>（保证了译码没有二义性）</a:t>
            </a:r>
            <a:endParaRPr lang="en-US" altLang="zh-CN" sz="3200" b="1"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40075051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1583062" cy="4524315"/>
          </a:xfrm>
          <a:prstGeom prst="rect">
            <a:avLst/>
          </a:prstGeom>
          <a:noFill/>
        </p:spPr>
        <p:txBody>
          <a:bodyPr wrap="square" rtlCol="0">
            <a:spAutoFit/>
          </a:bodyPr>
          <a:lstStyle/>
          <a:p>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如</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现在传送业务</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中</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只</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有</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4</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种不同字符</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，用等长编码可使用长度为</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2</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的编码，它们可以分别是</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00</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01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10</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11</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如果</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其中字符</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的使用频率很高，而字符</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的使用频率很低，就可以采用将字符</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的编码位数拉长，换取</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的编码位数缩短的策略来缩短总的字符传送量</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按照</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这个思路，编码由等长变为了不等长，而哈夫曼树就可以用来构造这样的不等长编码。</a:t>
            </a:r>
            <a:endParaRPr lang="zh-CN" altLang="en-US" sz="4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7909892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59" y="1529649"/>
            <a:ext cx="7943988" cy="5016758"/>
          </a:xfrm>
          <a:prstGeom prst="rect">
            <a:avLst/>
          </a:prstGeom>
          <a:noFill/>
        </p:spPr>
        <p:txBody>
          <a:bodyPr wrap="square" rtlCol="0">
            <a:spAutoFit/>
          </a:bodyPr>
          <a:lstStyle/>
          <a:p>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用</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等长编码，</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为表示</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6</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个元素，需要用三位编码。即如果待传输的短文中有</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n</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个字符，就需要</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3n</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位才能代表</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这篇</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短文</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使用</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了哈夫曼编码后</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n</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个字符所需要的总位数</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为</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n</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*(4*3/87+4*4/87+3*8/87+3*10/87+3*12/87+1*50/87)=168n/87</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显然它</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连</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2n</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都不到，这样就大大减少了通讯中的传输量。</a:t>
            </a:r>
          </a:p>
          <a:p>
            <a:endParaRPr lang="en-US" altLang="zh-CN" sz="3200" dirty="0" smtClean="0">
              <a:latin typeface="Times New Roman" panose="02020603050405020304" pitchFamily="18" charset="0"/>
              <a:cs typeface="Times New Roman" panose="02020603050405020304" pitchFamily="18" charset="0"/>
            </a:endParaRPr>
          </a:p>
        </p:txBody>
      </p:sp>
      <p:pic>
        <p:nvPicPr>
          <p:cNvPr id="4" name="图片 3"/>
          <p:cNvPicPr>
            <a:picLocks noChangeAspect="1"/>
          </p:cNvPicPr>
          <p:nvPr/>
        </p:nvPicPr>
        <p:blipFill>
          <a:blip r:embed="rId3"/>
          <a:stretch>
            <a:fillRect/>
          </a:stretch>
        </p:blipFill>
        <p:spPr>
          <a:xfrm>
            <a:off x="8285447" y="1346990"/>
            <a:ext cx="3906553" cy="3855151"/>
          </a:xfrm>
          <a:prstGeom prst="rect">
            <a:avLst/>
          </a:prstGeom>
        </p:spPr>
      </p:pic>
    </p:spTree>
    <p:extLst>
      <p:ext uri="{BB962C8B-B14F-4D97-AF65-F5344CB8AC3E}">
        <p14:creationId xmlns:p14="http://schemas.microsoft.com/office/powerpoint/2010/main" val="21616052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求</a:t>
            </a: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编码的算法：</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58" y="1529649"/>
            <a:ext cx="7788751" cy="3539430"/>
          </a:xfrm>
          <a:prstGeom prst="rect">
            <a:avLst/>
          </a:prstGeom>
          <a:noFill/>
        </p:spPr>
        <p:txBody>
          <a:bodyPr wrap="square" rtlCol="0">
            <a:spAutoFit/>
          </a:bodyPr>
          <a:lstStyle/>
          <a:p>
            <a:r>
              <a:rPr lang="zh-CN" altLang="zh-CN" sz="3200" dirty="0">
                <a:latin typeface="华文楷体" panose="02010600040101010101" pitchFamily="2" charset="-122"/>
                <a:ea typeface="华文楷体" panose="02010600040101010101" pitchFamily="2" charset="-122"/>
              </a:rPr>
              <a:t>对</a:t>
            </a:r>
            <a:r>
              <a:rPr lang="zh-CN" altLang="en-US" sz="3200" dirty="0">
                <a:latin typeface="华文楷体" panose="02010600040101010101" pitchFamily="2" charset="-122"/>
                <a:ea typeface="华文楷体" panose="02010600040101010101" pitchFamily="2" charset="-122"/>
              </a:rPr>
              <a:t>哈夫曼树中</a:t>
            </a:r>
            <a:r>
              <a:rPr lang="zh-CN" altLang="zh-CN" sz="3200" dirty="0">
                <a:latin typeface="华文楷体" panose="02010600040101010101" pitchFamily="2" charset="-122"/>
                <a:ea typeface="华文楷体" panose="02010600040101010101" pitchFamily="2" charset="-122"/>
              </a:rPr>
              <a:t>任意一个叶子结点求其哈夫曼</a:t>
            </a:r>
            <a:r>
              <a:rPr lang="zh-CN" altLang="zh-CN" sz="3200" dirty="0" smtClean="0">
                <a:latin typeface="华文楷体" panose="02010600040101010101" pitchFamily="2" charset="-122"/>
                <a:ea typeface="华文楷体" panose="02010600040101010101" pitchFamily="2" charset="-122"/>
              </a:rPr>
              <a:t>编码</a:t>
            </a:r>
            <a:r>
              <a:rPr lang="zh-CN" altLang="en-US" sz="3200" dirty="0" smtClean="0">
                <a:latin typeface="华文楷体" panose="02010600040101010101" pitchFamily="2" charset="-122"/>
                <a:ea typeface="华文楷体" panose="02010600040101010101" pitchFamily="2" charset="-122"/>
              </a:rPr>
              <a:t>，</a:t>
            </a:r>
            <a:r>
              <a:rPr lang="zh-CN" altLang="zh-CN" sz="3200" dirty="0" smtClean="0">
                <a:latin typeface="华文楷体" panose="02010600040101010101" pitchFamily="2" charset="-122"/>
                <a:ea typeface="华文楷体" panose="02010600040101010101" pitchFamily="2" charset="-122"/>
              </a:rPr>
              <a:t>将</a:t>
            </a:r>
            <a:r>
              <a:rPr lang="zh-CN" altLang="en-US" sz="3200" dirty="0" smtClean="0">
                <a:latin typeface="华文楷体" panose="02010600040101010101" pitchFamily="2" charset="-122"/>
                <a:ea typeface="华文楷体" panose="02010600040101010101" pitchFamily="2" charset="-122"/>
              </a:rPr>
              <a:t>该</a:t>
            </a:r>
            <a:r>
              <a:rPr lang="zh-CN" altLang="zh-CN" sz="3200" dirty="0" smtClean="0">
                <a:latin typeface="华文楷体" panose="02010600040101010101" pitchFamily="2" charset="-122"/>
                <a:ea typeface="华文楷体" panose="02010600040101010101" pitchFamily="2" charset="-122"/>
              </a:rPr>
              <a:t>叶子</a:t>
            </a:r>
            <a:r>
              <a:rPr lang="zh-CN" altLang="zh-CN" sz="3200" dirty="0">
                <a:latin typeface="华文楷体" panose="02010600040101010101" pitchFamily="2" charset="-122"/>
                <a:ea typeface="华文楷体" panose="02010600040101010101" pitchFamily="2" charset="-122"/>
              </a:rPr>
              <a:t>结点设为当前结点，顺着当前结点往上追溯到父亲结点</a:t>
            </a:r>
            <a:r>
              <a:rPr lang="zh-CN" altLang="zh-CN"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a:p>
            <a:r>
              <a:rPr lang="zh-CN" altLang="zh-CN" sz="3200" dirty="0" smtClean="0">
                <a:latin typeface="华文楷体" panose="02010600040101010101" pitchFamily="2" charset="-122"/>
                <a:ea typeface="华文楷体" panose="02010600040101010101" pitchFamily="2" charset="-122"/>
              </a:rPr>
              <a:t>如果</a:t>
            </a:r>
            <a:r>
              <a:rPr lang="zh-CN" altLang="zh-CN" sz="3200" dirty="0">
                <a:latin typeface="华文楷体" panose="02010600040101010101" pitchFamily="2" charset="-122"/>
                <a:ea typeface="华文楷体" panose="02010600040101010101" pitchFamily="2" charset="-122"/>
              </a:rPr>
              <a:t>当前结点是父亲的左子就输出一个</a:t>
            </a:r>
            <a:r>
              <a:rPr lang="en-US" altLang="zh-CN" sz="3200" dirty="0">
                <a:latin typeface="华文楷体" panose="02010600040101010101" pitchFamily="2" charset="-122"/>
                <a:ea typeface="华文楷体" panose="02010600040101010101" pitchFamily="2" charset="-122"/>
              </a:rPr>
              <a:t>0</a:t>
            </a:r>
            <a:r>
              <a:rPr lang="zh-CN" altLang="zh-CN" sz="3200" dirty="0">
                <a:latin typeface="华文楷体" panose="02010600040101010101" pitchFamily="2" charset="-122"/>
                <a:ea typeface="华文楷体" panose="02010600040101010101" pitchFamily="2" charset="-122"/>
              </a:rPr>
              <a:t>，如果当前结点是父亲的右子就输出一个</a:t>
            </a:r>
            <a:r>
              <a:rPr lang="en-US" altLang="zh-CN" sz="3200" dirty="0">
                <a:latin typeface="华文楷体" panose="02010600040101010101" pitchFamily="2" charset="-122"/>
                <a:ea typeface="华文楷体" panose="02010600040101010101" pitchFamily="2" charset="-122"/>
              </a:rPr>
              <a:t>1</a:t>
            </a:r>
            <a:r>
              <a:rPr lang="zh-CN" altLang="zh-CN" sz="3200" dirty="0">
                <a:latin typeface="华文楷体" panose="02010600040101010101" pitchFamily="2" charset="-122"/>
                <a:ea typeface="华文楷体" panose="02010600040101010101" pitchFamily="2" charset="-122"/>
              </a:rPr>
              <a:t>，之后设父亲为当前结点，反复进行以上操作，直到当前结点为根结点</a:t>
            </a:r>
            <a:r>
              <a:rPr lang="zh-CN" altLang="zh-CN"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p:txBody>
      </p:sp>
      <p:pic>
        <p:nvPicPr>
          <p:cNvPr id="4" name="图片 3"/>
          <p:cNvPicPr>
            <a:picLocks noChangeAspect="1"/>
          </p:cNvPicPr>
          <p:nvPr/>
        </p:nvPicPr>
        <p:blipFill>
          <a:blip r:embed="rId3"/>
          <a:stretch>
            <a:fillRect/>
          </a:stretch>
        </p:blipFill>
        <p:spPr>
          <a:xfrm>
            <a:off x="8285447" y="1280348"/>
            <a:ext cx="3839247" cy="3788731"/>
          </a:xfrm>
          <a:prstGeom prst="rect">
            <a:avLst/>
          </a:prstGeom>
        </p:spPr>
      </p:pic>
      <p:sp>
        <p:nvSpPr>
          <p:cNvPr id="3" name="文本框 2"/>
          <p:cNvSpPr txBox="1"/>
          <p:nvPr/>
        </p:nvSpPr>
        <p:spPr>
          <a:xfrm>
            <a:off x="341459" y="5069079"/>
            <a:ext cx="10814221" cy="1354217"/>
          </a:xfrm>
          <a:prstGeom prst="rect">
            <a:avLst/>
          </a:prstGeom>
          <a:noFill/>
        </p:spPr>
        <p:txBody>
          <a:bodyPr wrap="square" rtlCol="0">
            <a:spAutoFit/>
          </a:bodyPr>
          <a:lstStyle/>
          <a:p>
            <a:endParaRPr lang="en-US" altLang="zh-CN" dirty="0"/>
          </a:p>
          <a:p>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在这个过程中输出的</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0</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序列的逆序即其哈夫曼编码</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如</a:t>
            </a:r>
            <a:r>
              <a:rPr lang="zh-CN" altLang="en-US" sz="3200" dirty="0">
                <a:latin typeface="Times New Roman" panose="02020603050405020304" pitchFamily="18" charset="0"/>
                <a:ea typeface="华文楷体" panose="02010600040101010101" pitchFamily="2" charset="-122"/>
                <a:cs typeface="Times New Roman" panose="02020603050405020304" pitchFamily="18" charset="0"/>
              </a:rPr>
              <a:t>图中</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en-US" sz="3200" dirty="0">
                <a:latin typeface="Times New Roman" panose="02020603050405020304" pitchFamily="18" charset="0"/>
                <a:ea typeface="华文楷体" panose="02010600040101010101" pitchFamily="2" charset="-122"/>
                <a:cs typeface="Times New Roman" panose="02020603050405020304" pitchFamily="18" charset="0"/>
              </a:rPr>
              <a:t>的编码为：</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0001</a:t>
            </a:r>
            <a:endParaRPr lang="zh-CN" altLang="en-US"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5" name="文本框 4"/>
          <p:cNvSpPr txBox="1"/>
          <p:nvPr/>
        </p:nvSpPr>
        <p:spPr>
          <a:xfrm>
            <a:off x="8131831" y="1297781"/>
            <a:ext cx="2464904" cy="1384995"/>
          </a:xfrm>
          <a:prstGeom prst="rect">
            <a:avLst/>
          </a:prstGeom>
          <a:noFill/>
        </p:spPr>
        <p:txBody>
          <a:bodyPr wrap="square" rtlCol="0">
            <a:spAutoFit/>
          </a:bodyPr>
          <a:lstStyle/>
          <a:p>
            <a:r>
              <a:rPr lang="zh-CN" altLang="en-US" sz="2800" dirty="0" smtClean="0">
                <a:solidFill>
                  <a:schemeClr val="accent1"/>
                </a:solidFill>
              </a:rPr>
              <a:t>解释了为什么结构中有</a:t>
            </a:r>
            <a:r>
              <a:rPr lang="en-US" altLang="zh-CN" sz="2800" dirty="0" smtClean="0">
                <a:solidFill>
                  <a:schemeClr val="accent1"/>
                </a:solidFill>
              </a:rPr>
              <a:t>parent</a:t>
            </a:r>
            <a:r>
              <a:rPr lang="zh-CN" altLang="en-US" sz="2800" dirty="0" smtClean="0">
                <a:solidFill>
                  <a:schemeClr val="accent1"/>
                </a:solidFill>
              </a:rPr>
              <a:t>字段</a:t>
            </a:r>
            <a:endParaRPr lang="zh-CN" altLang="en-US" sz="2800" dirty="0">
              <a:solidFill>
                <a:schemeClr val="accent1"/>
              </a:solidFill>
            </a:endParaRPr>
          </a:p>
        </p:txBody>
      </p:sp>
    </p:spTree>
    <p:extLst>
      <p:ext uri="{BB962C8B-B14F-4D97-AF65-F5344CB8AC3E}">
        <p14:creationId xmlns:p14="http://schemas.microsoft.com/office/powerpoint/2010/main" val="10956956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求</a:t>
            </a: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编码的算法实现：</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96414"/>
            <a:ext cx="10611020" cy="3539430"/>
          </a:xfrm>
          <a:prstGeom prst="rect">
            <a:avLst/>
          </a:prstGeom>
          <a:noFill/>
        </p:spPr>
        <p:txBody>
          <a:bodyPr wrap="square" rtlCol="0">
            <a:spAutoFit/>
          </a:bodyPr>
          <a:lstStyle/>
          <a:p>
            <a:pPr marL="457200" indent="-457200">
              <a:buFont typeface="Wingdings" panose="05000000000000000000" pitchFamily="2" charset="2"/>
              <a:buChar char="Ø"/>
            </a:pP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函数</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的参数</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数组，保存了哈夫曼树的</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结构。</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pPr marL="457200" indent="-457200">
              <a:buFont typeface="Wingdings" panose="05000000000000000000" pitchFamily="2" charset="2"/>
              <a:buChar char="Ø"/>
            </a:pP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函数</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用了一个栈保存输出的</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字符序列，对一个叶子，在其每一步向上追溯父结点的过程中，将输出的</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0</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或</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进栈，当追溯工作因达到根结点而结束时，将栈中元素弹栈，即得到哈夫曼编码。 </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pPr marL="457200" indent="-457200">
              <a:buFont typeface="Wingdings" panose="05000000000000000000" pitchFamily="2" charset="2"/>
              <a:buChar char="Ø"/>
            </a:pP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数组</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用来存储获得的所有哈夫曼编码，数组的每个分量指向了一个字符串，它是某个叶子结点的哈夫曼编码。</a:t>
            </a:r>
          </a:p>
          <a:p>
            <a:pPr marL="457200" indent="-457200">
              <a:buFont typeface="Wingdings" panose="05000000000000000000" pitchFamily="2" charset="2"/>
              <a:buChar char="Ø"/>
            </a:pP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算法实现首先从数组尾部开始，逐步为每一个叶子求其哈夫曼编码，共有</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n</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个叶子</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62382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73200" y="2135297"/>
            <a:ext cx="3941876" cy="3251089"/>
          </a:xfrm>
        </p:spPr>
        <p:txBody>
          <a:bodyPr>
            <a:noAutofit/>
          </a:bodyPr>
          <a:lstStyle/>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 树</a:t>
            </a:r>
            <a:endParaRPr lang="en-US" altLang="zh-CN" sz="2800" dirty="0" smtClean="0">
              <a:solidFill>
                <a:srgbClr val="FF0000"/>
              </a:solidFill>
              <a:latin typeface="华文楷体" pitchFamily="2" charset="-122"/>
              <a:ea typeface="华文楷体" pitchFamily="2" charset="-122"/>
            </a:endParaRPr>
          </a:p>
          <a:p>
            <a:pPr>
              <a:lnSpc>
                <a:spcPct val="115000"/>
              </a:lnSpc>
              <a:buFont typeface="Wingdings" panose="05000000000000000000" pitchFamily="2" charset="2"/>
              <a:buChar char="Ø"/>
              <a:defRPr/>
            </a:pPr>
            <a:r>
              <a:rPr lang="en-US" altLang="zh-CN" sz="2800" dirty="0" smtClean="0">
                <a:latin typeface="华文楷体" pitchFamily="2" charset="-122"/>
                <a:ea typeface="华文楷体" pitchFamily="2" charset="-122"/>
              </a:rPr>
              <a:t> </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遍历序列确定</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二叉线索树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
        <p:nvSpPr>
          <p:cNvPr id="3" name="Rectangle 3"/>
          <p:cNvSpPr txBox="1">
            <a:spLocks noChangeArrowheads="1"/>
          </p:cNvSpPr>
          <p:nvPr/>
        </p:nvSpPr>
        <p:spPr>
          <a:xfrm>
            <a:off x="6472239" y="2135298"/>
            <a:ext cx="3941876" cy="3251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树和森林</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优先级队列</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最</a:t>
            </a:r>
            <a:r>
              <a:rPr lang="zh-CN" altLang="en-US" sz="2800" dirty="0">
                <a:latin typeface="华文楷体" pitchFamily="2" charset="-122"/>
                <a:ea typeface="华文楷体" pitchFamily="2" charset="-122"/>
              </a:rPr>
              <a:t>优</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表达式</a:t>
            </a:r>
            <a:r>
              <a:rPr lang="zh-CN" altLang="en-US" sz="2800" dirty="0">
                <a:latin typeface="华文楷体" pitchFamily="2" charset="-122"/>
                <a:ea typeface="华文楷体" pitchFamily="2" charset="-122"/>
              </a:rPr>
              <a:t>树 </a:t>
            </a:r>
            <a:r>
              <a:rPr lang="zh-CN" altLang="en-US" sz="2800" dirty="0" smtClean="0">
                <a:latin typeface="华文楷体" pitchFamily="2" charset="-122"/>
                <a:ea typeface="华文楷体" pitchFamily="2" charset="-122"/>
              </a:rPr>
              <a:t>*</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等价关系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Tree>
    <p:extLst>
      <p:ext uri="{BB962C8B-B14F-4D97-AF65-F5344CB8AC3E}">
        <p14:creationId xmlns:p14="http://schemas.microsoft.com/office/powerpoint/2010/main" val="36986219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400282" y="1638375"/>
                <a:ext cx="11566431" cy="4603397"/>
              </a:xfrm>
            </p:spPr>
            <p:txBody>
              <a:bodyPr>
                <a:noAutofit/>
              </a:bodyPr>
              <a:lstStyle/>
              <a:p>
                <a:pPr marL="0" indent="0">
                  <a:buNone/>
                </a:pPr>
                <a:r>
                  <a:rPr lang="zh-CN" altLang="zh-CN" sz="2600" dirty="0">
                    <a:ea typeface="华文楷体" pitchFamily="2" charset="-122"/>
                    <a:cs typeface="Times New Roman" panose="02020603050405020304" pitchFamily="18" charset="0"/>
                  </a:rPr>
                  <a:t>性质</a:t>
                </a:r>
                <a:r>
                  <a:rPr lang="en-US" altLang="zh-CN" sz="2600" dirty="0" smtClean="0">
                    <a:ea typeface="华文楷体" pitchFamily="2" charset="-122"/>
                    <a:cs typeface="Times New Roman" panose="02020603050405020304" pitchFamily="18" charset="0"/>
                  </a:rPr>
                  <a:t>2</a:t>
                </a:r>
                <a:r>
                  <a:rPr lang="zh-CN" altLang="en-US" sz="2600" dirty="0" smtClean="0">
                    <a:ea typeface="华文楷体" pitchFamily="2" charset="-122"/>
                    <a:cs typeface="Times New Roman" panose="02020603050405020304" pitchFamily="18" charset="0"/>
                  </a:rPr>
                  <a:t>：</a:t>
                </a:r>
                <a:r>
                  <a:rPr lang="zh-CN" altLang="zh-CN" sz="2600" dirty="0" smtClean="0">
                    <a:ea typeface="华文楷体" pitchFamily="2" charset="-122"/>
                    <a:cs typeface="Times New Roman" panose="02020603050405020304" pitchFamily="18" charset="0"/>
                  </a:rPr>
                  <a:t>一</a:t>
                </a:r>
                <a:r>
                  <a:rPr lang="zh-CN" altLang="zh-CN" sz="2600" dirty="0">
                    <a:ea typeface="华文楷体" pitchFamily="2" charset="-122"/>
                    <a:cs typeface="Times New Roman" panose="02020603050405020304" pitchFamily="18" charset="0"/>
                  </a:rPr>
                  <a:t>棵高度为</a:t>
                </a:r>
                <a:r>
                  <a:rPr lang="en-US" altLang="zh-CN" sz="2600" dirty="0">
                    <a:ea typeface="华文楷体" pitchFamily="2" charset="-122"/>
                    <a:cs typeface="Times New Roman" panose="02020603050405020304" pitchFamily="18" charset="0"/>
                  </a:rPr>
                  <a:t>k</a:t>
                </a:r>
                <a:r>
                  <a:rPr lang="zh-CN" altLang="zh-CN" sz="2600" dirty="0">
                    <a:ea typeface="华文楷体" pitchFamily="2" charset="-122"/>
                    <a:cs typeface="Times New Roman" panose="02020603050405020304" pitchFamily="18" charset="0"/>
                  </a:rPr>
                  <a:t>的二叉树，最多具有</a:t>
                </a:r>
                <a:r>
                  <a:rPr lang="en-US" altLang="zh-CN" sz="2600" dirty="0">
                    <a:ea typeface="华文楷体" pitchFamily="2" charset="-122"/>
                    <a:cs typeface="Times New Roman" panose="02020603050405020304" pitchFamily="18" charset="0"/>
                  </a:rPr>
                  <a:t>2</a:t>
                </a:r>
                <a:r>
                  <a:rPr lang="en-US" altLang="zh-CN" sz="2600" baseline="30000" dirty="0">
                    <a:ea typeface="华文楷体" pitchFamily="2" charset="-122"/>
                    <a:cs typeface="Times New Roman" panose="02020603050405020304" pitchFamily="18" charset="0"/>
                  </a:rPr>
                  <a:t>k</a:t>
                </a:r>
                <a:r>
                  <a:rPr lang="en-US" altLang="zh-CN" sz="2600" dirty="0">
                    <a:ea typeface="华文楷体" pitchFamily="2" charset="-122"/>
                    <a:cs typeface="Times New Roman" panose="02020603050405020304" pitchFamily="18" charset="0"/>
                  </a:rPr>
                  <a:t>-1</a:t>
                </a:r>
                <a:r>
                  <a:rPr lang="zh-CN" altLang="zh-CN" sz="2600" dirty="0">
                    <a:ea typeface="华文楷体" pitchFamily="2" charset="-122"/>
                    <a:cs typeface="Times New Roman" panose="02020603050405020304" pitchFamily="18" charset="0"/>
                  </a:rPr>
                  <a:t>个结点。</a:t>
                </a:r>
              </a:p>
              <a:p>
                <a:pPr marL="0" indent="0">
                  <a:buNone/>
                </a:pPr>
                <a:r>
                  <a:rPr lang="zh-CN" altLang="zh-CN" sz="2600" dirty="0">
                    <a:ea typeface="华文楷体" pitchFamily="2" charset="-122"/>
                    <a:cs typeface="Times New Roman" panose="02020603050405020304" pitchFamily="18" charset="0"/>
                  </a:rPr>
                  <a:t>证明： </a:t>
                </a:r>
                <a:r>
                  <a:rPr lang="zh-CN" altLang="zh-CN" sz="2600" b="0" dirty="0">
                    <a:ea typeface="华文楷体" pitchFamily="2" charset="-122"/>
                    <a:cs typeface="Times New Roman" panose="02020603050405020304" pitchFamily="18" charset="0"/>
                  </a:rPr>
                  <a:t>要使高度为</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的二叉树结点总数最多，每一层上结点个数须达到最多。据性质</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得知，第</a:t>
                </a:r>
                <a:r>
                  <a:rPr lang="en-US" altLang="zh-CN" sz="2600" b="0" dirty="0" err="1">
                    <a:ea typeface="华文楷体" pitchFamily="2" charset="-122"/>
                    <a:cs typeface="Times New Roman" panose="02020603050405020304" pitchFamily="18" charset="0"/>
                  </a:rPr>
                  <a:t>i</a:t>
                </a:r>
                <a:r>
                  <a:rPr lang="zh-CN" altLang="zh-CN" sz="2600" b="0" dirty="0">
                    <a:ea typeface="华文楷体" pitchFamily="2" charset="-122"/>
                    <a:cs typeface="Times New Roman" panose="02020603050405020304" pitchFamily="18" charset="0"/>
                  </a:rPr>
                  <a:t>层的结点数最多为</a:t>
                </a:r>
                <a:r>
                  <a:rPr lang="en-US" altLang="zh-CN" sz="2600" b="0" dirty="0">
                    <a:ea typeface="华文楷体" pitchFamily="2" charset="-122"/>
                    <a:cs typeface="Times New Roman" panose="02020603050405020304" pitchFamily="18" charset="0"/>
                  </a:rPr>
                  <a:t>2</a:t>
                </a:r>
                <a:r>
                  <a:rPr lang="en-US" altLang="zh-CN" sz="2600" b="0" baseline="30000" dirty="0">
                    <a:ea typeface="华文楷体" pitchFamily="2" charset="-122"/>
                    <a:cs typeface="Times New Roman" panose="02020603050405020304" pitchFamily="18" charset="0"/>
                  </a:rPr>
                  <a:t>i-1</a:t>
                </a:r>
                <a:r>
                  <a:rPr lang="zh-CN" altLang="zh-CN" sz="2600" b="0" dirty="0">
                    <a:ea typeface="华文楷体" pitchFamily="2" charset="-122"/>
                    <a:cs typeface="Times New Roman" panose="02020603050405020304" pitchFamily="18" charset="0"/>
                  </a:rPr>
                  <a:t>，，故</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层二叉树中结点总数</a:t>
                </a:r>
                <a:r>
                  <a:rPr lang="en-US" altLang="zh-CN" sz="2600" b="0" dirty="0">
                    <a:ea typeface="华文楷体" pitchFamily="2" charset="-122"/>
                    <a:cs typeface="Times New Roman" panose="02020603050405020304" pitchFamily="18" charset="0"/>
                  </a:rPr>
                  <a:t>N </a:t>
                </a:r>
                <a:r>
                  <a:rPr lang="zh-CN" altLang="zh-CN" sz="2600" b="0" dirty="0">
                    <a:ea typeface="华文楷体" pitchFamily="2" charset="-122"/>
                    <a:cs typeface="Times New Roman" panose="02020603050405020304" pitchFamily="18" charset="0"/>
                  </a:rPr>
                  <a:t>最多为：</a:t>
                </a:r>
              </a:p>
              <a:p>
                <a:pPr marL="0" indent="0">
                  <a:buNone/>
                </a:pPr>
                <a14:m>
                  <m:oMathPara xmlns:m="http://schemas.openxmlformats.org/officeDocument/2006/math">
                    <m:oMathParaPr>
                      <m:jc m:val="centerGroup"/>
                    </m:oMathParaPr>
                    <m:oMath xmlns:m="http://schemas.openxmlformats.org/officeDocument/2006/math">
                      <m:r>
                        <m:rPr>
                          <m:sty m:val="p"/>
                        </m:rPr>
                        <a:rPr lang="en-US" altLang="zh-CN" sz="2600" b="0">
                          <a:latin typeface="Cambria Math" panose="02040503050406030204" pitchFamily="18" charset="0"/>
                          <a:ea typeface="华文楷体" pitchFamily="2" charset="-122"/>
                        </a:rPr>
                        <m:t>N</m:t>
                      </m:r>
                      <m:r>
                        <a:rPr lang="en-US" altLang="zh-CN" sz="2600" b="0">
                          <a:latin typeface="Cambria Math" panose="02040503050406030204" pitchFamily="18" charset="0"/>
                          <a:ea typeface="华文楷体" pitchFamily="2" charset="-122"/>
                        </a:rPr>
                        <m:t>=</m:t>
                      </m:r>
                      <m:nary>
                        <m:naryPr>
                          <m:chr m:val="∑"/>
                          <m:limLoc m:val="undOvr"/>
                          <m:ctrlPr>
                            <a:rPr lang="zh-CN" altLang="zh-CN" sz="2600" b="0" i="1">
                              <a:latin typeface="Cambria Math" panose="02040503050406030204" pitchFamily="18" charset="0"/>
                              <a:ea typeface="华文楷体" pitchFamily="2" charset="-122"/>
                            </a:rPr>
                          </m:ctrlPr>
                        </m:naryPr>
                        <m:sub>
                          <m:r>
                            <a:rPr lang="en-US" altLang="zh-CN" sz="2600" b="0">
                              <a:latin typeface="Cambria Math" panose="02040503050406030204" pitchFamily="18" charset="0"/>
                              <a:ea typeface="华文楷体" pitchFamily="2" charset="-122"/>
                            </a:rPr>
                            <m:t>𝑖</m:t>
                          </m:r>
                          <m:r>
                            <a:rPr lang="en-US" altLang="zh-CN" sz="2600" b="0">
                              <a:latin typeface="Cambria Math" panose="02040503050406030204" pitchFamily="18" charset="0"/>
                              <a:ea typeface="华文楷体" pitchFamily="2" charset="-122"/>
                            </a:rPr>
                            <m:t>=1</m:t>
                          </m:r>
                        </m:sub>
                        <m:sup>
                          <m:r>
                            <a:rPr lang="en-US" altLang="zh-CN" sz="2600" b="0">
                              <a:latin typeface="Cambria Math" panose="02040503050406030204" pitchFamily="18" charset="0"/>
                              <a:ea typeface="华文楷体" pitchFamily="2" charset="-122"/>
                            </a:rPr>
                            <m:t>𝑘</m:t>
                          </m:r>
                        </m:sup>
                        <m:e>
                          <m:sSup>
                            <m:sSupPr>
                              <m:ctrlPr>
                                <a:rPr lang="zh-CN" altLang="zh-CN" sz="2600" b="0" i="1">
                                  <a:latin typeface="Cambria Math" panose="02040503050406030204" pitchFamily="18" charset="0"/>
                                  <a:ea typeface="华文楷体" pitchFamily="2" charset="-122"/>
                                </a:rPr>
                              </m:ctrlPr>
                            </m:sSupPr>
                            <m:e>
                              <m:r>
                                <a:rPr lang="en-US" altLang="zh-CN" sz="2600" b="0">
                                  <a:latin typeface="Cambria Math" panose="02040503050406030204" pitchFamily="18" charset="0"/>
                                  <a:ea typeface="华文楷体" pitchFamily="2" charset="-122"/>
                                </a:rPr>
                                <m:t>2</m:t>
                              </m:r>
                            </m:e>
                            <m:sup>
                              <m:r>
                                <a:rPr lang="en-US" altLang="zh-CN" sz="2600" b="0">
                                  <a:latin typeface="Cambria Math" panose="02040503050406030204" pitchFamily="18" charset="0"/>
                                  <a:ea typeface="华文楷体" pitchFamily="2" charset="-122"/>
                                </a:rPr>
                                <m:t>𝑖</m:t>
                              </m:r>
                              <m:r>
                                <a:rPr lang="en-US" altLang="zh-CN" sz="2600" b="0">
                                  <a:latin typeface="Cambria Math" panose="02040503050406030204" pitchFamily="18" charset="0"/>
                                  <a:ea typeface="华文楷体" pitchFamily="2" charset="-122"/>
                                </a:rPr>
                                <m:t>−1</m:t>
                              </m:r>
                            </m:sup>
                          </m:sSup>
                        </m:e>
                      </m:nary>
                      <m:r>
                        <a:rPr lang="en-US" altLang="zh-CN" sz="2600" b="0">
                          <a:latin typeface="Cambria Math" panose="02040503050406030204" pitchFamily="18" charset="0"/>
                          <a:ea typeface="华文楷体" pitchFamily="2" charset="-122"/>
                        </a:rPr>
                        <m:t>=</m:t>
                      </m:r>
                      <m:sSup>
                        <m:sSupPr>
                          <m:ctrlPr>
                            <a:rPr lang="zh-CN" altLang="zh-CN" sz="2600" b="0" i="1">
                              <a:latin typeface="Cambria Math" panose="02040503050406030204" pitchFamily="18" charset="0"/>
                              <a:ea typeface="华文楷体" pitchFamily="2" charset="-122"/>
                            </a:rPr>
                          </m:ctrlPr>
                        </m:sSupPr>
                        <m:e>
                          <m:r>
                            <a:rPr lang="en-US" altLang="zh-CN" sz="2600" b="0">
                              <a:latin typeface="Cambria Math" panose="02040503050406030204" pitchFamily="18" charset="0"/>
                              <a:ea typeface="华文楷体" pitchFamily="2" charset="-122"/>
                            </a:rPr>
                            <m:t>2</m:t>
                          </m:r>
                        </m:e>
                        <m:sup>
                          <m:r>
                            <a:rPr lang="en-US" altLang="zh-CN" sz="2600" b="0">
                              <a:latin typeface="Cambria Math" panose="02040503050406030204" pitchFamily="18" charset="0"/>
                              <a:ea typeface="华文楷体" pitchFamily="2" charset="-122"/>
                            </a:rPr>
                            <m:t>𝑘</m:t>
                          </m:r>
                        </m:sup>
                      </m:sSup>
                      <m:r>
                        <a:rPr lang="en-US" altLang="zh-CN" sz="2600" b="0">
                          <a:latin typeface="Cambria Math" panose="02040503050406030204" pitchFamily="18" charset="0"/>
                          <a:ea typeface="华文楷体" pitchFamily="2" charset="-122"/>
                        </a:rPr>
                        <m:t>−1</m:t>
                      </m:r>
                    </m:oMath>
                  </m:oMathPara>
                </a14:m>
                <a:endParaRPr lang="zh-CN" altLang="zh-CN" sz="2600" b="0" dirty="0">
                  <a:ea typeface="华文楷体" pitchFamily="2" charset="-122"/>
                  <a:cs typeface="Times New Roman" panose="02020603050405020304" pitchFamily="18" charset="0"/>
                </a:endParaRPr>
              </a:p>
              <a:p>
                <a:pPr marL="0" indent="0">
                  <a:buNone/>
                </a:pPr>
                <a:endParaRPr lang="en-US" altLang="zh-CN" sz="2600" b="0" dirty="0" smtClean="0">
                  <a:latin typeface="华文楷体" pitchFamily="2" charset="-122"/>
                  <a:ea typeface="华文楷体" pitchFamily="2" charset="-122"/>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400282" y="1638375"/>
                <a:ext cx="11566431" cy="4603397"/>
              </a:xfrm>
              <a:blipFill>
                <a:blip r:embed="rId3"/>
                <a:stretch>
                  <a:fillRect l="-949" t="-265" r="-1002"/>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400281" y="793903"/>
            <a:ext cx="11162884"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二叉树</a:t>
            </a:r>
            <a:r>
              <a:rPr lang="zh-CN" altLang="zh-CN" dirty="0">
                <a:latin typeface="华文楷体" panose="02010600040101010101" pitchFamily="2" charset="-122"/>
                <a:ea typeface="华文楷体" panose="02010600040101010101" pitchFamily="2" charset="-122"/>
              </a:rPr>
              <a:t>的性质</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998086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求</a:t>
            </a: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编码的算法实现：</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0611020" cy="4893647"/>
          </a:xfrm>
          <a:prstGeom prst="rect">
            <a:avLst/>
          </a:prstGeom>
          <a:noFill/>
        </p:spPr>
        <p:txBody>
          <a:bodyPr wrap="square" rtlCol="0">
            <a:spAutoFit/>
          </a:bodyPr>
          <a:lstStyle/>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template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&lt;class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char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HuffmanCode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HuffmanNode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n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//n</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为待编码元素的个数，</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数组为</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Huffman</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树，数组长度为</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2n</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seqStack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&lt;char&gt; s;</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char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char zero = '0', one = '1';</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m,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j, parent, child;</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为</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创建空间</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new char* [n];</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for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=0;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&lt;n;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new char[n+1];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每位元素编码最长</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n-1</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位，</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为</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n=1</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时储备</a:t>
            </a:r>
          </a:p>
        </p:txBody>
      </p:sp>
    </p:spTree>
    <p:extLst>
      <p:ext uri="{BB962C8B-B14F-4D97-AF65-F5344CB8AC3E}">
        <p14:creationId xmlns:p14="http://schemas.microsoft.com/office/powerpoint/2010/main" val="25002741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求</a:t>
            </a: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编码的算法实现：</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0611020" cy="2677656"/>
          </a:xfrm>
          <a:prstGeom prst="rect">
            <a:avLst/>
          </a:prstGeom>
          <a:noFill/>
        </p:spPr>
        <p:txBody>
          <a:bodyPr wrap="square" rtlCol="0">
            <a:spAutoFit/>
          </a:bodyPr>
          <a:lstStyle/>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m=2*n</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数组长度</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(n==0) return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没有元素</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(n==1)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元素个数为</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1</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[0][0] = '0', </a:t>
            </a:r>
            <a:r>
              <a:rPr lang="en-US" altLang="zh-CN" sz="2400" dirty="0" err="1">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[0][1] = '\0';</a:t>
            </a:r>
            <a:endParaRPr lang="zh-CN" altLang="zh-CN" sz="2400" dirty="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return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734274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27173"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求</a:t>
            </a: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编码的算法实现：</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158580" y="1655671"/>
            <a:ext cx="5205900" cy="4893647"/>
          </a:xfrm>
          <a:prstGeom prst="rect">
            <a:avLst/>
          </a:prstGeom>
          <a:noFill/>
        </p:spPr>
        <p:txBody>
          <a:bodyPr wrap="square" rtlCol="0">
            <a:spAutoFit/>
          </a:bodyPr>
          <a:lstStyle/>
          <a:p>
            <a:r>
              <a:rPr lang="en-US" altLang="zh-CN" sz="2400" dirty="0" smtClean="0"/>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for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=m-1;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&gt;=n;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child=</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parent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[child].parent;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while (parent!=0)</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[parent].left==child)</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s.push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(zero);</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else</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s.push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(one);</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child = parent;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parent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BBTree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[parent].parent;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cxnSp>
        <p:nvCxnSpPr>
          <p:cNvPr id="4" name="直接连接符 3"/>
          <p:cNvCxnSpPr/>
          <p:nvPr/>
        </p:nvCxnSpPr>
        <p:spPr>
          <a:xfrm>
            <a:off x="5730240" y="1346990"/>
            <a:ext cx="0" cy="5511010"/>
          </a:xfrm>
          <a:prstGeom prst="line">
            <a:avLst/>
          </a:prstGeom>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6096001" y="1655671"/>
            <a:ext cx="5205900" cy="4524315"/>
          </a:xfrm>
          <a:prstGeom prst="rect">
            <a:avLst/>
          </a:prstGeom>
          <a:noFill/>
        </p:spPr>
        <p:txBody>
          <a:bodyPr wrap="square" rtlCol="0">
            <a:spAutoFit/>
          </a:bodyPr>
          <a:lstStyle/>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j=0</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while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s.isEmpty</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[m-i-1][j]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j++</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[m-i-1][j] = '\0';</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return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HFCode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3605287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求</a:t>
            </a: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编码的算法时间复杂度分析：</a:t>
            </a:r>
            <a:endParaRPr lang="zh-CN" altLang="en-US" dirty="0">
              <a:latin typeface="华文楷体" panose="02010600040101010101" pitchFamily="2" charset="-122"/>
              <a:ea typeface="华文楷体" panose="02010600040101010101" pitchFamily="2" charset="-122"/>
            </a:endParaRPr>
          </a:p>
        </p:txBody>
      </p:sp>
      <mc:AlternateContent xmlns:mc="http://schemas.openxmlformats.org/markup-compatibility/2006" xmlns:a14="http://schemas.microsoft.com/office/drawing/2010/main">
        <mc:Choice Requires="a14">
          <p:sp>
            <p:nvSpPr>
              <p:cNvPr id="2" name="文本框 1"/>
              <p:cNvSpPr txBox="1"/>
              <p:nvPr/>
            </p:nvSpPr>
            <p:spPr>
              <a:xfrm>
                <a:off x="341460" y="1346990"/>
                <a:ext cx="11119020" cy="5262979"/>
              </a:xfrm>
              <a:prstGeom prst="rect">
                <a:avLst/>
              </a:prstGeom>
              <a:noFill/>
            </p:spPr>
            <p:txBody>
              <a:bodyPr wrap="square" rtlCol="0">
                <a:spAutoFit/>
              </a:bodyPr>
              <a:lstStyle/>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该方法为对哈夫曼树自下而上访问。</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算法</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包含了两重</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循环</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外</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循环次数为叶子结点的个数</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n</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，内循环串行地做了两件事：一个是从叶子逐步追溯到根获取哈夫曼编码的逆序，一个是逐步弹栈获取哈夫曼编码</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内</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循环的两个操作消耗的时间都最多是哈夫曼树的高度，而哈夫曼树的形态、高度取决于这组字符的频度分布</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最好</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时，哈夫曼可能达到的树高是</a:t>
                </a:r>
                <a14:m>
                  <m:oMath xmlns:m="http://schemas.openxmlformats.org/officeDocument/2006/math">
                    <m:func>
                      <m:funcPr>
                        <m:ctrlPr>
                          <a:rPr lang="zh-CN" altLang="zh-CN" sz="2800" i="1">
                            <a:latin typeface="Cambria Math" panose="02040503050406030204" pitchFamily="18" charset="0"/>
                          </a:rPr>
                        </m:ctrlPr>
                      </m:funcPr>
                      <m:fName>
                        <m:sSub>
                          <m:sSubPr>
                            <m:ctrlPr>
                              <a:rPr lang="zh-CN" altLang="zh-CN" sz="2800" i="1">
                                <a:latin typeface="Cambria Math" panose="02040503050406030204" pitchFamily="18" charset="0"/>
                              </a:rPr>
                            </m:ctrlPr>
                          </m:sSubPr>
                          <m:e>
                            <m:r>
                              <m:rPr>
                                <m:sty m:val="p"/>
                              </m:rPr>
                              <a:rPr lang="en-US" altLang="zh-CN" sz="2800">
                                <a:latin typeface="Cambria Math" panose="02040503050406030204" pitchFamily="18" charset="0"/>
                              </a:rPr>
                              <m:t>log</m:t>
                            </m:r>
                          </m:e>
                          <m:sub>
                            <m:r>
                              <a:rPr lang="en-US" altLang="zh-CN" sz="2800" i="1">
                                <a:latin typeface="Cambria Math" panose="02040503050406030204" pitchFamily="18" charset="0"/>
                              </a:rPr>
                              <m:t>2</m:t>
                            </m:r>
                          </m:sub>
                        </m:sSub>
                      </m:fName>
                      <m:e>
                        <m:r>
                          <a:rPr lang="en-US" altLang="zh-CN" sz="2800" i="1">
                            <a:latin typeface="Cambria Math" panose="02040503050406030204" pitchFamily="18" charset="0"/>
                          </a:rPr>
                          <m:t>𝑛</m:t>
                        </m:r>
                      </m:e>
                    </m:func>
                  </m:oMath>
                </a14:m>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最</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差时，哈夫曼树的树高会达到</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n</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，因此求哈夫曼编码算法的时间复杂</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度为</a:t>
                </a:r>
                <a14:m>
                  <m:oMath xmlns:m="http://schemas.openxmlformats.org/officeDocument/2006/math">
                    <m:r>
                      <m:rPr>
                        <m:sty m:val="p"/>
                      </m:rPr>
                      <a:rPr lang="en-US" altLang="zh-CN" sz="2800">
                        <a:latin typeface="Cambria Math" panose="02040503050406030204" pitchFamily="18" charset="0"/>
                      </a:rPr>
                      <m:t>O</m:t>
                    </m:r>
                    <m:r>
                      <a:rPr lang="en-US" altLang="zh-CN" sz="2800">
                        <a:latin typeface="Cambria Math" panose="02040503050406030204" pitchFamily="18" charset="0"/>
                      </a:rPr>
                      <m:t>(</m:t>
                    </m:r>
                    <m:sSup>
                      <m:sSupPr>
                        <m:ctrlPr>
                          <a:rPr lang="zh-CN" altLang="zh-CN" sz="2800" i="1">
                            <a:latin typeface="Cambria Math" panose="02040503050406030204" pitchFamily="18" charset="0"/>
                          </a:rPr>
                        </m:ctrlPr>
                      </m:sSupPr>
                      <m:e>
                        <m:r>
                          <a:rPr lang="en-US" altLang="zh-CN" sz="2800" i="1">
                            <a:latin typeface="Cambria Math" panose="02040503050406030204" pitchFamily="18" charset="0"/>
                          </a:rPr>
                          <m:t>𝑛</m:t>
                        </m:r>
                      </m:e>
                      <m:sup>
                        <m:r>
                          <a:rPr lang="en-US" altLang="zh-CN" sz="2800" i="1">
                            <a:latin typeface="Cambria Math" panose="02040503050406030204" pitchFamily="18" charset="0"/>
                          </a:rPr>
                          <m:t>2</m:t>
                        </m:r>
                      </m:sup>
                    </m:sSup>
                    <m:r>
                      <a:rPr lang="en-US" altLang="zh-CN" sz="2800">
                        <a:latin typeface="Cambria Math" panose="02040503050406030204" pitchFamily="18" charset="0"/>
                      </a:rPr>
                      <m:t>)</m:t>
                    </m:r>
                  </m:oMath>
                </a14:m>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4000" dirty="0" smtClean="0">
                  <a:latin typeface="Times New Roman" panose="02020603050405020304" pitchFamily="18" charset="0"/>
                  <a:ea typeface="华文楷体" panose="02010600040101010101" pitchFamily="2" charset="-122"/>
                  <a:cs typeface="Times New Roman" panose="02020603050405020304" pitchFamily="18" charset="0"/>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341460" y="1346990"/>
                <a:ext cx="11119020" cy="5262979"/>
              </a:xfrm>
              <a:prstGeom prst="rect">
                <a:avLst/>
              </a:prstGeom>
              <a:blipFill>
                <a:blip r:embed="rId3"/>
                <a:stretch>
                  <a:fillRect l="-1096" t="-1275" r="-55" b="-231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21437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求</a:t>
            </a: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编码的算法改进分析：</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631249"/>
            <a:ext cx="11119020" cy="5016758"/>
          </a:xfrm>
          <a:prstGeom prst="rect">
            <a:avLst/>
          </a:prstGeom>
          <a:noFill/>
        </p:spPr>
        <p:txBody>
          <a:bodyPr wrap="square" rtlCol="0">
            <a:spAutoFit/>
          </a:bodyPr>
          <a:lstStyle/>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如果对该哈夫曼树自上而下，即从</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root</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1</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下标</a:t>
            </a:r>
            <a:r>
              <a:rPr lang="zh-CN" altLang="en-US" sz="32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开始利用遍历的方式进行访问，如可利用层次遍历（利用一个队列），为每一个访问的结点求取编码。</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求取时，根编码为空串，后面每个结点被父结点带入队列时，左孩子由父结点编码尾部追加‘</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0</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’构成其编码，右孩子</a:t>
            </a:r>
            <a:r>
              <a:rPr lang="zh-CN" altLang="en-US" sz="3200" dirty="0">
                <a:latin typeface="Times New Roman" panose="02020603050405020304" pitchFamily="18" charset="0"/>
                <a:ea typeface="华文楷体" panose="02010600040101010101" pitchFamily="2" charset="-122"/>
                <a:cs typeface="Times New Roman" panose="02020603050405020304" pitchFamily="18" charset="0"/>
              </a:rPr>
              <a:t>由父结点编码尾部追加‘</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0</a:t>
            </a:r>
            <a:r>
              <a:rPr lang="zh-CN" altLang="en-US" sz="32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构成其编码。</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访问某结点时，如果是叶子结点，存储其编码即可。</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3" name="椭圆 2"/>
          <p:cNvSpPr/>
          <p:nvPr/>
        </p:nvSpPr>
        <p:spPr>
          <a:xfrm>
            <a:off x="11286699" y="6373504"/>
            <a:ext cx="173781" cy="20471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96276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求</a:t>
            </a:r>
            <a:r>
              <a:rPr lang="zh-CN" altLang="zh-CN" dirty="0" smtClean="0">
                <a:latin typeface="华文楷体" panose="02010600040101010101" pitchFamily="2" charset="-122"/>
                <a:ea typeface="华文楷体" panose="02010600040101010101" pitchFamily="2" charset="-122"/>
              </a:rPr>
              <a:t>哈夫曼</a:t>
            </a:r>
            <a:r>
              <a:rPr lang="zh-CN" altLang="en-US" dirty="0" smtClean="0">
                <a:latin typeface="华文楷体" panose="02010600040101010101" pitchFamily="2" charset="-122"/>
                <a:ea typeface="华文楷体" panose="02010600040101010101" pitchFamily="2" charset="-122"/>
              </a:rPr>
              <a:t>编码的算法改进分析：</a:t>
            </a:r>
            <a:endParaRPr lang="zh-CN" altLang="en-US" dirty="0">
              <a:latin typeface="华文楷体" panose="02010600040101010101" pitchFamily="2" charset="-122"/>
              <a:ea typeface="华文楷体" panose="02010600040101010101" pitchFamily="2" charset="-122"/>
            </a:endParaRPr>
          </a:p>
        </p:txBody>
      </p:sp>
      <mc:AlternateContent xmlns:mc="http://schemas.openxmlformats.org/markup-compatibility/2006" xmlns:a14="http://schemas.microsoft.com/office/drawing/2010/main">
        <mc:Choice Requires="a14">
          <p:sp>
            <p:nvSpPr>
              <p:cNvPr id="2" name="文本框 1"/>
              <p:cNvSpPr txBox="1"/>
              <p:nvPr/>
            </p:nvSpPr>
            <p:spPr>
              <a:xfrm>
                <a:off x="341460" y="1631249"/>
                <a:ext cx="11119020" cy="4524315"/>
              </a:xfrm>
              <a:prstGeom prst="rect">
                <a:avLst/>
              </a:prstGeom>
              <a:noFill/>
            </p:spPr>
            <p:txBody>
              <a:bodyPr wrap="square" rtlCol="0">
                <a:spAutoFit/>
              </a:bodyPr>
              <a:lstStyle/>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层次遍历访问了</a:t>
                </a:r>
                <a:r>
                  <a:rPr lang="en-US" altLang="zh-CN" sz="3200" dirty="0" err="1" smtClean="0">
                    <a:latin typeface="Times New Roman" panose="02020603050405020304" pitchFamily="18" charset="0"/>
                    <a:ea typeface="华文楷体" panose="02010600040101010101" pitchFamily="2" charset="-122"/>
                    <a:cs typeface="Times New Roman" panose="02020603050405020304" pitchFamily="18" charset="0"/>
                  </a:rPr>
                  <a:t>2n</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-1</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个结点，时间效率为：</a:t>
                </a:r>
                <a:r>
                  <a:rPr lang="en-US" altLang="zh-CN" sz="3200" dirty="0">
                    <a:ea typeface="华文楷体" panose="02010600040101010101" pitchFamily="2" charset="-122"/>
                    <a:cs typeface="Times New Roman" panose="02020603050405020304" pitchFamily="18" charset="0"/>
                  </a:rPr>
                  <a:t> </a:t>
                </a:r>
                <a14:m>
                  <m:oMath xmlns:m="http://schemas.openxmlformats.org/officeDocument/2006/math">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O</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n</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m:t>
                    </m:r>
                  </m:oMath>
                </a14:m>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对每个父结点字串追加‘</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0</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’或者‘</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1</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’的效率：</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如果利用普通字符数组存储，时间效率为串的长度即树高。</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哈夫曼树高</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最好</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时是</a:t>
                </a:r>
                <a14:m>
                  <m:oMath xmlns:m="http://schemas.openxmlformats.org/officeDocument/2006/math">
                    <m:func>
                      <m:funcPr>
                        <m:ctrlPr>
                          <a:rPr lang="zh-CN" altLang="zh-CN" sz="3200" i="1">
                            <a:latin typeface="Cambria Math" panose="02040503050406030204" pitchFamily="18" charset="0"/>
                          </a:rPr>
                        </m:ctrlPr>
                      </m:funcPr>
                      <m:fName>
                        <m:sSub>
                          <m:sSubPr>
                            <m:ctrlPr>
                              <a:rPr lang="zh-CN" altLang="zh-CN" sz="3200" i="1">
                                <a:latin typeface="Cambria Math" panose="02040503050406030204" pitchFamily="18" charset="0"/>
                              </a:rPr>
                            </m:ctrlPr>
                          </m:sSubPr>
                          <m:e>
                            <m:r>
                              <m:rPr>
                                <m:sty m:val="p"/>
                              </m:rPr>
                              <a:rPr lang="en-US" altLang="zh-CN" sz="3200">
                                <a:latin typeface="Cambria Math" panose="02040503050406030204" pitchFamily="18" charset="0"/>
                              </a:rPr>
                              <m:t>log</m:t>
                            </m:r>
                          </m:e>
                          <m:sub>
                            <m:r>
                              <a:rPr lang="en-US" altLang="zh-CN" sz="3200" i="1">
                                <a:latin typeface="Cambria Math" panose="02040503050406030204" pitchFamily="18" charset="0"/>
                              </a:rPr>
                              <m:t>2</m:t>
                            </m:r>
                          </m:sub>
                        </m:sSub>
                      </m:fName>
                      <m:e>
                        <m:r>
                          <a:rPr lang="en-US" altLang="zh-CN" sz="3200" i="1">
                            <a:latin typeface="Cambria Math" panose="02040503050406030204" pitchFamily="18" charset="0"/>
                          </a:rPr>
                          <m:t>𝑛</m:t>
                        </m:r>
                      </m:e>
                    </m:func>
                  </m:oMath>
                </a14:m>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；最</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差</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时</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是</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n</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。算法总时间度仍为</a:t>
                </a:r>
                <a14:m>
                  <m:oMath xmlns:m="http://schemas.openxmlformats.org/officeDocument/2006/math">
                    <m:r>
                      <m:rPr>
                        <m:sty m:val="p"/>
                      </m:rPr>
                      <a:rPr lang="en-US" altLang="zh-CN" sz="3200">
                        <a:latin typeface="Cambria Math" panose="02040503050406030204" pitchFamily="18" charset="0"/>
                      </a:rPr>
                      <m:t>O</m:t>
                    </m:r>
                    <m:r>
                      <a:rPr lang="en-US" altLang="zh-CN" sz="3200">
                        <a:latin typeface="Cambria Math" panose="02040503050406030204" pitchFamily="18" charset="0"/>
                      </a:rPr>
                      <m:t>(</m:t>
                    </m:r>
                    <m:sSup>
                      <m:sSupPr>
                        <m:ctrlPr>
                          <a:rPr lang="zh-CN" altLang="zh-CN" sz="3200" i="1">
                            <a:latin typeface="Cambria Math" panose="02040503050406030204" pitchFamily="18" charset="0"/>
                          </a:rPr>
                        </m:ctrlPr>
                      </m:sSupPr>
                      <m:e>
                        <m:r>
                          <a:rPr lang="en-US" altLang="zh-CN" sz="3200" i="1">
                            <a:latin typeface="Cambria Math" panose="02040503050406030204" pitchFamily="18" charset="0"/>
                          </a:rPr>
                          <m:t>𝑛</m:t>
                        </m:r>
                      </m:e>
                      <m:sup>
                        <m:r>
                          <a:rPr lang="en-US" altLang="zh-CN" sz="3200" i="1">
                            <a:latin typeface="Cambria Math" panose="02040503050406030204" pitchFamily="18" charset="0"/>
                          </a:rPr>
                          <m:t>2</m:t>
                        </m:r>
                      </m:sup>
                    </m:sSup>
                    <m:r>
                      <a:rPr lang="en-US" altLang="zh-CN" sz="3200">
                        <a:latin typeface="Cambria Math" panose="02040503050406030204" pitchFamily="18" charset="0"/>
                      </a:rPr>
                      <m:t>)</m:t>
                    </m:r>
                  </m:oMath>
                </a14:m>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4400" dirty="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如果利用</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string</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类对象存储字符串，类中有</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length</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属性的支持，追加字符的效率为</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O(1)</a:t>
                </a:r>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。算法总时间复杂度为</a:t>
                </a:r>
                <a14:m>
                  <m:oMath xmlns:m="http://schemas.openxmlformats.org/officeDocument/2006/math">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O</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n</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m:t>
                    </m:r>
                  </m:oMath>
                </a14:m>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341460" y="1631249"/>
                <a:ext cx="11119020" cy="4524315"/>
              </a:xfrm>
              <a:prstGeom prst="rect">
                <a:avLst/>
              </a:prstGeom>
              <a:blipFill>
                <a:blip r:embed="rId3"/>
                <a:stretch>
                  <a:fillRect l="-1371" t="-2156" r="-1096" b="-350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135831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73200" y="2135297"/>
            <a:ext cx="3941876" cy="3251089"/>
          </a:xfrm>
        </p:spPr>
        <p:txBody>
          <a:bodyPr>
            <a:noAutofit/>
          </a:bodyPr>
          <a:lstStyle/>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 </a:t>
            </a:r>
            <a:r>
              <a:rPr lang="zh-CN" altLang="en-US" sz="2800" dirty="0" smtClean="0">
                <a:latin typeface="华文楷体" pitchFamily="2" charset="-122"/>
                <a:ea typeface="华文楷体" pitchFamily="2" charset="-122"/>
              </a:rPr>
              <a:t>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en-US" altLang="zh-CN" sz="2800" dirty="0" smtClean="0">
                <a:latin typeface="华文楷体" pitchFamily="2" charset="-122"/>
                <a:ea typeface="华文楷体" pitchFamily="2" charset="-122"/>
              </a:rPr>
              <a:t> </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遍历序列确定</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二叉线索树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
        <p:nvSpPr>
          <p:cNvPr id="3" name="Rectangle 3"/>
          <p:cNvSpPr txBox="1">
            <a:spLocks noChangeArrowheads="1"/>
          </p:cNvSpPr>
          <p:nvPr/>
        </p:nvSpPr>
        <p:spPr>
          <a:xfrm>
            <a:off x="6472239" y="2135298"/>
            <a:ext cx="3941876" cy="3251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树和森林</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优先级队列</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最</a:t>
            </a:r>
            <a:r>
              <a:rPr lang="zh-CN" altLang="en-US" sz="2800" dirty="0">
                <a:latin typeface="华文楷体" pitchFamily="2" charset="-122"/>
                <a:ea typeface="华文楷体" pitchFamily="2" charset="-122"/>
              </a:rPr>
              <a:t>优</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表达式</a:t>
            </a:r>
            <a:r>
              <a:rPr lang="zh-CN" altLang="en-US" sz="2800" dirty="0">
                <a:solidFill>
                  <a:srgbClr val="FF0000"/>
                </a:solidFill>
                <a:latin typeface="华文楷体" pitchFamily="2" charset="-122"/>
                <a:ea typeface="华文楷体" pitchFamily="2" charset="-122"/>
              </a:rPr>
              <a:t>树 </a:t>
            </a:r>
            <a:r>
              <a:rPr lang="zh-CN" altLang="en-US" sz="2800" dirty="0" smtClean="0">
                <a:solidFill>
                  <a:srgbClr val="FF0000"/>
                </a:solidFill>
                <a:latin typeface="华文楷体" pitchFamily="2" charset="-122"/>
                <a:ea typeface="华文楷体" pitchFamily="2" charset="-122"/>
              </a:rPr>
              <a:t>*</a:t>
            </a:r>
            <a:endParaRPr lang="en-US" altLang="zh-CN" sz="2800" dirty="0" smtClean="0">
              <a:solidFill>
                <a:srgbClr val="FF0000"/>
              </a:solidFill>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等价关系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Tree>
    <p:extLst>
      <p:ext uri="{BB962C8B-B14F-4D97-AF65-F5344CB8AC3E}">
        <p14:creationId xmlns:p14="http://schemas.microsoft.com/office/powerpoint/2010/main" val="40153341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08646"/>
            <a:ext cx="11386715" cy="4911423"/>
          </a:xfrm>
        </p:spPr>
        <p:txBody>
          <a:bodyPr>
            <a:normAutofit/>
          </a:bodyPr>
          <a:lstStyle/>
          <a:p>
            <a:pPr marL="0" lvl="0" indent="0">
              <a:buNone/>
            </a:pPr>
            <a:r>
              <a:rPr lang="zh-CN" altLang="zh-CN" sz="2800" b="0" dirty="0">
                <a:latin typeface="华文楷体" panose="02010600040101010101" pitchFamily="2" charset="-122"/>
                <a:ea typeface="华文楷体" panose="02010600040101010101" pitchFamily="2" charset="-122"/>
              </a:rPr>
              <a:t>用二叉树表示的表达式就称为</a:t>
            </a:r>
            <a:r>
              <a:rPr lang="zh-CN" altLang="zh-CN" sz="2800" dirty="0">
                <a:latin typeface="华文楷体" panose="02010600040101010101" pitchFamily="2" charset="-122"/>
                <a:ea typeface="华文楷体" panose="02010600040101010101" pitchFamily="2" charset="-122"/>
              </a:rPr>
              <a:t>表达式树</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0" lvl="0" indent="0">
              <a:buNone/>
            </a:pPr>
            <a:endParaRPr lang="en-US" altLang="zh-CN" sz="2800" b="0" dirty="0" smtClean="0">
              <a:latin typeface="华文楷体" panose="02010600040101010101" pitchFamily="2" charset="-122"/>
              <a:ea typeface="华文楷体" panose="02010600040101010101" pitchFamily="2" charset="-122"/>
            </a:endParaRPr>
          </a:p>
          <a:p>
            <a:pPr marL="0" lvl="0" indent="0">
              <a:buNone/>
            </a:pPr>
            <a:r>
              <a:rPr lang="zh-CN" altLang="en-US" sz="2800" dirty="0">
                <a:latin typeface="华文楷体" panose="02010600040101010101" pitchFamily="2" charset="-122"/>
                <a:ea typeface="华文楷体" panose="02010600040101010101" pitchFamily="2" charset="-122"/>
              </a:rPr>
              <a:t>解决</a:t>
            </a:r>
            <a:r>
              <a:rPr lang="zh-CN" altLang="en-US" sz="2800" dirty="0" smtClean="0">
                <a:latin typeface="华文楷体" panose="02010600040101010101" pitchFamily="2" charset="-122"/>
                <a:ea typeface="华文楷体" panose="02010600040101010101" pitchFamily="2" charset="-122"/>
              </a:rPr>
              <a:t>三个问题：</a:t>
            </a:r>
            <a:endParaRPr lang="en-US" altLang="zh-CN" sz="2800" dirty="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如何用二叉树表示表达式</a:t>
            </a:r>
            <a:endParaRPr lang="en-US" altLang="zh-CN" sz="2800" b="0" dirty="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如何根据普通表达式建立表达式树</a:t>
            </a:r>
            <a:endParaRPr lang="en-US" altLang="zh-CN" sz="2800" b="0" dirty="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如何根据表达式树计算表达式的值</a:t>
            </a:r>
            <a:endParaRPr lang="en-US"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表达式树</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8875682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941688" cy="574183"/>
          </a:xfrm>
        </p:spPr>
        <p:txBody>
          <a:bodyPr>
            <a:normAutofit/>
          </a:bodyPr>
          <a:lstStyle/>
          <a:p>
            <a:pPr marL="838200" indent="-838200">
              <a:defRPr/>
            </a:pPr>
            <a:r>
              <a:rPr lang="zh-CN" altLang="zh-CN" dirty="0" smtClean="0">
                <a:latin typeface="Times New Roman" panose="02020603050405020304" pitchFamily="18" charset="0"/>
                <a:ea typeface="华文楷体" panose="02010600040101010101" pitchFamily="2" charset="-122"/>
                <a:cs typeface="Times New Roman" panose="02020603050405020304" pitchFamily="18" charset="0"/>
              </a:rPr>
              <a:t>表达式</a:t>
            </a:r>
            <a:r>
              <a:rPr lang="en-US" altLang="zh-CN" dirty="0">
                <a:latin typeface="Times New Roman" panose="02020603050405020304" pitchFamily="18" charset="0"/>
                <a:ea typeface="华文楷体" panose="02010600040101010101" pitchFamily="2" charset="-122"/>
                <a:cs typeface="Times New Roman" panose="02020603050405020304" pitchFamily="18" charset="0"/>
              </a:rPr>
              <a:t>7*(5-2)-8/2</a:t>
            </a: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构建表达式树的过程</a:t>
            </a:r>
            <a:r>
              <a:rPr lang="zh-CN" altLang="en-US"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7" name="图片 6"/>
          <p:cNvPicPr/>
          <p:nvPr/>
        </p:nvPicPr>
        <p:blipFill>
          <a:blip r:embed="rId3">
            <a:extLst>
              <a:ext uri="{28A0092B-C50C-407E-A947-70E740481C1C}">
                <a14:useLocalDpi xmlns:a14="http://schemas.microsoft.com/office/drawing/2010/main" val="0"/>
              </a:ext>
            </a:extLst>
          </a:blip>
          <a:srcRect/>
          <a:stretch>
            <a:fillRect/>
          </a:stretch>
        </p:blipFill>
        <p:spPr bwMode="auto">
          <a:xfrm>
            <a:off x="341460" y="2902225"/>
            <a:ext cx="11307201" cy="3737114"/>
          </a:xfrm>
          <a:prstGeom prst="rect">
            <a:avLst/>
          </a:prstGeom>
          <a:noFill/>
          <a:ln>
            <a:noFill/>
          </a:ln>
        </p:spPr>
      </p:pic>
      <p:sp>
        <p:nvSpPr>
          <p:cNvPr id="3" name="文本框 2"/>
          <p:cNvSpPr txBox="1"/>
          <p:nvPr/>
        </p:nvSpPr>
        <p:spPr>
          <a:xfrm>
            <a:off x="341460" y="1432110"/>
            <a:ext cx="11850540" cy="1384995"/>
          </a:xfrm>
          <a:prstGeom prst="rect">
            <a:avLst/>
          </a:prstGeom>
          <a:noFill/>
        </p:spPr>
        <p:txBody>
          <a:bodyPr wrap="square" rtlCol="0">
            <a:spAutoFit/>
          </a:bodyPr>
          <a:lstStyle/>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按照计算顺序，操作符作为根，操作数</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1</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作为左子</a:t>
            </a:r>
            <a:r>
              <a:rPr lang="zh-CN" altLang="en-US" sz="2800"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树</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，操作数</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2</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作为右子</a:t>
            </a:r>
            <a:r>
              <a:rPr lang="zh-CN" altLang="en-US" sz="2800"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树</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 </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观察表达式树：</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1)</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没有括号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2)</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数字都在叶子上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3</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）非叶子都是操作符</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1219340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9140470" cy="574183"/>
          </a:xfrm>
        </p:spPr>
        <p:txBody>
          <a:bodyPr>
            <a:normAutofit/>
          </a:bodyPr>
          <a:lstStyle/>
          <a:p>
            <a:pPr marL="838200" indent="-838200">
              <a:defRPr/>
            </a:pP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表达式</a:t>
            </a:r>
            <a:r>
              <a:rPr lang="en-US" altLang="zh-CN" dirty="0">
                <a:latin typeface="Times New Roman" panose="02020603050405020304" pitchFamily="18" charset="0"/>
                <a:ea typeface="华文楷体" panose="02010600040101010101" pitchFamily="2" charset="-122"/>
                <a:cs typeface="Times New Roman" panose="02020603050405020304" pitchFamily="18" charset="0"/>
              </a:rPr>
              <a:t>(6+5*(4-2))/2*(8-4) </a:t>
            </a: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对应的表达式树</a:t>
            </a:r>
            <a:r>
              <a:rPr lang="en-US" altLang="zh-CN"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810866" y="1528957"/>
            <a:ext cx="5033343" cy="4653182"/>
          </a:xfrm>
          <a:prstGeom prst="rect">
            <a:avLst/>
          </a:prstGeom>
          <a:noFill/>
          <a:ln>
            <a:noFill/>
          </a:ln>
        </p:spPr>
      </p:pic>
      <p:sp>
        <p:nvSpPr>
          <p:cNvPr id="3" name="文本框 2"/>
          <p:cNvSpPr txBox="1"/>
          <p:nvPr/>
        </p:nvSpPr>
        <p:spPr>
          <a:xfrm>
            <a:off x="4280452" y="5347253"/>
            <a:ext cx="7315200" cy="954107"/>
          </a:xfrm>
          <a:prstGeom prst="rect">
            <a:avLst/>
          </a:prstGeom>
          <a:noFill/>
        </p:spPr>
        <p:txBody>
          <a:bodyPr wrap="square" rtlCol="0">
            <a:spAutoFit/>
          </a:bodyPr>
          <a:lstStyle/>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观察手动</a:t>
            </a:r>
            <a:r>
              <a:rPr lang="zh-CN" altLang="en-US" sz="2800" dirty="0">
                <a:latin typeface="Times New Roman" panose="02020603050405020304" pitchFamily="18" charset="0"/>
                <a:ea typeface="华文楷体" panose="02010600040101010101" pitchFamily="2" charset="-122"/>
                <a:cs typeface="Times New Roman" panose="02020603050405020304" pitchFamily="18" charset="0"/>
              </a:rPr>
              <a:t>建立表达式</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树过程，总结次序规律，</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发现和产生后缀式类似</a:t>
            </a:r>
            <a:endParaRPr lang="zh-CN" altLang="en-US" sz="2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4564978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198507" y="1368086"/>
            <a:ext cx="11993493" cy="5092349"/>
          </a:xfrm>
        </p:spPr>
        <p:txBody>
          <a:bodyPr>
            <a:noAutofit/>
          </a:bodyPr>
          <a:lstStyle/>
          <a:p>
            <a:pPr marL="0" indent="0">
              <a:buNone/>
            </a:pPr>
            <a:r>
              <a:rPr lang="zh-CN" altLang="zh-CN" sz="2600" dirty="0">
                <a:ea typeface="华文楷体" pitchFamily="2" charset="-122"/>
                <a:cs typeface="Times New Roman" panose="02020603050405020304" pitchFamily="18" charset="0"/>
              </a:rPr>
              <a:t>性质</a:t>
            </a:r>
            <a:r>
              <a:rPr lang="en-US" altLang="zh-CN" sz="2600" dirty="0">
                <a:ea typeface="华文楷体" pitchFamily="2" charset="-122"/>
                <a:cs typeface="Times New Roman" panose="02020603050405020304" pitchFamily="18" charset="0"/>
              </a:rPr>
              <a:t>3</a:t>
            </a:r>
            <a:r>
              <a:rPr lang="zh-CN" altLang="en-US" sz="260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  </a:t>
            </a:r>
            <a:r>
              <a:rPr lang="zh-CN" altLang="zh-CN" sz="2600" b="0" dirty="0">
                <a:ea typeface="华文楷体" pitchFamily="2" charset="-122"/>
                <a:cs typeface="Times New Roman" panose="02020603050405020304" pitchFamily="18" charset="0"/>
              </a:rPr>
              <a:t>对于一棵非空二叉树，如果叶子结点个数为</a:t>
            </a:r>
            <a:r>
              <a:rPr lang="en-US" altLang="zh-CN" sz="2600" b="0" dirty="0">
                <a:ea typeface="华文楷体" pitchFamily="2" charset="-122"/>
                <a:cs typeface="Times New Roman" panose="02020603050405020304" pitchFamily="18" charset="0"/>
              </a:rPr>
              <a:t>n0</a:t>
            </a:r>
            <a:r>
              <a:rPr lang="zh-CN" altLang="zh-CN" sz="2600" b="0" dirty="0" smtClean="0">
                <a:ea typeface="华文楷体" pitchFamily="2" charset="-122"/>
                <a:cs typeface="Times New Roman" panose="02020603050405020304" pitchFamily="18" charset="0"/>
              </a:rPr>
              <a:t>，</a:t>
            </a:r>
            <a:endParaRPr lang="en-US" altLang="zh-CN" sz="2600" b="0" dirty="0" smtClean="0">
              <a:ea typeface="华文楷体" pitchFamily="2" charset="-122"/>
              <a:cs typeface="Times New Roman" panose="02020603050405020304" pitchFamily="18" charset="0"/>
            </a:endParaRPr>
          </a:p>
          <a:p>
            <a:pPr marL="0" indent="0">
              <a:buNone/>
            </a:pPr>
            <a:r>
              <a:rPr lang="en-US" altLang="zh-CN" sz="2600" b="0" dirty="0">
                <a:ea typeface="华文楷体" pitchFamily="2" charset="-122"/>
                <a:cs typeface="Times New Roman" panose="02020603050405020304" pitchFamily="18" charset="0"/>
              </a:rPr>
              <a:t> </a:t>
            </a:r>
            <a:r>
              <a:rPr lang="en-US" altLang="zh-CN" sz="2600" b="0" dirty="0" smtClean="0">
                <a:ea typeface="华文楷体" pitchFamily="2" charset="-122"/>
                <a:cs typeface="Times New Roman" panose="02020603050405020304" pitchFamily="18" charset="0"/>
              </a:rPr>
              <a:t>               </a:t>
            </a:r>
            <a:r>
              <a:rPr lang="zh-CN" altLang="zh-CN" sz="2600" b="0" dirty="0" smtClean="0">
                <a:ea typeface="华文楷体" pitchFamily="2" charset="-122"/>
                <a:cs typeface="Times New Roman" panose="02020603050405020304" pitchFamily="18" charset="0"/>
              </a:rPr>
              <a:t>度数</a:t>
            </a:r>
            <a:r>
              <a:rPr lang="zh-CN" altLang="zh-CN" sz="2600" b="0" dirty="0">
                <a:ea typeface="华文楷体" pitchFamily="2" charset="-122"/>
                <a:cs typeface="Times New Roman" panose="02020603050405020304" pitchFamily="18" charset="0"/>
              </a:rPr>
              <a:t>为</a:t>
            </a:r>
            <a:r>
              <a:rPr lang="en-US" altLang="zh-CN" sz="2600" b="0" dirty="0">
                <a:ea typeface="华文楷体" pitchFamily="2" charset="-122"/>
                <a:cs typeface="Times New Roman" panose="02020603050405020304" pitchFamily="18" charset="0"/>
              </a:rPr>
              <a:t>2</a:t>
            </a:r>
            <a:r>
              <a:rPr lang="zh-CN" altLang="zh-CN" sz="2600" b="0" dirty="0">
                <a:ea typeface="华文楷体" pitchFamily="2" charset="-122"/>
                <a:cs typeface="Times New Roman" panose="02020603050405020304" pitchFamily="18" charset="0"/>
              </a:rPr>
              <a:t>的结点个数为</a:t>
            </a:r>
            <a:r>
              <a:rPr lang="en-US" altLang="zh-CN" sz="2600" b="0" dirty="0">
                <a:ea typeface="华文楷体" pitchFamily="2" charset="-122"/>
                <a:cs typeface="Times New Roman" panose="02020603050405020304" pitchFamily="18" charset="0"/>
              </a:rPr>
              <a:t>n2</a:t>
            </a:r>
            <a:r>
              <a:rPr lang="zh-CN" altLang="zh-CN" sz="2600" b="0" dirty="0">
                <a:ea typeface="华文楷体" pitchFamily="2" charset="-122"/>
                <a:cs typeface="Times New Roman" panose="02020603050405020304" pitchFamily="18" charset="0"/>
              </a:rPr>
              <a:t>，则有</a:t>
            </a:r>
            <a:r>
              <a:rPr lang="en-US" altLang="zh-CN" sz="2600" b="0" dirty="0">
                <a:ea typeface="华文楷体" pitchFamily="2" charset="-122"/>
                <a:cs typeface="Times New Roman" panose="02020603050405020304" pitchFamily="18" charset="0"/>
              </a:rPr>
              <a:t>: n0</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n2</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a:t>
            </a:r>
          </a:p>
          <a:p>
            <a:pPr marL="0" indent="0">
              <a:buNone/>
            </a:pPr>
            <a:r>
              <a:rPr lang="zh-CN" altLang="zh-CN" sz="2600" dirty="0">
                <a:ea typeface="华文楷体" pitchFamily="2" charset="-122"/>
                <a:cs typeface="Times New Roman" panose="02020603050405020304" pitchFamily="18" charset="0"/>
              </a:rPr>
              <a:t>证明</a:t>
            </a:r>
            <a:r>
              <a:rPr lang="zh-CN" altLang="zh-CN" sz="2600" dirty="0" smtClean="0">
                <a:ea typeface="华文楷体" pitchFamily="2" charset="-122"/>
                <a:cs typeface="Times New Roman" panose="02020603050405020304" pitchFamily="18" charset="0"/>
              </a:rPr>
              <a:t>：</a:t>
            </a:r>
            <a:r>
              <a:rPr lang="zh-CN" altLang="zh-CN" sz="2600" b="0" dirty="0" smtClean="0">
                <a:ea typeface="华文楷体" pitchFamily="2" charset="-122"/>
                <a:cs typeface="Times New Roman" panose="02020603050405020304" pitchFamily="18" charset="0"/>
              </a:rPr>
              <a:t>在</a:t>
            </a:r>
            <a:r>
              <a:rPr lang="zh-CN" altLang="zh-CN" sz="2600" b="0" dirty="0">
                <a:ea typeface="华文楷体" pitchFamily="2" charset="-122"/>
                <a:cs typeface="Times New Roman" panose="02020603050405020304" pitchFamily="18" charset="0"/>
              </a:rPr>
              <a:t>一棵二叉树中，设结点总数为</a:t>
            </a:r>
            <a:r>
              <a:rPr lang="en-US" altLang="zh-CN" sz="2600" b="0" dirty="0">
                <a:ea typeface="华文楷体" pitchFamily="2" charset="-122"/>
                <a:cs typeface="Times New Roman" panose="02020603050405020304" pitchFamily="18" charset="0"/>
              </a:rPr>
              <a:t>n</a:t>
            </a:r>
            <a:r>
              <a:rPr lang="zh-CN" altLang="zh-CN" sz="2600" b="0" dirty="0">
                <a:ea typeface="华文楷体" pitchFamily="2" charset="-122"/>
                <a:cs typeface="Times New Roman" panose="02020603050405020304" pitchFamily="18" charset="0"/>
              </a:rPr>
              <a:t>、度为</a:t>
            </a:r>
            <a:r>
              <a:rPr lang="en-US" altLang="zh-CN" sz="2600" b="0" dirty="0">
                <a:ea typeface="华文楷体" pitchFamily="2" charset="-122"/>
                <a:cs typeface="Times New Roman" panose="02020603050405020304" pitchFamily="18" charset="0"/>
              </a:rPr>
              <a:t>0</a:t>
            </a:r>
            <a:r>
              <a:rPr lang="zh-CN" altLang="zh-CN" sz="2600" b="0" dirty="0">
                <a:ea typeface="华文楷体" pitchFamily="2" charset="-122"/>
                <a:cs typeface="Times New Roman" panose="02020603050405020304" pitchFamily="18" charset="0"/>
              </a:rPr>
              <a:t>的结点有</a:t>
            </a:r>
            <a:r>
              <a:rPr lang="en-US" altLang="zh-CN" sz="2600" b="0" dirty="0">
                <a:ea typeface="华文楷体" pitchFamily="2" charset="-122"/>
                <a:cs typeface="Times New Roman" panose="02020603050405020304" pitchFamily="18" charset="0"/>
              </a:rPr>
              <a:t>n0</a:t>
            </a:r>
            <a:r>
              <a:rPr lang="zh-CN" altLang="zh-CN" sz="2600" b="0" dirty="0">
                <a:ea typeface="华文楷体" pitchFamily="2" charset="-122"/>
                <a:cs typeface="Times New Roman" panose="02020603050405020304" pitchFamily="18" charset="0"/>
              </a:rPr>
              <a:t>个、度为</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的结点有</a:t>
            </a:r>
            <a:r>
              <a:rPr lang="en-US" altLang="zh-CN" sz="2600" b="0" dirty="0">
                <a:ea typeface="华文楷体" pitchFamily="2" charset="-122"/>
                <a:cs typeface="Times New Roman" panose="02020603050405020304" pitchFamily="18" charset="0"/>
              </a:rPr>
              <a:t>n1</a:t>
            </a:r>
            <a:r>
              <a:rPr lang="zh-CN" altLang="zh-CN" sz="2600" b="0" dirty="0">
                <a:ea typeface="华文楷体" pitchFamily="2" charset="-122"/>
                <a:cs typeface="Times New Roman" panose="02020603050405020304" pitchFamily="18" charset="0"/>
              </a:rPr>
              <a:t>个、度为</a:t>
            </a:r>
            <a:r>
              <a:rPr lang="en-US" altLang="zh-CN" sz="2600" b="0" dirty="0">
                <a:ea typeface="华文楷体" pitchFamily="2" charset="-122"/>
                <a:cs typeface="Times New Roman" panose="02020603050405020304" pitchFamily="18" charset="0"/>
              </a:rPr>
              <a:t>2</a:t>
            </a:r>
            <a:r>
              <a:rPr lang="zh-CN" altLang="zh-CN" sz="2600" b="0" dirty="0">
                <a:ea typeface="华文楷体" pitchFamily="2" charset="-122"/>
                <a:cs typeface="Times New Roman" panose="02020603050405020304" pitchFamily="18" charset="0"/>
              </a:rPr>
              <a:t>的结点有</a:t>
            </a:r>
            <a:r>
              <a:rPr lang="en-US" altLang="zh-CN" sz="2600" b="0" dirty="0">
                <a:ea typeface="华文楷体" pitchFamily="2" charset="-122"/>
                <a:cs typeface="Times New Roman" panose="02020603050405020304" pitchFamily="18" charset="0"/>
              </a:rPr>
              <a:t>n2</a:t>
            </a:r>
            <a:r>
              <a:rPr lang="zh-CN" altLang="zh-CN" sz="2600" b="0" dirty="0" smtClean="0">
                <a:ea typeface="华文楷体" pitchFamily="2" charset="-122"/>
                <a:cs typeface="Times New Roman" panose="02020603050405020304" pitchFamily="18" charset="0"/>
              </a:rPr>
              <a:t>个</a:t>
            </a:r>
            <a:r>
              <a:rPr lang="zh-CN" altLang="en-US" sz="2600" b="0" dirty="0" smtClean="0">
                <a:ea typeface="华文楷体" pitchFamily="2" charset="-122"/>
                <a:cs typeface="Times New Roman" panose="02020603050405020304" pitchFamily="18" charset="0"/>
              </a:rPr>
              <a:t>，</a:t>
            </a:r>
            <a:r>
              <a:rPr lang="zh-CN" altLang="zh-CN" sz="2600" b="0" dirty="0" smtClean="0">
                <a:ea typeface="华文楷体" pitchFamily="2" charset="-122"/>
                <a:cs typeface="Times New Roman" panose="02020603050405020304" pitchFamily="18" charset="0"/>
              </a:rPr>
              <a:t>则</a:t>
            </a:r>
            <a:r>
              <a:rPr lang="zh-CN" altLang="zh-CN" sz="2600" b="0" dirty="0">
                <a:ea typeface="华文楷体" pitchFamily="2" charset="-122"/>
                <a:cs typeface="Times New Roman" panose="02020603050405020304" pitchFamily="18" charset="0"/>
              </a:rPr>
              <a:t>有</a:t>
            </a:r>
            <a:r>
              <a:rPr lang="zh-CN" altLang="zh-CN" sz="2600" b="0" dirty="0" smtClean="0">
                <a:ea typeface="华文楷体" pitchFamily="2" charset="-122"/>
                <a:cs typeface="Times New Roman" panose="02020603050405020304" pitchFamily="18" charset="0"/>
              </a:rPr>
              <a:t>：</a:t>
            </a:r>
            <a:r>
              <a:rPr lang="en-US" altLang="zh-CN" sz="2600" b="0" dirty="0" smtClean="0">
                <a:ea typeface="华文楷体" pitchFamily="2" charset="-122"/>
                <a:cs typeface="Times New Roman" panose="02020603050405020304" pitchFamily="18" charset="0"/>
              </a:rPr>
              <a:t>n</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n0</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n1</a:t>
            </a:r>
            <a:r>
              <a:rPr lang="zh-CN" altLang="zh-CN" sz="2600" b="0" dirty="0">
                <a:ea typeface="华文楷体" pitchFamily="2" charset="-122"/>
                <a:cs typeface="Times New Roman" panose="02020603050405020304" pitchFamily="18" charset="0"/>
              </a:rPr>
              <a:t>＋</a:t>
            </a:r>
            <a:r>
              <a:rPr lang="en-US" altLang="zh-CN" sz="2600" b="0" dirty="0" smtClean="0">
                <a:ea typeface="华文楷体" pitchFamily="2" charset="-122"/>
                <a:cs typeface="Times New Roman" panose="02020603050405020304" pitchFamily="18" charset="0"/>
              </a:rPr>
              <a:t>n2</a:t>
            </a:r>
            <a:r>
              <a:rPr lang="zh-CN" altLang="en-US" sz="2600" b="0" dirty="0" smtClean="0">
                <a:ea typeface="华文楷体" pitchFamily="2" charset="-122"/>
                <a:cs typeface="Times New Roman" panose="02020603050405020304" pitchFamily="18" charset="0"/>
              </a:rPr>
              <a:t>。</a:t>
            </a:r>
            <a:endParaRPr lang="zh-CN" altLang="zh-CN" sz="2600" b="0" dirty="0">
              <a:ea typeface="华文楷体" pitchFamily="2" charset="-122"/>
              <a:cs typeface="Times New Roman" panose="02020603050405020304" pitchFamily="18" charset="0"/>
            </a:endParaRPr>
          </a:p>
          <a:p>
            <a:pPr marL="0" indent="0">
              <a:buNone/>
            </a:pPr>
            <a:r>
              <a:rPr lang="zh-CN" altLang="en-US" sz="2600" b="0" dirty="0" smtClean="0">
                <a:ea typeface="华文楷体" pitchFamily="2" charset="-122"/>
                <a:cs typeface="Times New Roman" panose="02020603050405020304" pitchFamily="18" charset="0"/>
              </a:rPr>
              <a:t>从下往上看，</a:t>
            </a:r>
            <a:r>
              <a:rPr lang="zh-CN" altLang="zh-CN" sz="2600" b="0" dirty="0" smtClean="0">
                <a:ea typeface="华文楷体" pitchFamily="2" charset="-122"/>
                <a:cs typeface="Times New Roman" panose="02020603050405020304" pitchFamily="18" charset="0"/>
              </a:rPr>
              <a:t>二叉树</a:t>
            </a:r>
            <a:r>
              <a:rPr lang="zh-CN" altLang="zh-CN" sz="2600" b="0" dirty="0">
                <a:ea typeface="华文楷体" pitchFamily="2" charset="-122"/>
                <a:cs typeface="Times New Roman" panose="02020603050405020304" pitchFamily="18" charset="0"/>
              </a:rPr>
              <a:t>中除了根结点，每个结点向上都通过唯一的分支和父结点相连，所以二叉树中共有</a:t>
            </a:r>
            <a:r>
              <a:rPr lang="en-US" altLang="zh-CN" sz="2600" b="0" dirty="0">
                <a:ea typeface="华文楷体" pitchFamily="2" charset="-122"/>
                <a:cs typeface="Times New Roman" panose="02020603050405020304" pitchFamily="18" charset="0"/>
              </a:rPr>
              <a:t>n-1</a:t>
            </a:r>
            <a:r>
              <a:rPr lang="zh-CN" altLang="zh-CN" sz="2600" b="0" dirty="0">
                <a:ea typeface="华文楷体" pitchFamily="2" charset="-122"/>
                <a:cs typeface="Times New Roman" panose="02020603050405020304" pitchFamily="18" charset="0"/>
              </a:rPr>
              <a:t>条分支</a:t>
            </a:r>
            <a:r>
              <a:rPr lang="zh-CN" altLang="zh-CN" sz="2600" b="0" dirty="0" smtClean="0">
                <a:ea typeface="华文楷体" pitchFamily="2" charset="-122"/>
                <a:cs typeface="Times New Roman" panose="02020603050405020304" pitchFamily="18" charset="0"/>
              </a:rPr>
              <a:t>。</a:t>
            </a:r>
            <a:r>
              <a:rPr lang="zh-CN" altLang="en-US" sz="2600" b="0" dirty="0" smtClean="0">
                <a:solidFill>
                  <a:schemeClr val="accent2"/>
                </a:solidFill>
                <a:ea typeface="华文楷体" pitchFamily="2" charset="-122"/>
                <a:cs typeface="Times New Roman" panose="02020603050405020304" pitchFamily="18" charset="0"/>
              </a:rPr>
              <a:t>（看前驱）</a:t>
            </a:r>
            <a:r>
              <a:rPr lang="zh-CN" altLang="zh-CN" sz="2600" b="0" dirty="0" smtClean="0">
                <a:solidFill>
                  <a:schemeClr val="accent2"/>
                </a:solidFill>
                <a:ea typeface="华文楷体" pitchFamily="2" charset="-122"/>
                <a:cs typeface="Times New Roman" panose="02020603050405020304" pitchFamily="18" charset="0"/>
              </a:rPr>
              <a:t> </a:t>
            </a:r>
            <a:endParaRPr lang="zh-CN" altLang="zh-CN" sz="2600" b="0" dirty="0">
              <a:solidFill>
                <a:schemeClr val="accent2"/>
              </a:solidFill>
              <a:ea typeface="华文楷体" pitchFamily="2" charset="-122"/>
              <a:cs typeface="Times New Roman" panose="02020603050405020304" pitchFamily="18" charset="0"/>
            </a:endParaRPr>
          </a:p>
          <a:p>
            <a:pPr marL="0" indent="0">
              <a:buNone/>
            </a:pPr>
            <a:r>
              <a:rPr lang="zh-CN" altLang="zh-CN" sz="2600" b="0" dirty="0">
                <a:ea typeface="华文楷体" pitchFamily="2" charset="-122"/>
                <a:cs typeface="Times New Roman" panose="02020603050405020304" pitchFamily="18" charset="0"/>
              </a:rPr>
              <a:t>从上往下</a:t>
            </a:r>
            <a:r>
              <a:rPr lang="zh-CN" altLang="zh-CN" sz="2600" b="0" dirty="0" smtClean="0">
                <a:ea typeface="华文楷体" pitchFamily="2" charset="-122"/>
                <a:cs typeface="Times New Roman" panose="02020603050405020304" pitchFamily="18" charset="0"/>
              </a:rPr>
              <a:t>看</a:t>
            </a:r>
            <a:r>
              <a:rPr lang="zh-CN" altLang="en-US" sz="2600" b="0" dirty="0" smtClean="0">
                <a:ea typeface="华文楷体" pitchFamily="2" charset="-122"/>
                <a:cs typeface="Times New Roman" panose="02020603050405020304" pitchFamily="18" charset="0"/>
              </a:rPr>
              <a:t>，</a:t>
            </a:r>
            <a:r>
              <a:rPr lang="zh-CN" altLang="zh-CN" sz="2600" b="0" dirty="0" smtClean="0">
                <a:ea typeface="华文楷体" pitchFamily="2" charset="-122"/>
                <a:cs typeface="Times New Roman" panose="02020603050405020304" pitchFamily="18" charset="0"/>
              </a:rPr>
              <a:t>每个</a:t>
            </a:r>
            <a:r>
              <a:rPr lang="zh-CN" altLang="zh-CN" sz="2600" b="0" dirty="0">
                <a:ea typeface="华文楷体" pitchFamily="2" charset="-122"/>
                <a:cs typeface="Times New Roman" panose="02020603050405020304" pitchFamily="18" charset="0"/>
              </a:rPr>
              <a:t>结点都通过向下的分支和孩子结点相连，度为</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的结点向下发出</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个分支，度为</a:t>
            </a:r>
            <a:r>
              <a:rPr lang="en-US" altLang="zh-CN" sz="2600" b="0" dirty="0">
                <a:ea typeface="华文楷体" pitchFamily="2" charset="-122"/>
                <a:cs typeface="Times New Roman" panose="02020603050405020304" pitchFamily="18" charset="0"/>
              </a:rPr>
              <a:t>2</a:t>
            </a:r>
            <a:r>
              <a:rPr lang="zh-CN" altLang="zh-CN" sz="2600" b="0" dirty="0">
                <a:ea typeface="华文楷体" pitchFamily="2" charset="-122"/>
                <a:cs typeface="Times New Roman" panose="02020603050405020304" pitchFamily="18" charset="0"/>
              </a:rPr>
              <a:t>的结点向下发出</a:t>
            </a:r>
            <a:r>
              <a:rPr lang="en-US" altLang="zh-CN" sz="2600" b="0" dirty="0">
                <a:ea typeface="华文楷体" pitchFamily="2" charset="-122"/>
                <a:cs typeface="Times New Roman" panose="02020603050405020304" pitchFamily="18" charset="0"/>
              </a:rPr>
              <a:t>2</a:t>
            </a:r>
            <a:r>
              <a:rPr lang="zh-CN" altLang="zh-CN" sz="2600" b="0" dirty="0">
                <a:ea typeface="华文楷体" pitchFamily="2" charset="-122"/>
                <a:cs typeface="Times New Roman" panose="02020603050405020304" pitchFamily="18" charset="0"/>
              </a:rPr>
              <a:t>个分支，故</a:t>
            </a:r>
            <a:r>
              <a:rPr lang="zh-CN" altLang="zh-CN" sz="2600" b="0" dirty="0" smtClean="0">
                <a:ea typeface="华文楷体" pitchFamily="2" charset="-122"/>
                <a:cs typeface="Times New Roman" panose="02020603050405020304" pitchFamily="18" charset="0"/>
              </a:rPr>
              <a:t>：</a:t>
            </a:r>
            <a:r>
              <a:rPr lang="en-US" altLang="zh-CN" sz="2600" b="0" dirty="0" smtClean="0">
                <a:ea typeface="华文楷体" pitchFamily="2" charset="-122"/>
                <a:cs typeface="Times New Roman" panose="02020603050405020304" pitchFamily="18" charset="0"/>
              </a:rPr>
              <a:t>n-1</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1*n1</a:t>
            </a:r>
            <a:r>
              <a:rPr lang="zh-CN" altLang="zh-CN" sz="2600" b="0" dirty="0">
                <a:ea typeface="华文楷体" pitchFamily="2" charset="-122"/>
                <a:cs typeface="Times New Roman" panose="02020603050405020304" pitchFamily="18" charset="0"/>
              </a:rPr>
              <a:t>＋</a:t>
            </a:r>
            <a:r>
              <a:rPr lang="en-US" altLang="zh-CN" sz="2600" b="0" dirty="0" smtClean="0">
                <a:ea typeface="华文楷体" pitchFamily="2" charset="-122"/>
                <a:cs typeface="Times New Roman" panose="02020603050405020304" pitchFamily="18" charset="0"/>
              </a:rPr>
              <a:t>2*</a:t>
            </a:r>
            <a:r>
              <a:rPr lang="en-US" altLang="zh-CN" sz="2600" b="0" dirty="0" err="1" smtClean="0">
                <a:ea typeface="华文楷体" pitchFamily="2" charset="-122"/>
                <a:cs typeface="Times New Roman" panose="02020603050405020304" pitchFamily="18" charset="0"/>
              </a:rPr>
              <a:t>n2</a:t>
            </a:r>
            <a:r>
              <a:rPr lang="zh-CN" altLang="en-US" sz="2600" b="0" dirty="0" smtClean="0">
                <a:ea typeface="华文楷体" pitchFamily="2" charset="-122"/>
                <a:cs typeface="Times New Roman" panose="02020603050405020304" pitchFamily="18" charset="0"/>
              </a:rPr>
              <a:t>。</a:t>
            </a:r>
            <a:r>
              <a:rPr lang="zh-CN" altLang="en-US" sz="2600" b="0" dirty="0" smtClean="0">
                <a:solidFill>
                  <a:schemeClr val="accent2"/>
                </a:solidFill>
                <a:ea typeface="华文楷体" pitchFamily="2" charset="-122"/>
                <a:cs typeface="Times New Roman" panose="02020603050405020304" pitchFamily="18" charset="0"/>
              </a:rPr>
              <a:t>（看后继）</a:t>
            </a:r>
            <a:endParaRPr lang="en-US" altLang="zh-CN" sz="2600" b="0" dirty="0" smtClean="0">
              <a:solidFill>
                <a:schemeClr val="accent2"/>
              </a:solidFill>
              <a:ea typeface="华文楷体" pitchFamily="2" charset="-122"/>
              <a:cs typeface="Times New Roman" panose="02020603050405020304" pitchFamily="18" charset="0"/>
            </a:endParaRPr>
          </a:p>
          <a:p>
            <a:pPr marL="0" indent="0">
              <a:buNone/>
            </a:pPr>
            <a:r>
              <a:rPr lang="zh-CN" altLang="en-US" sz="2600" b="0" dirty="0" smtClean="0">
                <a:ea typeface="华文楷体" pitchFamily="2" charset="-122"/>
                <a:cs typeface="Times New Roman" panose="02020603050405020304" pitchFamily="18" charset="0"/>
              </a:rPr>
              <a:t>两式结合得：</a:t>
            </a:r>
            <a:r>
              <a:rPr lang="en-US" altLang="zh-CN" sz="2600" b="0" dirty="0" smtClean="0">
                <a:ea typeface="华文楷体" pitchFamily="2" charset="-122"/>
                <a:cs typeface="Times New Roman" panose="02020603050405020304" pitchFamily="18" charset="0"/>
              </a:rPr>
              <a:t>n0</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n2</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1	 </a:t>
            </a:r>
            <a:endParaRPr lang="zh-CN" altLang="zh-CN" sz="2600" b="0" dirty="0">
              <a:ea typeface="华文楷体"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400281" y="793903"/>
            <a:ext cx="11162884"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二叉树</a:t>
            </a:r>
            <a:r>
              <a:rPr lang="zh-CN" altLang="zh-CN" dirty="0">
                <a:latin typeface="华文楷体" panose="02010600040101010101" pitchFamily="2" charset="-122"/>
                <a:ea typeface="华文楷体" panose="02010600040101010101" pitchFamily="2" charset="-122"/>
              </a:rPr>
              <a:t>的性质</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8726557" y="1680659"/>
            <a:ext cx="3240155" cy="523220"/>
          </a:xfrm>
          <a:prstGeom prst="rect">
            <a:avLst/>
          </a:prstGeom>
          <a:noFill/>
        </p:spPr>
        <p:txBody>
          <a:bodyPr wrap="square" rtlCol="0">
            <a:spAutoFit/>
          </a:bodyPr>
          <a:lstStyle/>
          <a:p>
            <a:r>
              <a:rPr lang="zh-CN" altLang="en-US" sz="2800" dirty="0" smtClean="0">
                <a:solidFill>
                  <a:srgbClr val="FF0000"/>
                </a:solidFill>
              </a:rPr>
              <a:t>不同视角观察事物</a:t>
            </a:r>
            <a:endParaRPr lang="zh-CN" altLang="en-US" sz="2800" dirty="0">
              <a:solidFill>
                <a:srgbClr val="FF0000"/>
              </a:solidFill>
            </a:endParaRPr>
          </a:p>
        </p:txBody>
      </p:sp>
    </p:spTree>
    <p:extLst>
      <p:ext uri="{BB962C8B-B14F-4D97-AF65-F5344CB8AC3E}">
        <p14:creationId xmlns:p14="http://schemas.microsoft.com/office/powerpoint/2010/main" val="28168008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20553"/>
            <a:ext cx="11486105" cy="4024873"/>
          </a:xfrm>
        </p:spPr>
        <p:txBody>
          <a:bodyPr>
            <a:noAutofit/>
          </a:bodyPr>
          <a:lstStyle/>
          <a:p>
            <a:pPr>
              <a:buFont typeface="Wingdings" panose="05000000000000000000" pitchFamily="2" charset="2"/>
              <a:buChar char="Ø"/>
            </a:pPr>
            <a:r>
              <a:rPr lang="zh-CN" altLang="zh-CN" sz="2800" b="0" dirty="0">
                <a:ea typeface="华文楷体" panose="02010600040101010101" pitchFamily="2" charset="-122"/>
                <a:cs typeface="Times New Roman" panose="02020603050405020304" pitchFamily="18" charset="0"/>
              </a:rPr>
              <a:t>可以</a:t>
            </a:r>
            <a:r>
              <a:rPr lang="zh-CN" altLang="zh-CN" sz="2800" b="0" dirty="0" smtClean="0">
                <a:ea typeface="华文楷体" panose="02010600040101010101" pitchFamily="2" charset="-122"/>
                <a:cs typeface="Times New Roman" panose="02020603050405020304" pitchFamily="18" charset="0"/>
              </a:rPr>
              <a:t>借助栈</a:t>
            </a:r>
            <a:r>
              <a:rPr lang="zh-CN" altLang="zh-CN" sz="2800" b="0" dirty="0">
                <a:ea typeface="华文楷体" panose="02010600040101010101" pitchFamily="2" charset="-122"/>
                <a:cs typeface="Times New Roman" panose="02020603050405020304" pitchFamily="18" charset="0"/>
              </a:rPr>
              <a:t>来</a:t>
            </a:r>
            <a:r>
              <a:rPr lang="zh-CN" altLang="zh-CN" sz="2800" b="0" dirty="0" smtClean="0">
                <a:ea typeface="华文楷体" panose="02010600040101010101" pitchFamily="2" charset="-122"/>
                <a:cs typeface="Times New Roman" panose="02020603050405020304" pitchFamily="18" charset="0"/>
              </a:rPr>
              <a:t>完成。</a:t>
            </a:r>
            <a:endParaRPr lang="en-US" altLang="zh-CN" sz="28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anose="02010600040101010101" pitchFamily="2" charset="-122"/>
                <a:cs typeface="Times New Roman" panose="02020603050405020304" pitchFamily="18" charset="0"/>
              </a:rPr>
              <a:t>为简化</a:t>
            </a:r>
            <a:r>
              <a:rPr lang="zh-CN" altLang="en-US" sz="2800" b="0" dirty="0" smtClean="0">
                <a:ea typeface="华文楷体" panose="02010600040101010101" pitchFamily="2" charset="-122"/>
                <a:cs typeface="Times New Roman" panose="02020603050405020304" pitchFamily="18" charset="0"/>
              </a:rPr>
              <a:t>：</a:t>
            </a:r>
            <a:r>
              <a:rPr lang="zh-CN" altLang="zh-CN" sz="2800" b="0" dirty="0" smtClean="0">
                <a:ea typeface="华文楷体" panose="02010600040101010101" pitchFamily="2" charset="-122"/>
                <a:cs typeface="Times New Roman" panose="02020603050405020304" pitchFamily="18" charset="0"/>
              </a:rPr>
              <a:t>操作符</a:t>
            </a:r>
            <a:r>
              <a:rPr lang="zh-CN" altLang="zh-CN" sz="2800" b="0" dirty="0">
                <a:ea typeface="华文楷体" panose="02010600040101010101" pitchFamily="2" charset="-122"/>
                <a:cs typeface="Times New Roman" panose="02020603050405020304" pitchFamily="18" charset="0"/>
              </a:rPr>
              <a:t>为四则运算，</a:t>
            </a:r>
            <a:r>
              <a:rPr lang="zh-CN" altLang="zh-CN" sz="2800" b="0" dirty="0" smtClean="0">
                <a:ea typeface="华文楷体" panose="02010600040101010101" pitchFamily="2" charset="-122"/>
                <a:cs typeface="Times New Roman" panose="02020603050405020304" pitchFamily="18" charset="0"/>
              </a:rPr>
              <a:t>操作数是</a:t>
            </a:r>
            <a:r>
              <a:rPr lang="zh-CN" altLang="zh-CN" sz="2800" b="0" dirty="0">
                <a:ea typeface="华文楷体" panose="02010600040101010101" pitchFamily="2" charset="-122"/>
                <a:cs typeface="Times New Roman" panose="02020603050405020304" pitchFamily="18" charset="0"/>
              </a:rPr>
              <a:t>一位的数字</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anose="02010600040101010101" pitchFamily="2" charset="-122"/>
                <a:cs typeface="Times New Roman" panose="02020603050405020304" pitchFamily="18" charset="0"/>
              </a:rPr>
              <a:t>结点</a:t>
            </a:r>
            <a:r>
              <a:rPr lang="zh-CN" altLang="zh-CN" sz="2800" b="0" dirty="0">
                <a:ea typeface="华文楷体" panose="02010600040101010101" pitchFamily="2" charset="-122"/>
                <a:cs typeface="Times New Roman" panose="02020603050405020304" pitchFamily="18" charset="0"/>
              </a:rPr>
              <a:t>结构</a:t>
            </a:r>
            <a:r>
              <a:rPr lang="en-US" altLang="zh-CN" sz="2800" b="0" dirty="0">
                <a:ea typeface="华文楷体" panose="02010600040101010101" pitchFamily="2" charset="-122"/>
                <a:cs typeface="Times New Roman" panose="02020603050405020304" pitchFamily="18" charset="0"/>
              </a:rPr>
              <a:t>Node</a:t>
            </a:r>
            <a:r>
              <a:rPr lang="zh-CN" altLang="zh-CN" sz="2800" b="0" dirty="0">
                <a:ea typeface="华文楷体" panose="02010600040101010101" pitchFamily="2" charset="-122"/>
                <a:cs typeface="Times New Roman" panose="02020603050405020304" pitchFamily="18" charset="0"/>
              </a:rPr>
              <a:t>，含有三个字段</a:t>
            </a:r>
            <a:r>
              <a:rPr lang="en-US" altLang="zh-CN" sz="2800" b="0" dirty="0">
                <a:ea typeface="华文楷体" panose="02010600040101010101" pitchFamily="2" charset="-122"/>
                <a:cs typeface="Times New Roman" panose="02020603050405020304" pitchFamily="18" charset="0"/>
              </a:rPr>
              <a:t>data</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left</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right</a:t>
            </a:r>
            <a:r>
              <a:rPr lang="zh-CN" altLang="zh-CN" sz="2800" b="0" dirty="0">
                <a:ea typeface="华文楷体" panose="02010600040101010101" pitchFamily="2" charset="-122"/>
                <a:cs typeface="Times New Roman" panose="02020603050405020304" pitchFamily="18" charset="0"/>
              </a:rPr>
              <a:t>。 </a:t>
            </a:r>
            <a:endParaRPr lang="en-US" altLang="zh-CN" sz="2800" b="0" dirty="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a:ea typeface="华文楷体" panose="02010600040101010101" pitchFamily="2" charset="-122"/>
                <a:cs typeface="Times New Roman" panose="02020603050405020304" pitchFamily="18" charset="0"/>
              </a:rPr>
              <a:t>设置两个</a:t>
            </a:r>
            <a:r>
              <a:rPr lang="zh-CN" altLang="zh-CN" sz="2800" b="0" dirty="0" smtClean="0">
                <a:ea typeface="华文楷体" panose="02010600040101010101" pitchFamily="2" charset="-122"/>
                <a:cs typeface="Times New Roman" panose="02020603050405020304" pitchFamily="18" charset="0"/>
              </a:rPr>
              <a:t>栈</a:t>
            </a:r>
            <a:r>
              <a:rPr lang="zh-CN" altLang="en-US" sz="2800" b="0" dirty="0" smtClean="0">
                <a:ea typeface="华文楷体" panose="02010600040101010101" pitchFamily="2" charset="-122"/>
                <a:cs typeface="Times New Roman" panose="02020603050405020304" pitchFamily="18" charset="0"/>
              </a:rPr>
              <a:t>：</a:t>
            </a:r>
            <a:r>
              <a:rPr lang="zh-CN" altLang="zh-CN" sz="2800" b="0" dirty="0" smtClean="0">
                <a:ea typeface="华文楷体" panose="02010600040101010101" pitchFamily="2" charset="-122"/>
                <a:cs typeface="Times New Roman" panose="02020603050405020304" pitchFamily="18" charset="0"/>
              </a:rPr>
              <a:t>字符栈</a:t>
            </a:r>
            <a:r>
              <a:rPr lang="zh-CN" altLang="en-US" sz="2800" b="0" dirty="0" smtClean="0">
                <a:ea typeface="华文楷体" panose="02010600040101010101" pitchFamily="2" charset="-122"/>
                <a:cs typeface="Times New Roman" panose="02020603050405020304" pitchFamily="18" charset="0"/>
              </a:rPr>
              <a:t>（</a:t>
            </a:r>
            <a:r>
              <a:rPr lang="zh-CN" altLang="zh-CN" sz="2800" b="0" dirty="0" smtClean="0">
                <a:ea typeface="华文楷体" panose="02010600040101010101" pitchFamily="2" charset="-122"/>
                <a:cs typeface="Times New Roman" panose="02020603050405020304" pitchFamily="18" charset="0"/>
              </a:rPr>
              <a:t>存储操作符</a:t>
            </a:r>
            <a:r>
              <a:rPr lang="zh-CN" altLang="en-US" sz="2800" b="0" dirty="0" smtClean="0">
                <a:ea typeface="华文楷体" panose="02010600040101010101" pitchFamily="2" charset="-122"/>
                <a:cs typeface="Times New Roman" panose="02020603050405020304" pitchFamily="18" charset="0"/>
              </a:rPr>
              <a:t>）</a:t>
            </a:r>
            <a:r>
              <a:rPr lang="en-US" altLang="zh-CN" sz="2800" b="0" dirty="0" smtClean="0">
                <a:ea typeface="华文楷体" panose="02010600040101010101" pitchFamily="2" charset="-122"/>
                <a:cs typeface="Times New Roman" panose="02020603050405020304" pitchFamily="18" charset="0"/>
              </a:rPr>
              <a:t>---</a:t>
            </a:r>
            <a:r>
              <a:rPr lang="zh-CN" altLang="zh-CN" sz="2800" dirty="0" smtClean="0">
                <a:ea typeface="华文楷体" panose="02010600040101010101" pitchFamily="2" charset="-122"/>
                <a:cs typeface="Times New Roman" panose="02020603050405020304" pitchFamily="18" charset="0"/>
              </a:rPr>
              <a:t>操作符</a:t>
            </a:r>
            <a:r>
              <a:rPr lang="zh-CN" altLang="zh-CN" sz="2800" dirty="0">
                <a:ea typeface="华文楷体" panose="02010600040101010101" pitchFamily="2" charset="-122"/>
                <a:cs typeface="Times New Roman" panose="02020603050405020304" pitchFamily="18" charset="0"/>
              </a:rPr>
              <a:t>栈</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en-US" altLang="zh-CN" sz="2800" b="0" dirty="0">
                <a:ea typeface="华文楷体" panose="02010600040101010101" pitchFamily="2" charset="-122"/>
                <a:cs typeface="Times New Roman" panose="02020603050405020304" pitchFamily="18" charset="0"/>
              </a:rPr>
              <a:t> </a:t>
            </a:r>
            <a:r>
              <a:rPr lang="en-US" altLang="zh-CN" sz="2800" b="0" dirty="0" smtClean="0">
                <a:ea typeface="华文楷体" panose="02010600040101010101" pitchFamily="2" charset="-122"/>
                <a:cs typeface="Times New Roman" panose="02020603050405020304" pitchFamily="18" charset="0"/>
              </a:rPr>
              <a:t>                           </a:t>
            </a:r>
            <a:r>
              <a:rPr lang="zh-CN" altLang="zh-CN" sz="2800" b="0" dirty="0" smtClean="0">
                <a:ea typeface="华文楷体" panose="02010600040101010101" pitchFamily="2" charset="-122"/>
                <a:cs typeface="Times New Roman" panose="02020603050405020304" pitchFamily="18" charset="0"/>
              </a:rPr>
              <a:t>指针栈</a:t>
            </a:r>
            <a:r>
              <a:rPr lang="zh-CN" altLang="en-US" sz="2800" b="0" dirty="0" smtClean="0">
                <a:ea typeface="华文楷体" panose="02010600040101010101" pitchFamily="2" charset="-122"/>
                <a:cs typeface="Times New Roman" panose="02020603050405020304" pitchFamily="18" charset="0"/>
              </a:rPr>
              <a:t>（</a:t>
            </a:r>
            <a:r>
              <a:rPr lang="zh-CN" altLang="zh-CN" sz="2800" b="0" dirty="0" smtClean="0">
                <a:ea typeface="华文楷体" panose="02010600040101010101" pitchFamily="2" charset="-122"/>
                <a:cs typeface="Times New Roman" panose="02020603050405020304" pitchFamily="18" charset="0"/>
              </a:rPr>
              <a:t>存储</a:t>
            </a:r>
            <a:r>
              <a:rPr lang="zh-CN" altLang="zh-CN" sz="2800" b="0" dirty="0">
                <a:ea typeface="华文楷体" panose="02010600040101010101" pitchFamily="2" charset="-122"/>
                <a:cs typeface="Times New Roman" panose="02020603050405020304" pitchFamily="18" charset="0"/>
              </a:rPr>
              <a:t>子树的根结点</a:t>
            </a:r>
            <a:r>
              <a:rPr lang="zh-CN" altLang="zh-CN" sz="2800" b="0" dirty="0" smtClean="0">
                <a:ea typeface="华文楷体" panose="02010600040101010101" pitchFamily="2" charset="-122"/>
                <a:cs typeface="Times New Roman" panose="02020603050405020304" pitchFamily="18" charset="0"/>
              </a:rPr>
              <a:t>地址</a:t>
            </a:r>
            <a:r>
              <a:rPr lang="zh-CN" altLang="en-US" sz="2800" b="0" dirty="0" smtClean="0">
                <a:ea typeface="华文楷体" panose="02010600040101010101" pitchFamily="2" charset="-122"/>
                <a:cs typeface="Times New Roman" panose="02020603050405020304" pitchFamily="18" charset="0"/>
              </a:rPr>
              <a:t>）</a:t>
            </a:r>
            <a:r>
              <a:rPr lang="en-US" altLang="zh-CN" sz="2800" b="0" dirty="0" smtClean="0">
                <a:ea typeface="华文楷体" panose="02010600040101010101" pitchFamily="2" charset="-122"/>
                <a:cs typeface="Times New Roman" panose="02020603050405020304" pitchFamily="18" charset="0"/>
              </a:rPr>
              <a:t>---</a:t>
            </a:r>
            <a:r>
              <a:rPr lang="zh-CN" altLang="zh-CN" sz="2800" dirty="0" smtClean="0">
                <a:ea typeface="华文楷体" panose="02010600040101010101" pitchFamily="2" charset="-122"/>
                <a:cs typeface="Times New Roman" panose="02020603050405020304" pitchFamily="18" charset="0"/>
              </a:rPr>
              <a:t>子</a:t>
            </a:r>
            <a:r>
              <a:rPr lang="zh-CN" altLang="zh-CN" sz="2800" dirty="0">
                <a:ea typeface="华文楷体" panose="02010600040101010101" pitchFamily="2" charset="-122"/>
                <a:cs typeface="Times New Roman" panose="02020603050405020304" pitchFamily="18" charset="0"/>
              </a:rPr>
              <a:t>树栈</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endParaRPr lang="en-US" altLang="zh-CN" sz="28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表达式</a:t>
            </a:r>
            <a:r>
              <a:rPr lang="zh-CN" altLang="zh-CN" dirty="0">
                <a:latin typeface="华文楷体" panose="02010600040101010101" pitchFamily="2" charset="-122"/>
                <a:ea typeface="华文楷体" panose="02010600040101010101" pitchFamily="2" charset="-122"/>
              </a:rPr>
              <a:t>树的建立</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541665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90"/>
            <a:ext cx="11486105" cy="640836"/>
          </a:xfrm>
        </p:spPr>
        <p:txBody>
          <a:bodyPr>
            <a:noAutofit/>
          </a:bodyPr>
          <a:lstStyle/>
          <a:p>
            <a:pPr marL="0" indent="0">
              <a:buNone/>
            </a:pPr>
            <a:r>
              <a:rPr lang="en-US" altLang="zh-CN" sz="3200" b="0" dirty="0" err="1">
                <a:ea typeface="华文楷体" panose="02010600040101010101" pitchFamily="2" charset="-122"/>
                <a:cs typeface="Times New Roman" panose="02020603050405020304" pitchFamily="18" charset="0"/>
              </a:rPr>
              <a:t>subTStack</a:t>
            </a:r>
            <a:r>
              <a:rPr lang="zh-CN" altLang="zh-CN" sz="3200" b="0" dirty="0">
                <a:ea typeface="华文楷体" panose="02010600040101010101" pitchFamily="2" charset="-122"/>
                <a:cs typeface="Times New Roman" panose="02020603050405020304" pitchFamily="18" charset="0"/>
              </a:rPr>
              <a:t>为子树栈，</a:t>
            </a:r>
            <a:r>
              <a:rPr lang="en-US" altLang="zh-CN" sz="3200" b="0" dirty="0" err="1">
                <a:ea typeface="华文楷体" panose="02010600040101010101" pitchFamily="2" charset="-122"/>
                <a:cs typeface="Times New Roman" panose="02020603050405020304" pitchFamily="18" charset="0"/>
              </a:rPr>
              <a:t>opStack</a:t>
            </a:r>
            <a:r>
              <a:rPr lang="zh-CN" altLang="zh-CN" sz="3200" b="0" dirty="0">
                <a:ea typeface="华文楷体" panose="02010600040101010101" pitchFamily="2" charset="-122"/>
                <a:cs typeface="Times New Roman" panose="02020603050405020304" pitchFamily="18" charset="0"/>
              </a:rPr>
              <a:t>为操作符栈</a:t>
            </a:r>
            <a:endParaRPr lang="en-US" altLang="zh-CN" sz="36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建立表达式</a:t>
            </a:r>
            <a:r>
              <a:rPr lang="en-US" altLang="zh-CN" dirty="0">
                <a:latin typeface="Times New Roman" panose="02020603050405020304" pitchFamily="18" charset="0"/>
                <a:ea typeface="华文楷体" panose="02010600040101010101" pitchFamily="2" charset="-122"/>
                <a:cs typeface="Times New Roman" panose="02020603050405020304" pitchFamily="18" charset="0"/>
              </a:rPr>
              <a:t>7*(5-2)-8/2</a:t>
            </a: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树过程中，两个栈中内容的</a:t>
            </a:r>
            <a:r>
              <a:rPr lang="zh-CN" altLang="zh-CN" dirty="0" smtClean="0">
                <a:latin typeface="Times New Roman" panose="02020603050405020304" pitchFamily="18" charset="0"/>
                <a:ea typeface="华文楷体" panose="02010600040101010101" pitchFamily="2" charset="-122"/>
                <a:cs typeface="Times New Roman" panose="02020603050405020304" pitchFamily="18" charset="0"/>
              </a:rPr>
              <a:t>变化</a:t>
            </a:r>
            <a:r>
              <a:rPr lang="zh-CN" altLang="en-US"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1070777" y="2341659"/>
            <a:ext cx="10061050" cy="3959750"/>
          </a:xfrm>
          <a:prstGeom prst="rect">
            <a:avLst/>
          </a:prstGeom>
          <a:noFill/>
          <a:ln>
            <a:noFill/>
          </a:ln>
        </p:spPr>
      </p:pic>
    </p:spTree>
    <p:extLst>
      <p:ext uri="{BB962C8B-B14F-4D97-AF65-F5344CB8AC3E}">
        <p14:creationId xmlns:p14="http://schemas.microsoft.com/office/powerpoint/2010/main" val="632896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90"/>
            <a:ext cx="11486105" cy="640836"/>
          </a:xfrm>
        </p:spPr>
        <p:txBody>
          <a:bodyPr>
            <a:noAutofit/>
          </a:bodyPr>
          <a:lstStyle/>
          <a:p>
            <a:pPr marL="0" indent="0">
              <a:buNone/>
            </a:pPr>
            <a:r>
              <a:rPr lang="en-US" altLang="zh-CN" sz="3200" b="0" dirty="0" err="1">
                <a:ea typeface="华文楷体" panose="02010600040101010101" pitchFamily="2" charset="-122"/>
                <a:cs typeface="Times New Roman" panose="02020603050405020304" pitchFamily="18" charset="0"/>
              </a:rPr>
              <a:t>subTStack</a:t>
            </a:r>
            <a:r>
              <a:rPr lang="zh-CN" altLang="zh-CN" sz="3200" b="0" dirty="0">
                <a:ea typeface="华文楷体" panose="02010600040101010101" pitchFamily="2" charset="-122"/>
                <a:cs typeface="Times New Roman" panose="02020603050405020304" pitchFamily="18" charset="0"/>
              </a:rPr>
              <a:t>为子树栈，</a:t>
            </a:r>
            <a:r>
              <a:rPr lang="en-US" altLang="zh-CN" sz="3200" b="0" dirty="0" err="1">
                <a:ea typeface="华文楷体" panose="02010600040101010101" pitchFamily="2" charset="-122"/>
                <a:cs typeface="Times New Roman" panose="02020603050405020304" pitchFamily="18" charset="0"/>
              </a:rPr>
              <a:t>opStack</a:t>
            </a:r>
            <a:r>
              <a:rPr lang="zh-CN" altLang="zh-CN" sz="3200" b="0" dirty="0">
                <a:ea typeface="华文楷体" panose="02010600040101010101" pitchFamily="2" charset="-122"/>
                <a:cs typeface="Times New Roman" panose="02020603050405020304" pitchFamily="18" charset="0"/>
              </a:rPr>
              <a:t>为操作符栈</a:t>
            </a:r>
            <a:endParaRPr lang="en-US" altLang="zh-CN" sz="36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建立表达式</a:t>
            </a:r>
            <a:r>
              <a:rPr lang="en-US" altLang="zh-CN" dirty="0">
                <a:latin typeface="Times New Roman" panose="02020603050405020304" pitchFamily="18" charset="0"/>
                <a:ea typeface="华文楷体" panose="02010600040101010101" pitchFamily="2" charset="-122"/>
                <a:cs typeface="Times New Roman" panose="02020603050405020304" pitchFamily="18" charset="0"/>
              </a:rPr>
              <a:t>7*(5-2)-8/2</a:t>
            </a: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树过程中，两个栈中内容的</a:t>
            </a:r>
            <a:r>
              <a:rPr lang="zh-CN" altLang="zh-CN" dirty="0" smtClean="0">
                <a:latin typeface="Times New Roman" panose="02020603050405020304" pitchFamily="18" charset="0"/>
                <a:ea typeface="华文楷体" panose="02010600040101010101" pitchFamily="2" charset="-122"/>
                <a:cs typeface="Times New Roman" panose="02020603050405020304" pitchFamily="18" charset="0"/>
              </a:rPr>
              <a:t>变化</a:t>
            </a:r>
            <a:r>
              <a:rPr lang="zh-CN" altLang="en-US"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2" name="图片 1"/>
          <p:cNvPicPr>
            <a:picLocks noChangeAspect="1"/>
          </p:cNvPicPr>
          <p:nvPr/>
        </p:nvPicPr>
        <p:blipFill>
          <a:blip r:embed="rId3"/>
          <a:stretch>
            <a:fillRect/>
          </a:stretch>
        </p:blipFill>
        <p:spPr>
          <a:xfrm>
            <a:off x="341460" y="2295524"/>
            <a:ext cx="10935514" cy="3619501"/>
          </a:xfrm>
          <a:prstGeom prst="rect">
            <a:avLst/>
          </a:prstGeom>
        </p:spPr>
      </p:pic>
    </p:spTree>
    <p:extLst>
      <p:ext uri="{BB962C8B-B14F-4D97-AF65-F5344CB8AC3E}">
        <p14:creationId xmlns:p14="http://schemas.microsoft.com/office/powerpoint/2010/main" val="39838168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90"/>
            <a:ext cx="11486105" cy="640836"/>
          </a:xfrm>
        </p:spPr>
        <p:txBody>
          <a:bodyPr>
            <a:noAutofit/>
          </a:bodyPr>
          <a:lstStyle/>
          <a:p>
            <a:pPr marL="0" indent="0">
              <a:buNone/>
            </a:pPr>
            <a:r>
              <a:rPr lang="en-US" altLang="zh-CN" sz="3200" b="0" dirty="0" err="1">
                <a:ea typeface="华文楷体" panose="02010600040101010101" pitchFamily="2" charset="-122"/>
                <a:cs typeface="Times New Roman" panose="02020603050405020304" pitchFamily="18" charset="0"/>
              </a:rPr>
              <a:t>subTStack</a:t>
            </a:r>
            <a:r>
              <a:rPr lang="zh-CN" altLang="zh-CN" sz="3200" b="0" dirty="0">
                <a:ea typeface="华文楷体" panose="02010600040101010101" pitchFamily="2" charset="-122"/>
                <a:cs typeface="Times New Roman" panose="02020603050405020304" pitchFamily="18" charset="0"/>
              </a:rPr>
              <a:t>为子树栈，</a:t>
            </a:r>
            <a:r>
              <a:rPr lang="en-US" altLang="zh-CN" sz="3200" b="0" dirty="0" err="1">
                <a:ea typeface="华文楷体" panose="02010600040101010101" pitchFamily="2" charset="-122"/>
                <a:cs typeface="Times New Roman" panose="02020603050405020304" pitchFamily="18" charset="0"/>
              </a:rPr>
              <a:t>opStack</a:t>
            </a:r>
            <a:r>
              <a:rPr lang="zh-CN" altLang="zh-CN" sz="3200" b="0" dirty="0">
                <a:ea typeface="华文楷体" panose="02010600040101010101" pitchFamily="2" charset="-122"/>
                <a:cs typeface="Times New Roman" panose="02020603050405020304" pitchFamily="18" charset="0"/>
              </a:rPr>
              <a:t>为操作符栈</a:t>
            </a:r>
            <a:endParaRPr lang="en-US" altLang="zh-CN" sz="36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建立表达式</a:t>
            </a:r>
            <a:r>
              <a:rPr lang="en-US" altLang="zh-CN" dirty="0">
                <a:latin typeface="Times New Roman" panose="02020603050405020304" pitchFamily="18" charset="0"/>
                <a:ea typeface="华文楷体" panose="02010600040101010101" pitchFamily="2" charset="-122"/>
                <a:cs typeface="Times New Roman" panose="02020603050405020304" pitchFamily="18" charset="0"/>
              </a:rPr>
              <a:t>7*(5-2)-8/2</a:t>
            </a: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树过程中，两个栈中内容的</a:t>
            </a:r>
            <a:r>
              <a:rPr lang="zh-CN" altLang="zh-CN" dirty="0" smtClean="0">
                <a:latin typeface="Times New Roman" panose="02020603050405020304" pitchFamily="18" charset="0"/>
                <a:ea typeface="华文楷体" panose="02010600040101010101" pitchFamily="2" charset="-122"/>
                <a:cs typeface="Times New Roman" panose="02020603050405020304" pitchFamily="18" charset="0"/>
              </a:rPr>
              <a:t>变化</a:t>
            </a:r>
            <a:r>
              <a:rPr lang="zh-CN" altLang="en-US"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1154733" y="2363227"/>
            <a:ext cx="10175875" cy="3719521"/>
          </a:xfrm>
          <a:prstGeom prst="rect">
            <a:avLst/>
          </a:prstGeom>
          <a:noFill/>
          <a:ln>
            <a:noFill/>
          </a:ln>
        </p:spPr>
      </p:pic>
    </p:spTree>
    <p:extLst>
      <p:ext uri="{BB962C8B-B14F-4D97-AF65-F5344CB8AC3E}">
        <p14:creationId xmlns:p14="http://schemas.microsoft.com/office/powerpoint/2010/main" val="29564667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90"/>
            <a:ext cx="11486105" cy="640836"/>
          </a:xfrm>
        </p:spPr>
        <p:txBody>
          <a:bodyPr>
            <a:noAutofit/>
          </a:bodyPr>
          <a:lstStyle/>
          <a:p>
            <a:pPr marL="0" indent="0">
              <a:buNone/>
            </a:pPr>
            <a:r>
              <a:rPr lang="en-US" altLang="zh-CN" sz="3200" b="0" dirty="0" err="1">
                <a:ea typeface="华文楷体" panose="02010600040101010101" pitchFamily="2" charset="-122"/>
                <a:cs typeface="Times New Roman" panose="02020603050405020304" pitchFamily="18" charset="0"/>
              </a:rPr>
              <a:t>subTStack</a:t>
            </a:r>
            <a:r>
              <a:rPr lang="zh-CN" altLang="zh-CN" sz="3200" b="0" dirty="0">
                <a:ea typeface="华文楷体" panose="02010600040101010101" pitchFamily="2" charset="-122"/>
                <a:cs typeface="Times New Roman" panose="02020603050405020304" pitchFamily="18" charset="0"/>
              </a:rPr>
              <a:t>为子树栈，</a:t>
            </a:r>
            <a:r>
              <a:rPr lang="en-US" altLang="zh-CN" sz="3200" b="0" dirty="0" err="1">
                <a:ea typeface="华文楷体" panose="02010600040101010101" pitchFamily="2" charset="-122"/>
                <a:cs typeface="Times New Roman" panose="02020603050405020304" pitchFamily="18" charset="0"/>
              </a:rPr>
              <a:t>opStack</a:t>
            </a:r>
            <a:r>
              <a:rPr lang="zh-CN" altLang="zh-CN" sz="3200" b="0" dirty="0">
                <a:ea typeface="华文楷体" panose="02010600040101010101" pitchFamily="2" charset="-122"/>
                <a:cs typeface="Times New Roman" panose="02020603050405020304" pitchFamily="18" charset="0"/>
              </a:rPr>
              <a:t>为操作符栈</a:t>
            </a:r>
            <a:endParaRPr lang="en-US" altLang="zh-CN" sz="36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建立表达式</a:t>
            </a:r>
            <a:r>
              <a:rPr lang="en-US" altLang="zh-CN" dirty="0">
                <a:latin typeface="Times New Roman" panose="02020603050405020304" pitchFamily="18" charset="0"/>
                <a:ea typeface="华文楷体" panose="02010600040101010101" pitchFamily="2" charset="-122"/>
                <a:cs typeface="Times New Roman" panose="02020603050405020304" pitchFamily="18" charset="0"/>
              </a:rPr>
              <a:t>7*(5-2)-8/2</a:t>
            </a:r>
            <a:r>
              <a:rPr lang="zh-CN" altLang="zh-CN" dirty="0">
                <a:latin typeface="Times New Roman" panose="02020603050405020304" pitchFamily="18" charset="0"/>
                <a:ea typeface="华文楷体" panose="02010600040101010101" pitchFamily="2" charset="-122"/>
                <a:cs typeface="Times New Roman" panose="02020603050405020304" pitchFamily="18" charset="0"/>
              </a:rPr>
              <a:t>树过程中，两个栈中内容的</a:t>
            </a:r>
            <a:r>
              <a:rPr lang="zh-CN" altLang="zh-CN" dirty="0" smtClean="0">
                <a:latin typeface="Times New Roman" panose="02020603050405020304" pitchFamily="18" charset="0"/>
                <a:ea typeface="华文楷体" panose="02010600040101010101" pitchFamily="2" charset="-122"/>
                <a:cs typeface="Times New Roman" panose="02020603050405020304" pitchFamily="18" charset="0"/>
              </a:rPr>
              <a:t>变化</a:t>
            </a:r>
            <a:r>
              <a:rPr lang="zh-CN" altLang="en-US"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2988226" y="2562009"/>
            <a:ext cx="5062469" cy="3201146"/>
          </a:xfrm>
          <a:prstGeom prst="rect">
            <a:avLst/>
          </a:prstGeom>
          <a:noFill/>
          <a:ln>
            <a:noFill/>
          </a:ln>
        </p:spPr>
      </p:pic>
    </p:spTree>
    <p:extLst>
      <p:ext uri="{BB962C8B-B14F-4D97-AF65-F5344CB8AC3E}">
        <p14:creationId xmlns:p14="http://schemas.microsoft.com/office/powerpoint/2010/main" val="549206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90"/>
            <a:ext cx="11486105" cy="5212836"/>
          </a:xfrm>
        </p:spPr>
        <p:txBody>
          <a:bodyPr>
            <a:noAutofit/>
          </a:bodyPr>
          <a:lstStyle/>
          <a:p>
            <a:pPr marL="0" indent="0">
              <a:buNone/>
            </a:pPr>
            <a:r>
              <a:rPr lang="zh-CN" altLang="zh-CN" sz="2800" b="0" dirty="0">
                <a:ea typeface="华文楷体" panose="02010600040101010101" pitchFamily="2" charset="-122"/>
                <a:cs typeface="Times New Roman" panose="02020603050405020304" pitchFamily="18" charset="0"/>
              </a:rPr>
              <a:t>从左向右逐个读取字符串形式的表达式时：</a:t>
            </a:r>
          </a:p>
          <a:p>
            <a:pPr marL="457200" indent="-457200">
              <a:buFont typeface="+mj-lt"/>
              <a:buAutoNum type="arabicPeriod"/>
            </a:pPr>
            <a:r>
              <a:rPr lang="zh-CN" altLang="zh-CN" sz="2800" b="0" dirty="0">
                <a:ea typeface="华文楷体" panose="02010600040101010101" pitchFamily="2" charset="-122"/>
                <a:cs typeface="Times New Roman" panose="02020603050405020304" pitchFamily="18" charset="0"/>
              </a:rPr>
              <a:t>如果读入的是</a:t>
            </a:r>
            <a:r>
              <a:rPr lang="zh-CN" altLang="zh-CN" sz="2800" dirty="0">
                <a:ea typeface="华文楷体" panose="02010600040101010101" pitchFamily="2" charset="-122"/>
                <a:cs typeface="Times New Roman" panose="02020603050405020304" pitchFamily="18" charset="0"/>
              </a:rPr>
              <a:t>数字，创建一个结点，把结点当作子树的根，且将其地址压入子树栈</a:t>
            </a:r>
            <a:r>
              <a:rPr lang="zh-CN" altLang="zh-CN" sz="2800" b="0" dirty="0">
                <a:ea typeface="华文楷体" panose="02010600040101010101" pitchFamily="2" charset="-122"/>
                <a:cs typeface="Times New Roman" panose="02020603050405020304" pitchFamily="18" charset="0"/>
              </a:rPr>
              <a:t>；</a:t>
            </a:r>
          </a:p>
          <a:p>
            <a:pPr marL="457200" indent="-457200">
              <a:buFont typeface="+mj-lt"/>
              <a:buAutoNum type="arabicPeriod"/>
            </a:pPr>
            <a:r>
              <a:rPr lang="zh-CN" altLang="zh-CN" sz="2800" b="0" dirty="0">
                <a:ea typeface="华文楷体" panose="02010600040101010101" pitchFamily="2" charset="-122"/>
                <a:cs typeface="Times New Roman" panose="02020603050405020304" pitchFamily="18" charset="0"/>
              </a:rPr>
              <a:t>如果读入的是左括号，直接将它压入操作符栈；</a:t>
            </a:r>
          </a:p>
          <a:p>
            <a:pPr marL="457200" indent="-457200">
              <a:buFont typeface="+mj-lt"/>
              <a:buAutoNum type="arabicPeriod"/>
            </a:pPr>
            <a:r>
              <a:rPr lang="zh-CN" altLang="zh-CN" sz="2800" b="0" dirty="0">
                <a:ea typeface="华文楷体" panose="02010600040101010101" pitchFamily="2" charset="-122"/>
                <a:cs typeface="Times New Roman" panose="02020603050405020304" pitchFamily="18" charset="0"/>
              </a:rPr>
              <a:t>如果读入的是右括号，反复弹操作符栈</a:t>
            </a:r>
            <a:r>
              <a:rPr lang="zh-CN" altLang="zh-CN" sz="2800" b="0" dirty="0" smtClean="0">
                <a:ea typeface="华文楷体" panose="02010600040101010101" pitchFamily="2" charset="-122"/>
                <a:cs typeface="Times New Roman" panose="02020603050405020304" pitchFamily="18" charset="0"/>
              </a:rPr>
              <a:t>，</a:t>
            </a:r>
            <a:r>
              <a:rPr lang="zh-CN" altLang="en-US" sz="2800" b="0" dirty="0" smtClean="0">
                <a:ea typeface="华文楷体" panose="02010600040101010101" pitchFamily="2" charset="-122"/>
                <a:cs typeface="Times New Roman" panose="02020603050405020304" pitchFamily="18" charset="0"/>
              </a:rPr>
              <a:t>直到</a:t>
            </a:r>
            <a:r>
              <a:rPr lang="zh-CN" altLang="zh-CN" sz="2800" b="0" dirty="0" smtClean="0">
                <a:ea typeface="华文楷体" panose="02010600040101010101" pitchFamily="2" charset="-122"/>
                <a:cs typeface="Times New Roman" panose="02020603050405020304" pitchFamily="18" charset="0"/>
              </a:rPr>
              <a:t>弹</a:t>
            </a:r>
            <a:r>
              <a:rPr lang="zh-CN" altLang="zh-CN" sz="2800" b="0" dirty="0">
                <a:ea typeface="华文楷体" panose="02010600040101010101" pitchFamily="2" charset="-122"/>
                <a:cs typeface="Times New Roman" panose="02020603050405020304" pitchFamily="18" charset="0"/>
              </a:rPr>
              <a:t>出的是左括号为止</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457200" indent="-457200">
              <a:buFont typeface="+mj-lt"/>
              <a:buAutoNum type="arabicPeriod"/>
            </a:pPr>
            <a:r>
              <a:rPr lang="zh-CN" altLang="zh-CN" sz="2800" b="0" dirty="0">
                <a:ea typeface="华文楷体" panose="02010600040101010101" pitchFamily="2" charset="-122"/>
                <a:cs typeface="Times New Roman" panose="02020603050405020304" pitchFamily="18" charset="0"/>
              </a:rPr>
              <a:t>如果读入的是四则运算操作符之一，反复和操作符栈顶元素比优先级，不比栈顶操作符优先级高时，将操作符栈顶元素弹出，直到栈顶元素优先级比读入的操作符</a:t>
            </a:r>
            <a:r>
              <a:rPr lang="zh-CN" altLang="en-US" sz="2800" b="0" dirty="0">
                <a:ea typeface="华文楷体" panose="02010600040101010101" pitchFamily="2" charset="-122"/>
                <a:cs typeface="Times New Roman" panose="02020603050405020304" pitchFamily="18" charset="0"/>
              </a:rPr>
              <a:t>低</a:t>
            </a:r>
            <a:r>
              <a:rPr lang="zh-CN" altLang="zh-CN" sz="2800" b="0" dirty="0">
                <a:ea typeface="华文楷体" panose="02010600040101010101" pitchFamily="2" charset="-122"/>
                <a:cs typeface="Times New Roman" panose="02020603050405020304" pitchFamily="18" charset="0"/>
              </a:rPr>
              <a:t>时，将读入的操作符压栈。特别注意：左括号在栈中时，优先级视为</a:t>
            </a:r>
            <a:r>
              <a:rPr lang="zh-CN" altLang="zh-CN" sz="2800" b="0" dirty="0" smtClean="0">
                <a:ea typeface="华文楷体" panose="02010600040101010101" pitchFamily="2" charset="-122"/>
                <a:cs typeface="Times New Roman" panose="02020603050405020304" pitchFamily="18" charset="0"/>
              </a:rPr>
              <a:t>最</a:t>
            </a:r>
            <a:r>
              <a:rPr lang="zh-CN" altLang="en-US" sz="2800" b="0" dirty="0" smtClean="0">
                <a:ea typeface="华文楷体" panose="02010600040101010101" pitchFamily="2" charset="-122"/>
                <a:cs typeface="Times New Roman" panose="02020603050405020304" pitchFamily="18" charset="0"/>
              </a:rPr>
              <a:t>低；左括号即将进站时，优先级视为最高。</a:t>
            </a:r>
            <a:endParaRPr lang="zh-CN" altLang="zh-CN" sz="2800" b="0" dirty="0">
              <a:ea typeface="华文楷体" panose="02010600040101010101" pitchFamily="2" charset="-122"/>
              <a:cs typeface="Times New Roman" panose="02020603050405020304" pitchFamily="18" charset="0"/>
            </a:endParaRPr>
          </a:p>
          <a:p>
            <a:pPr marL="0" indent="0">
              <a:buNone/>
            </a:pPr>
            <a:endParaRPr lang="en-US" altLang="zh-CN" sz="3200" b="0" dirty="0">
              <a:latin typeface="华文楷体" panose="02010600040101010101" pitchFamily="2" charset="-122"/>
              <a:ea typeface="华文楷体" panose="02010600040101010101" pitchFamily="2" charset="-122"/>
            </a:endParaRPr>
          </a:p>
          <a:p>
            <a:pPr>
              <a:buFont typeface="Wingdings" panose="05000000000000000000" pitchFamily="2" charset="2"/>
              <a:buChar char="Ø"/>
            </a:pPr>
            <a:endParaRPr lang="en-US" altLang="zh-CN" sz="2800" b="0" dirty="0"/>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表达式</a:t>
            </a:r>
            <a:r>
              <a:rPr lang="zh-CN" altLang="zh-CN" dirty="0">
                <a:latin typeface="华文楷体" panose="02010600040101010101" pitchFamily="2" charset="-122"/>
                <a:ea typeface="华文楷体" panose="02010600040101010101" pitchFamily="2" charset="-122"/>
              </a:rPr>
              <a:t>树的</a:t>
            </a:r>
            <a:r>
              <a:rPr lang="zh-CN" altLang="zh-CN" dirty="0" smtClean="0">
                <a:latin typeface="华文楷体" panose="02010600040101010101" pitchFamily="2" charset="-122"/>
                <a:ea typeface="华文楷体" panose="02010600040101010101" pitchFamily="2" charset="-122"/>
              </a:rPr>
              <a:t>建立</a:t>
            </a:r>
            <a:r>
              <a:rPr lang="zh-CN" altLang="en-US" dirty="0" smtClean="0">
                <a:latin typeface="华文楷体" panose="02010600040101010101" pitchFamily="2" charset="-122"/>
                <a:ea typeface="华文楷体" panose="02010600040101010101" pitchFamily="2" charset="-122"/>
              </a:rPr>
              <a:t>算法思路总结：和后缀式的建立逻辑一致</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008385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90"/>
            <a:ext cx="11486105" cy="5232714"/>
          </a:xfrm>
        </p:spPr>
        <p:txBody>
          <a:bodyPr>
            <a:noAutofit/>
          </a:bodyPr>
          <a:lstStyle/>
          <a:p>
            <a:pPr marL="457200" indent="0">
              <a:buNone/>
            </a:pPr>
            <a:r>
              <a:rPr lang="zh-CN" altLang="zh-CN" sz="2800" dirty="0" smtClean="0">
                <a:ea typeface="华文楷体" panose="02010600040101010101" pitchFamily="2" charset="-122"/>
                <a:cs typeface="Times New Roman" panose="02020603050405020304" pitchFamily="18" charset="0"/>
              </a:rPr>
              <a:t>每</a:t>
            </a:r>
            <a:r>
              <a:rPr lang="zh-CN" altLang="zh-CN" sz="2800" dirty="0">
                <a:ea typeface="华文楷体" panose="02010600040101010101" pitchFamily="2" charset="-122"/>
                <a:cs typeface="Times New Roman" panose="02020603050405020304" pitchFamily="18" charset="0"/>
              </a:rPr>
              <a:t>弹出一个操作符（除左括号），将它作为结点</a:t>
            </a:r>
            <a:r>
              <a:rPr lang="en-US" altLang="zh-CN" sz="2800" dirty="0">
                <a:ea typeface="华文楷体" panose="02010600040101010101" pitchFamily="2" charset="-122"/>
                <a:cs typeface="Times New Roman" panose="02020603050405020304" pitchFamily="18" charset="0"/>
              </a:rPr>
              <a:t>data</a:t>
            </a:r>
            <a:r>
              <a:rPr lang="zh-CN" altLang="zh-CN" sz="2800" dirty="0">
                <a:ea typeface="华文楷体" panose="02010600040101010101" pitchFamily="2" charset="-122"/>
                <a:cs typeface="Times New Roman" panose="02020603050405020304" pitchFamily="18" charset="0"/>
              </a:rPr>
              <a:t>，创建一个新的结点，之后从子树栈中弹出两个元素即两个子树的根作为新结点的左右子，最后将新结点地址作为新构成的子树的根地址压入子树栈</a:t>
            </a:r>
            <a:r>
              <a:rPr lang="zh-CN" altLang="zh-CN" sz="2800" dirty="0" smtClean="0">
                <a:ea typeface="华文楷体" panose="02010600040101010101" pitchFamily="2" charset="-122"/>
                <a:cs typeface="Times New Roman" panose="02020603050405020304" pitchFamily="18" charset="0"/>
              </a:rPr>
              <a:t>。</a:t>
            </a:r>
            <a:endParaRPr lang="en-US" altLang="zh-CN" sz="2800" dirty="0" smtClean="0">
              <a:ea typeface="华文楷体" panose="02010600040101010101" pitchFamily="2" charset="-122"/>
              <a:cs typeface="Times New Roman" panose="02020603050405020304" pitchFamily="18" charset="0"/>
            </a:endParaRPr>
          </a:p>
          <a:p>
            <a:pPr marL="457200" indent="0">
              <a:buNone/>
            </a:pPr>
            <a:endParaRPr lang="en-US" altLang="zh-CN" sz="2800" b="0" dirty="0" smtClean="0">
              <a:ea typeface="华文楷体" panose="02010600040101010101" pitchFamily="2" charset="-122"/>
              <a:cs typeface="Times New Roman" panose="02020603050405020304" pitchFamily="18" charset="0"/>
            </a:endParaRPr>
          </a:p>
          <a:p>
            <a:pPr marL="457200" indent="-457200">
              <a:buFont typeface="+mj-lt"/>
              <a:buAutoNum type="arabicPeriod" startAt="5"/>
            </a:pPr>
            <a:r>
              <a:rPr lang="zh-CN" altLang="zh-CN" sz="2800" b="0" dirty="0" smtClean="0">
                <a:ea typeface="华文楷体" panose="02010600040101010101" pitchFamily="2" charset="-122"/>
                <a:cs typeface="Times New Roman" panose="02020603050405020304" pitchFamily="18" charset="0"/>
              </a:rPr>
              <a:t>当</a:t>
            </a:r>
            <a:r>
              <a:rPr lang="zh-CN" altLang="zh-CN" sz="2800" b="0" dirty="0">
                <a:ea typeface="华文楷体" panose="02010600040101010101" pitchFamily="2" charset="-122"/>
                <a:cs typeface="Times New Roman" panose="02020603050405020304" pitchFamily="18" charset="0"/>
              </a:rPr>
              <a:t>表达式字符串全部读入后，继续将操作符栈中操作符弹出，将它作为结点</a:t>
            </a:r>
            <a:r>
              <a:rPr lang="en-US" altLang="zh-CN" sz="2800" b="0" dirty="0">
                <a:ea typeface="华文楷体" panose="02010600040101010101" pitchFamily="2" charset="-122"/>
                <a:cs typeface="Times New Roman" panose="02020603050405020304" pitchFamily="18" charset="0"/>
              </a:rPr>
              <a:t>data</a:t>
            </a:r>
            <a:r>
              <a:rPr lang="zh-CN" altLang="zh-CN" sz="2800" b="0" dirty="0">
                <a:ea typeface="华文楷体" panose="02010600040101010101" pitchFamily="2" charset="-122"/>
                <a:cs typeface="Times New Roman" panose="02020603050405020304" pitchFamily="18" charset="0"/>
              </a:rPr>
              <a:t>，创建新的结点，两次弹子树栈，作为新结点左右子，新结点地址继续压入子树栈，反复弹操作符栈并进行如上操作，直到栈空</a:t>
            </a:r>
            <a:r>
              <a:rPr lang="zh-CN" altLang="zh-CN" sz="2800" b="0" dirty="0" smtClean="0">
                <a:ea typeface="华文楷体" panose="02010600040101010101" pitchFamily="2" charset="-122"/>
                <a:cs typeface="Times New Roman" panose="02020603050405020304" pitchFamily="18" charset="0"/>
              </a:rPr>
              <a:t>。</a:t>
            </a:r>
            <a:r>
              <a:rPr lang="zh-CN" altLang="zh-CN" sz="2800" b="0" dirty="0">
                <a:ea typeface="华文楷体" panose="02010600040101010101" pitchFamily="2" charset="-122"/>
                <a:cs typeface="Times New Roman" panose="02020603050405020304" pitchFamily="18" charset="0"/>
              </a:rPr>
              <a:t>最后，</a:t>
            </a:r>
            <a:r>
              <a:rPr lang="zh-CN" altLang="zh-CN" sz="2800" dirty="0">
                <a:ea typeface="华文楷体" panose="02010600040101010101" pitchFamily="2" charset="-122"/>
                <a:cs typeface="Times New Roman" panose="02020603050405020304" pitchFamily="18" charset="0"/>
              </a:rPr>
              <a:t>子树栈中仅有的一个结点地址就是表达式树的根结点地址。</a:t>
            </a:r>
            <a:endParaRPr lang="en-US" altLang="zh-CN" sz="2800" dirty="0">
              <a:ea typeface="华文楷体" panose="02010600040101010101" pitchFamily="2" charset="-122"/>
              <a:cs typeface="Times New Roman" panose="02020603050405020304" pitchFamily="18" charset="0"/>
            </a:endParaRPr>
          </a:p>
          <a:p>
            <a:pPr marL="457200" indent="0">
              <a:buNone/>
            </a:pPr>
            <a:endParaRPr lang="zh-CN" altLang="zh-CN" sz="2800" b="0" dirty="0">
              <a:latin typeface="华文楷体" panose="02010600040101010101" pitchFamily="2" charset="-122"/>
              <a:ea typeface="华文楷体" panose="02010600040101010101" pitchFamily="2" charset="-122"/>
            </a:endParaRPr>
          </a:p>
          <a:p>
            <a:pPr marL="457200" indent="0">
              <a:buNone/>
            </a:pPr>
            <a:endParaRPr lang="en-US" altLang="zh-CN" sz="3200" b="0" dirty="0"/>
          </a:p>
          <a:p>
            <a:pPr>
              <a:buFont typeface="Wingdings" panose="05000000000000000000" pitchFamily="2" charset="2"/>
              <a:buChar char="Ø"/>
            </a:pPr>
            <a:endParaRPr lang="en-US" altLang="zh-CN" sz="2800" b="0" dirty="0"/>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表达式</a:t>
            </a:r>
            <a:r>
              <a:rPr lang="zh-CN" altLang="zh-CN" dirty="0">
                <a:latin typeface="华文楷体" panose="02010600040101010101" pitchFamily="2" charset="-122"/>
                <a:ea typeface="华文楷体" panose="02010600040101010101" pitchFamily="2" charset="-122"/>
              </a:rPr>
              <a:t>树的</a:t>
            </a:r>
            <a:r>
              <a:rPr lang="zh-CN" altLang="zh-CN" dirty="0" smtClean="0">
                <a:latin typeface="华文楷体" panose="02010600040101010101" pitchFamily="2" charset="-122"/>
                <a:ea typeface="华文楷体" panose="02010600040101010101" pitchFamily="2" charset="-122"/>
              </a:rPr>
              <a:t>建立</a:t>
            </a:r>
            <a:r>
              <a:rPr lang="zh-CN" altLang="en-US" dirty="0" smtClean="0">
                <a:latin typeface="华文楷体" panose="02010600040101010101" pitchFamily="2" charset="-122"/>
                <a:ea typeface="华文楷体" panose="02010600040101010101" pitchFamily="2" charset="-122"/>
              </a:rPr>
              <a:t>算法思路：</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755744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421771"/>
            <a:ext cx="11247565" cy="5257325"/>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priOver</a:t>
            </a:r>
            <a:r>
              <a:rPr lang="en-US" altLang="zh-CN" b="0" dirty="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const</a:t>
            </a:r>
            <a:r>
              <a:rPr lang="en-US" altLang="zh-CN" b="0" dirty="0">
                <a:ea typeface="华文楷体" panose="02010600040101010101" pitchFamily="2" charset="-122"/>
                <a:cs typeface="Times New Roman" panose="02020603050405020304" pitchFamily="18" charset="0"/>
              </a:rPr>
              <a:t> char ch1, </a:t>
            </a:r>
            <a:r>
              <a:rPr lang="en-US" altLang="zh-CN" b="0" dirty="0" err="1">
                <a:ea typeface="华文楷体" panose="02010600040101010101" pitchFamily="2" charset="-122"/>
                <a:cs typeface="Times New Roman" panose="02020603050405020304" pitchFamily="18" charset="0"/>
              </a:rPr>
              <a:t>const</a:t>
            </a:r>
            <a:r>
              <a:rPr lang="en-US" altLang="zh-CN" b="0" dirty="0">
                <a:ea typeface="华文楷体" panose="02010600040101010101" pitchFamily="2" charset="-122"/>
                <a:cs typeface="Times New Roman" panose="02020603050405020304" pitchFamily="18" charset="0"/>
              </a:rPr>
              <a:t> char ch2)</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比较操作符优先级的</a:t>
            </a:r>
            <a:r>
              <a:rPr lang="zh-CN" altLang="zh-CN" b="0" dirty="0" smtClean="0">
                <a:ea typeface="华文楷体" panose="02010600040101010101" pitchFamily="2" charset="-122"/>
                <a:cs typeface="Times New Roman" panose="02020603050405020304" pitchFamily="18" charset="0"/>
              </a:rPr>
              <a:t>函数</a:t>
            </a:r>
            <a:r>
              <a:rPr lang="zh-CN" altLang="en-US" b="0" dirty="0">
                <a:ea typeface="华文楷体" panose="02010600040101010101" pitchFamily="2" charset="-122"/>
                <a:cs typeface="Times New Roman" panose="02020603050405020304" pitchFamily="18" charset="0"/>
              </a:rPr>
              <a:t>，</a:t>
            </a:r>
            <a:r>
              <a:rPr lang="en-US" altLang="zh-CN" b="0" dirty="0" smtClean="0">
                <a:ea typeface="华文楷体" panose="02010600040101010101" pitchFamily="2" charset="-122"/>
                <a:cs typeface="Times New Roman" panose="02020603050405020304" pitchFamily="18" charset="0"/>
              </a:rPr>
              <a:t>ch1</a:t>
            </a:r>
            <a:r>
              <a:rPr lang="zh-CN" altLang="zh-CN" b="0" dirty="0">
                <a:ea typeface="华文楷体" panose="02010600040101010101" pitchFamily="2" charset="-122"/>
                <a:cs typeface="Times New Roman" panose="02020603050405020304" pitchFamily="18" charset="0"/>
              </a:rPr>
              <a:t>为新读入操作符，</a:t>
            </a:r>
            <a:r>
              <a:rPr lang="en-US" altLang="zh-CN" b="0" dirty="0">
                <a:ea typeface="华文楷体" panose="02010600040101010101" pitchFamily="2" charset="-122"/>
                <a:cs typeface="Times New Roman" panose="02020603050405020304" pitchFamily="18" charset="0"/>
              </a:rPr>
              <a:t>ch2</a:t>
            </a:r>
            <a:r>
              <a:rPr lang="zh-CN" altLang="zh-CN" b="0" dirty="0">
                <a:ea typeface="华文楷体" panose="02010600040101010101" pitchFamily="2" charset="-122"/>
                <a:cs typeface="Times New Roman" panose="02020603050405020304" pitchFamily="18" charset="0"/>
              </a:rPr>
              <a:t>为操作符栈栈顶操作符</a:t>
            </a:r>
          </a:p>
          <a:p>
            <a:pPr marL="0" indent="0">
              <a:buNone/>
            </a:pP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当</a:t>
            </a:r>
            <a:r>
              <a:rPr lang="en-US" altLang="zh-CN" b="0" dirty="0">
                <a:ea typeface="华文楷体" panose="02010600040101010101" pitchFamily="2" charset="-122"/>
                <a:cs typeface="Times New Roman" panose="02020603050405020304" pitchFamily="18" charset="0"/>
              </a:rPr>
              <a:t>ch1</a:t>
            </a:r>
            <a:r>
              <a:rPr lang="zh-CN" altLang="zh-CN" b="0" dirty="0">
                <a:ea typeface="华文楷体" panose="02010600040101010101" pitchFamily="2" charset="-122"/>
                <a:cs typeface="Times New Roman" panose="02020603050405020304" pitchFamily="18" charset="0"/>
              </a:rPr>
              <a:t>优先级比</a:t>
            </a:r>
            <a:r>
              <a:rPr lang="en-US" altLang="zh-CN" b="0" dirty="0">
                <a:ea typeface="华文楷体" panose="02010600040101010101" pitchFamily="2" charset="-122"/>
                <a:cs typeface="Times New Roman" panose="02020603050405020304" pitchFamily="18" charset="0"/>
              </a:rPr>
              <a:t>ch2</a:t>
            </a:r>
            <a:r>
              <a:rPr lang="zh-CN" altLang="zh-CN" b="0" dirty="0">
                <a:ea typeface="华文楷体" panose="02010600040101010101" pitchFamily="2" charset="-122"/>
                <a:cs typeface="Times New Roman" panose="02020603050405020304" pitchFamily="18" charset="0"/>
              </a:rPr>
              <a:t>高，函数返回</a:t>
            </a:r>
            <a:r>
              <a:rPr lang="en-US" altLang="zh-CN" b="0" dirty="0">
                <a:ea typeface="华文楷体" panose="02010600040101010101" pitchFamily="2" charset="-122"/>
                <a:cs typeface="Times New Roman" panose="02020603050405020304" pitchFamily="18" charset="0"/>
              </a:rPr>
              <a:t>1; </a:t>
            </a:r>
            <a:r>
              <a:rPr lang="zh-CN" altLang="zh-CN" b="0" dirty="0">
                <a:ea typeface="华文楷体" panose="02010600040101010101" pitchFamily="2" charset="-122"/>
                <a:cs typeface="Times New Roman" panose="02020603050405020304" pitchFamily="18" charset="0"/>
              </a:rPr>
              <a:t>低</a:t>
            </a: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返回</a:t>
            </a:r>
            <a:r>
              <a:rPr lang="en-US" altLang="zh-CN" b="0" dirty="0">
                <a:ea typeface="华文楷体" panose="02010600040101010101" pitchFamily="2" charset="-122"/>
                <a:cs typeface="Times New Roman" panose="02020603050405020304" pitchFamily="18" charset="0"/>
              </a:rPr>
              <a:t>-1</a:t>
            </a:r>
            <a:r>
              <a:rPr lang="zh-CN" altLang="zh-CN" b="0" dirty="0">
                <a:ea typeface="华文楷体" panose="02010600040101010101" pitchFamily="2" charset="-122"/>
                <a:cs typeface="Times New Roman" panose="02020603050405020304" pitchFamily="18" charset="0"/>
              </a:rPr>
              <a:t>；相同，返回</a:t>
            </a:r>
            <a:r>
              <a:rPr lang="en-US" altLang="zh-CN" b="0" dirty="0">
                <a:ea typeface="华文楷体" panose="02010600040101010101" pitchFamily="2" charset="-122"/>
                <a:cs typeface="Times New Roman" panose="02020603050405020304" pitchFamily="18" charset="0"/>
              </a:rPr>
              <a:t>0</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switch (ch1)</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case '(': return 1; //</a:t>
            </a:r>
            <a:r>
              <a:rPr lang="zh-CN" altLang="zh-CN" b="0" dirty="0">
                <a:ea typeface="华文楷体" panose="02010600040101010101" pitchFamily="2" charset="-122"/>
                <a:cs typeface="Times New Roman" panose="02020603050405020304" pitchFamily="18" charset="0"/>
              </a:rPr>
              <a:t>左括号优先级在栈外是最高</a:t>
            </a:r>
          </a:p>
          <a:p>
            <a:pPr marL="0" indent="0">
              <a:buNone/>
            </a:pPr>
            <a:r>
              <a:rPr lang="en-US" altLang="zh-CN" b="0" dirty="0">
                <a:ea typeface="华文楷体" panose="02010600040101010101" pitchFamily="2" charset="-122"/>
                <a:cs typeface="Times New Roman" panose="02020603050405020304" pitchFamily="18" charset="0"/>
              </a:rPr>
              <a:t>        case ')': if (ch2!='(') return -1;</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右括号和栈顶四则运算操作符比，总是优先级最低</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else </a:t>
            </a:r>
            <a:r>
              <a:rPr lang="en-US" altLang="zh-CN" b="0" dirty="0">
                <a:ea typeface="华文楷体" panose="02010600040101010101" pitchFamily="2" charset="-122"/>
                <a:cs typeface="Times New Roman" panose="02020603050405020304" pitchFamily="18" charset="0"/>
              </a:rPr>
              <a:t>return 0; //</a:t>
            </a:r>
            <a:r>
              <a:rPr lang="zh-CN" altLang="zh-CN" b="0" dirty="0">
                <a:ea typeface="华文楷体" panose="02010600040101010101" pitchFamily="2" charset="-122"/>
                <a:cs typeface="Times New Roman" panose="02020603050405020304" pitchFamily="18" charset="0"/>
              </a:rPr>
              <a:t>右括号和栈顶的左括号比，优先级一样</a:t>
            </a:r>
          </a:p>
        </p:txBody>
      </p:sp>
      <p:sp>
        <p:nvSpPr>
          <p:cNvPr id="8194" name="Rectangle 2"/>
          <p:cNvSpPr>
            <a:spLocks noGrp="1" noRot="1" noChangeArrowheads="1"/>
          </p:cNvSpPr>
          <p:nvPr>
            <p:ph type="title"/>
          </p:nvPr>
        </p:nvSpPr>
        <p:spPr>
          <a:xfrm>
            <a:off x="341460" y="772807"/>
            <a:ext cx="7391183"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建立表达式树算法的实现</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6301408" y="1421771"/>
            <a:ext cx="4750904" cy="523220"/>
          </a:xfrm>
          <a:prstGeom prst="rect">
            <a:avLst/>
          </a:prstGeom>
          <a:noFill/>
        </p:spPr>
        <p:txBody>
          <a:bodyPr wrap="square" rtlCol="0">
            <a:spAutoFit/>
          </a:bodyPr>
          <a:lstStyle/>
          <a:p>
            <a:r>
              <a:rPr lang="zh-CN" altLang="en-US" sz="2800" b="1" dirty="0">
                <a:latin typeface="华文楷体" panose="02010600040101010101" pitchFamily="2" charset="-122"/>
                <a:ea typeface="华文楷体" panose="02010600040101010101" pitchFamily="2" charset="-122"/>
                <a:cs typeface="+mj-cs"/>
              </a:rPr>
              <a:t>思考：一定要用成员函数吗？</a:t>
            </a:r>
          </a:p>
        </p:txBody>
      </p:sp>
    </p:spTree>
    <p:extLst>
      <p:ext uri="{BB962C8B-B14F-4D97-AF65-F5344CB8AC3E}">
        <p14:creationId xmlns:p14="http://schemas.microsoft.com/office/powerpoint/2010/main" val="29932435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421771"/>
            <a:ext cx="11247565" cy="5257325"/>
          </a:xfrm>
        </p:spPr>
        <p:txBody>
          <a:bodyPr>
            <a:noAutofit/>
          </a:bodyPr>
          <a:lstStyle/>
          <a:p>
            <a:pPr marL="0" indent="0">
              <a:buNone/>
            </a:pPr>
            <a:r>
              <a:rPr lang="en-US" altLang="zh-CN" dirty="0">
                <a:ea typeface="华文楷体" panose="02010600040101010101" pitchFamily="2" charset="-122"/>
                <a:cs typeface="Times New Roman" panose="02020603050405020304" pitchFamily="18" charset="0"/>
              </a:rPr>
              <a:t> </a:t>
            </a:r>
            <a:r>
              <a:rPr lang="en-US" altLang="zh-CN" dirty="0" smtClean="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case </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case '/': if ((ch2=='*') || (ch2=='/')) return -1; //</a:t>
            </a:r>
            <a:r>
              <a:rPr lang="zh-CN" altLang="zh-CN" b="0" dirty="0">
                <a:ea typeface="华文楷体" panose="02010600040101010101" pitchFamily="2" charset="-122"/>
                <a:cs typeface="Times New Roman" panose="02020603050405020304" pitchFamily="18" charset="0"/>
              </a:rPr>
              <a:t>相同运算，栈中优先级高</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else </a:t>
            </a:r>
            <a:r>
              <a:rPr lang="en-US" altLang="zh-CN" b="0" dirty="0">
                <a:ea typeface="华文楷体" panose="02010600040101010101" pitchFamily="2" charset="-122"/>
                <a:cs typeface="Times New Roman" panose="02020603050405020304" pitchFamily="18" charset="0"/>
              </a:rPr>
              <a:t>return 1; //</a:t>
            </a:r>
            <a:r>
              <a:rPr lang="zh-CN" altLang="zh-CN" b="0" dirty="0">
                <a:ea typeface="华文楷体" panose="02010600040101010101" pitchFamily="2" charset="-122"/>
                <a:cs typeface="Times New Roman" panose="02020603050405020304" pitchFamily="18" charset="0"/>
              </a:rPr>
              <a:t>只要栈顶不是乘除，优先级肯定比栈顶操作符高</a:t>
            </a:r>
          </a:p>
          <a:p>
            <a:pPr marL="0" indent="0">
              <a:buNone/>
            </a:pPr>
            <a:r>
              <a:rPr lang="en-US" altLang="zh-CN" b="0" dirty="0">
                <a:ea typeface="华文楷体" panose="02010600040101010101" pitchFamily="2" charset="-122"/>
                <a:cs typeface="Times New Roman" panose="02020603050405020304" pitchFamily="18" charset="0"/>
              </a:rPr>
              <a:t>        case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case '-': //</a:t>
            </a:r>
            <a:r>
              <a:rPr lang="zh-CN" altLang="zh-CN" b="0" dirty="0">
                <a:ea typeface="华文楷体" panose="02010600040101010101" pitchFamily="2" charset="-122"/>
                <a:cs typeface="Times New Roman" panose="02020603050405020304" pitchFamily="18" charset="0"/>
              </a:rPr>
              <a:t>只要栈顶不是</a:t>
            </a:r>
            <a:r>
              <a:rPr lang="en-US" altLang="zh-CN" b="0" dirty="0">
                <a:ea typeface="华文楷体" panose="02010600040101010101" pitchFamily="2" charset="-122"/>
                <a:cs typeface="Times New Roman" panose="02020603050405020304" pitchFamily="18" charset="0"/>
              </a:rPr>
              <a:t>hash</a:t>
            </a:r>
            <a:r>
              <a:rPr lang="zh-CN" altLang="zh-CN" b="0" dirty="0">
                <a:ea typeface="华文楷体" panose="02010600040101010101" pitchFamily="2" charset="-122"/>
                <a:cs typeface="Times New Roman" panose="02020603050405020304" pitchFamily="18" charset="0"/>
              </a:rPr>
              <a:t>和左括号，都比栈顶优先级</a:t>
            </a:r>
            <a:r>
              <a:rPr lang="zh-CN" altLang="zh-CN" b="0" dirty="0" smtClean="0">
                <a:ea typeface="华文楷体" panose="02010600040101010101" pitchFamily="2" charset="-122"/>
                <a:cs typeface="Times New Roman" panose="02020603050405020304" pitchFamily="18" charset="0"/>
              </a:rPr>
              <a:t>高</a:t>
            </a:r>
            <a:endParaRPr lang="en-US" altLang="zh-CN" b="0" dirty="0" smtClean="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                    if </a:t>
            </a:r>
            <a:r>
              <a:rPr lang="en-US" altLang="zh-CN" b="0" dirty="0">
                <a:ea typeface="华文楷体" panose="02010600040101010101" pitchFamily="2" charset="-122"/>
                <a:cs typeface="Times New Roman" panose="02020603050405020304" pitchFamily="18" charset="0"/>
              </a:rPr>
              <a:t>((ch2 =='#')||(ch2 == '(')) return 1;</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else  return </a:t>
            </a:r>
            <a:r>
              <a:rPr lang="en-US" altLang="zh-CN" b="0" dirty="0">
                <a:ea typeface="华文楷体" panose="02010600040101010101" pitchFamily="2" charset="-122"/>
                <a:cs typeface="Times New Roman" panose="02020603050405020304" pitchFamily="18" charset="0"/>
              </a:rPr>
              <a:t>-1;</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7391183" cy="574183"/>
          </a:xfrm>
        </p:spPr>
        <p:txBody>
          <a:bodyPr>
            <a:normAutofit/>
          </a:bodyPr>
          <a:lstStyle/>
          <a:p>
            <a:pPr marL="838200" indent="-838200">
              <a:defRPr/>
            </a:pPr>
            <a:r>
              <a:rPr lang="zh-CN" altLang="zh-CN" dirty="0">
                <a:latin typeface="华文楷体" panose="02010600040101010101" pitchFamily="2" charset="-122"/>
                <a:ea typeface="华文楷体" panose="02010600040101010101" pitchFamily="2" charset="-122"/>
              </a:rPr>
              <a:t>建立表达式树算法的实现</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1483470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281531" y="706920"/>
            <a:ext cx="0" cy="6171725"/>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298175" y="635482"/>
            <a:ext cx="6182139" cy="5170646"/>
          </a:xfrm>
          <a:prstGeom prst="rect">
            <a:avLst/>
          </a:prstGeom>
          <a:noFill/>
        </p:spPr>
        <p:txBody>
          <a:bodyPr wrap="square" rtlCol="0">
            <a:spAutoFit/>
          </a:bodyPr>
          <a:lstStyle/>
          <a:p>
            <a:r>
              <a:rPr lang="en-US" altLang="zh-CN" dirty="0"/>
              <a:t> </a:t>
            </a:r>
            <a:endParaRPr lang="zh-CN" altLang="zh-CN" dirty="0"/>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根据一个表达式字符串建立表达式树</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2</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template &lt;class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void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buildExpTree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const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char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exp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seqStack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&lt;char&gt;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操作符栈</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seqStack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&lt;Node&lt;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&gt;*&gt;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子树栈</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Node&lt;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 *p, *left, *right;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char hash =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opStack.push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(hash);</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7" name="文本框 6"/>
          <p:cNvSpPr txBox="1"/>
          <p:nvPr/>
        </p:nvSpPr>
        <p:spPr>
          <a:xfrm>
            <a:off x="6281531" y="1530624"/>
            <a:ext cx="5605670" cy="4524315"/>
          </a:xfrm>
          <a:prstGeom prst="rect">
            <a:avLst/>
          </a:prstGeom>
          <a:noFill/>
        </p:spPr>
        <p:txBody>
          <a:bodyPr wrap="square" rtlCol="0">
            <a:spAutoFit/>
          </a:bodyPr>
          <a:lstStyle/>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while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exp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exp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&gt;='0')&amp;&amp;(*</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exp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&lt;='9')) </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读入数字</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p = new Node&lt;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exp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subTStack.push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p>
          <a:p>
            <a:r>
              <a:rPr lang="en-US" altLang="zh-CN"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else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读入操作符（包括括号）</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读</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栈顶</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1474797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00281" y="1368086"/>
            <a:ext cx="11566431" cy="5092349"/>
          </a:xfrm>
        </p:spPr>
        <p:txBody>
          <a:bodyPr>
            <a:noAutofit/>
          </a:bodyPr>
          <a:lstStyle/>
          <a:p>
            <a:pPr marL="0" indent="0">
              <a:buNone/>
            </a:pPr>
            <a:r>
              <a:rPr lang="zh-CN" altLang="zh-CN" sz="2600" dirty="0">
                <a:ea typeface="华文楷体" pitchFamily="2" charset="-122"/>
                <a:cs typeface="Times New Roman" panose="02020603050405020304" pitchFamily="18" charset="0"/>
              </a:rPr>
              <a:t>性质</a:t>
            </a:r>
            <a:r>
              <a:rPr lang="en-US" altLang="zh-CN" sz="2600" dirty="0">
                <a:ea typeface="华文楷体" pitchFamily="2" charset="-122"/>
                <a:cs typeface="Times New Roman" panose="02020603050405020304" pitchFamily="18" charset="0"/>
              </a:rPr>
              <a:t>4 </a:t>
            </a:r>
            <a:r>
              <a:rPr lang="zh-CN" altLang="en-US" sz="2600" dirty="0" smtClean="0">
                <a:ea typeface="华文楷体" pitchFamily="2" charset="-122"/>
                <a:cs typeface="Times New Roman" panose="02020603050405020304" pitchFamily="18" charset="0"/>
              </a:rPr>
              <a:t>：</a:t>
            </a:r>
            <a:r>
              <a:rPr lang="zh-CN" altLang="zh-CN" sz="2600" b="0" dirty="0" smtClean="0">
                <a:ea typeface="华文楷体" pitchFamily="2" charset="-122"/>
                <a:cs typeface="Times New Roman" panose="02020603050405020304" pitchFamily="18" charset="0"/>
              </a:rPr>
              <a:t>具有</a:t>
            </a:r>
            <a:r>
              <a:rPr lang="en-US" altLang="zh-CN" sz="2600" b="0" dirty="0">
                <a:ea typeface="华文楷体" pitchFamily="2" charset="-122"/>
                <a:cs typeface="Times New Roman" panose="02020603050405020304" pitchFamily="18" charset="0"/>
              </a:rPr>
              <a:t>n</a:t>
            </a:r>
            <a:r>
              <a:rPr lang="zh-CN" altLang="zh-CN" sz="2600" b="0" dirty="0">
                <a:ea typeface="华文楷体" pitchFamily="2" charset="-122"/>
                <a:cs typeface="Times New Roman" panose="02020603050405020304" pitchFamily="18" charset="0"/>
              </a:rPr>
              <a:t>个结点的完全二叉树的高度</a:t>
            </a:r>
            <a:r>
              <a:rPr lang="en-US" altLang="zh-CN" sz="2600" b="0" dirty="0">
                <a:ea typeface="华文楷体" pitchFamily="2" charset="-122"/>
                <a:cs typeface="Times New Roman" panose="02020603050405020304" pitchFamily="18" charset="0"/>
              </a:rPr>
              <a:t>k = </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a:ea typeface="华文楷体" pitchFamily="2" charset="-122"/>
                <a:cs typeface="Times New Roman" panose="02020603050405020304" pitchFamily="18" charset="0"/>
              </a:rPr>
              <a:t>log</a:t>
            </a:r>
            <a:r>
              <a:rPr lang="en-US" altLang="zh-CN" sz="2600" b="0" baseline="-25000" dirty="0">
                <a:ea typeface="华文楷体" pitchFamily="2" charset="-122"/>
                <a:cs typeface="Times New Roman" panose="02020603050405020304" pitchFamily="18" charset="0"/>
              </a:rPr>
              <a:t>2</a:t>
            </a:r>
            <a:r>
              <a:rPr lang="en-US" altLang="zh-CN" sz="2600" b="0" dirty="0">
                <a:ea typeface="华文楷体" pitchFamily="2" charset="-122"/>
                <a:cs typeface="Times New Roman" panose="02020603050405020304" pitchFamily="18" charset="0"/>
              </a:rPr>
              <a:t>n</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a:ea typeface="华文楷体" pitchFamily="2" charset="-122"/>
                <a:cs typeface="Times New Roman" panose="02020603050405020304" pitchFamily="18" charset="0"/>
              </a:rPr>
              <a:t> + 1</a:t>
            </a:r>
            <a:r>
              <a:rPr lang="zh-CN" altLang="zh-CN" sz="2600" b="0" dirty="0">
                <a:ea typeface="华文楷体" pitchFamily="2" charset="-122"/>
                <a:cs typeface="Times New Roman" panose="02020603050405020304" pitchFamily="18" charset="0"/>
              </a:rPr>
              <a:t>。</a:t>
            </a:r>
          </a:p>
          <a:p>
            <a:pPr marL="0" indent="0">
              <a:buNone/>
            </a:pPr>
            <a:r>
              <a:rPr lang="zh-CN" altLang="zh-CN" sz="2600" dirty="0">
                <a:ea typeface="华文楷体" pitchFamily="2" charset="-122"/>
                <a:cs typeface="Times New Roman" panose="02020603050405020304" pitchFamily="18" charset="0"/>
              </a:rPr>
              <a:t>证明：</a:t>
            </a:r>
            <a:r>
              <a:rPr lang="en-US" altLang="zh-CN" sz="2600" b="0" dirty="0">
                <a:ea typeface="华文楷体" pitchFamily="2" charset="-122"/>
                <a:cs typeface="Times New Roman" panose="02020603050405020304" pitchFamily="18" charset="0"/>
              </a:rPr>
              <a:t>  </a:t>
            </a:r>
            <a:r>
              <a:rPr lang="zh-CN" altLang="zh-CN" sz="2600" b="0" dirty="0">
                <a:ea typeface="华文楷体" pitchFamily="2" charset="-122"/>
                <a:cs typeface="Times New Roman" panose="02020603050405020304" pitchFamily="18" charset="0"/>
              </a:rPr>
              <a:t>假设一棵完全二叉树的高度为</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层完全二叉树前</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层满，第</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层最少有</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个结点最多有</a:t>
            </a:r>
            <a:r>
              <a:rPr lang="en-US" altLang="zh-CN" sz="2600" b="0" dirty="0">
                <a:ea typeface="华文楷体" pitchFamily="2" charset="-122"/>
                <a:cs typeface="Times New Roman" panose="02020603050405020304" pitchFamily="18" charset="0"/>
              </a:rPr>
              <a:t>2</a:t>
            </a:r>
            <a:r>
              <a:rPr lang="en-US" altLang="zh-CN" sz="2600" b="0" baseline="3000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个。又由性质</a:t>
            </a:r>
            <a:r>
              <a:rPr lang="en-US" altLang="zh-CN" sz="2600" b="0" dirty="0">
                <a:ea typeface="华文楷体" pitchFamily="2" charset="-122"/>
                <a:cs typeface="Times New Roman" panose="02020603050405020304" pitchFamily="18" charset="0"/>
              </a:rPr>
              <a:t>2</a:t>
            </a:r>
            <a:r>
              <a:rPr lang="zh-CN" altLang="zh-CN" sz="2600" b="0" dirty="0">
                <a:ea typeface="华文楷体" pitchFamily="2" charset="-122"/>
                <a:cs typeface="Times New Roman" panose="02020603050405020304" pitchFamily="18" charset="0"/>
              </a:rPr>
              <a:t>，高度为</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的二叉树最多有</a:t>
            </a:r>
            <a:r>
              <a:rPr lang="en-US" altLang="zh-CN" sz="2600" b="0" dirty="0">
                <a:ea typeface="华文楷体" pitchFamily="2" charset="-122"/>
                <a:cs typeface="Times New Roman" panose="02020603050405020304" pitchFamily="18" charset="0"/>
              </a:rPr>
              <a:t>2</a:t>
            </a:r>
            <a:r>
              <a:rPr lang="en-US" altLang="zh-CN" sz="2600" b="0" baseline="30000" dirty="0">
                <a:ea typeface="华文楷体" pitchFamily="2" charset="-122"/>
                <a:cs typeface="Times New Roman" panose="02020603050405020304" pitchFamily="18" charset="0"/>
              </a:rPr>
              <a:t>k</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个结点、高度为</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的二叉树最多有</a:t>
            </a:r>
            <a:r>
              <a:rPr lang="en-US" altLang="zh-CN" sz="2600" b="0" dirty="0">
                <a:ea typeface="华文楷体" pitchFamily="2" charset="-122"/>
                <a:cs typeface="Times New Roman" panose="02020603050405020304" pitchFamily="18" charset="0"/>
              </a:rPr>
              <a:t>2</a:t>
            </a:r>
            <a:r>
              <a:rPr lang="en-US" altLang="zh-CN" sz="2600" b="0" baseline="30000" dirty="0">
                <a:ea typeface="华文楷体" pitchFamily="2" charset="-122"/>
                <a:cs typeface="Times New Roman" panose="02020603050405020304" pitchFamily="18" charset="0"/>
              </a:rPr>
              <a:t>k-1</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个结点。故结点总数应满足</a:t>
            </a:r>
            <a:r>
              <a:rPr lang="zh-CN" altLang="zh-CN" sz="2600" b="0" dirty="0" smtClean="0">
                <a:ea typeface="华文楷体" pitchFamily="2" charset="-122"/>
                <a:cs typeface="Times New Roman" panose="02020603050405020304" pitchFamily="18" charset="0"/>
              </a:rPr>
              <a:t>：</a:t>
            </a:r>
            <a:endParaRPr lang="en-US" altLang="zh-CN" sz="2600" b="0" dirty="0" smtClean="0">
              <a:ea typeface="华文楷体" pitchFamily="2" charset="-122"/>
              <a:cs typeface="Times New Roman" panose="02020603050405020304" pitchFamily="18" charset="0"/>
            </a:endParaRPr>
          </a:p>
          <a:p>
            <a:pPr marL="0" indent="0" algn="ctr">
              <a:buNone/>
            </a:pPr>
            <a:r>
              <a:rPr lang="en-US" altLang="zh-CN" sz="2600" b="0" dirty="0" smtClean="0">
                <a:ea typeface="华文楷体" pitchFamily="2" charset="-122"/>
                <a:cs typeface="Times New Roman" panose="02020603050405020304" pitchFamily="18" charset="0"/>
              </a:rPr>
              <a:t>2</a:t>
            </a:r>
            <a:r>
              <a:rPr lang="en-US" altLang="zh-CN" sz="2600" b="0" baseline="30000" dirty="0" smtClean="0">
                <a:ea typeface="华文楷体" pitchFamily="2" charset="-122"/>
                <a:cs typeface="Times New Roman" panose="02020603050405020304" pitchFamily="18" charset="0"/>
              </a:rPr>
              <a:t>k-1</a:t>
            </a:r>
            <a:r>
              <a:rPr lang="en-US" altLang="zh-CN" sz="2600" b="0" dirty="0" smtClean="0">
                <a:ea typeface="华文楷体" pitchFamily="2" charset="-122"/>
                <a:cs typeface="Times New Roman" panose="02020603050405020304" pitchFamily="18" charset="0"/>
              </a:rPr>
              <a:t> </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 n </a:t>
            </a:r>
            <a:r>
              <a:rPr lang="zh-CN" altLang="zh-CN" sz="2600" b="0" dirty="0">
                <a:ea typeface="华文楷体" pitchFamily="2" charset="-122"/>
                <a:cs typeface="Times New Roman" panose="02020603050405020304" pitchFamily="18" charset="0"/>
              </a:rPr>
              <a:t>≤ </a:t>
            </a:r>
            <a:r>
              <a:rPr lang="en-US" altLang="zh-CN" sz="2600" b="0" dirty="0">
                <a:ea typeface="华文楷体" pitchFamily="2" charset="-122"/>
                <a:cs typeface="Times New Roman" panose="02020603050405020304" pitchFamily="18" charset="0"/>
              </a:rPr>
              <a:t>2</a:t>
            </a:r>
            <a:r>
              <a:rPr lang="en-US" altLang="zh-CN" sz="2600" b="0" baseline="30000" dirty="0">
                <a:ea typeface="华文楷体" pitchFamily="2" charset="-122"/>
                <a:cs typeface="Times New Roman" panose="02020603050405020304" pitchFamily="18" charset="0"/>
              </a:rPr>
              <a:t>k</a:t>
            </a:r>
            <a:r>
              <a:rPr lang="en-US" altLang="zh-CN" sz="2600" b="0" dirty="0">
                <a:ea typeface="华文楷体" pitchFamily="2" charset="-122"/>
                <a:cs typeface="Times New Roman" panose="02020603050405020304" pitchFamily="18" charset="0"/>
              </a:rPr>
              <a:t> – 1</a:t>
            </a:r>
            <a:r>
              <a:rPr lang="zh-CN" altLang="zh-CN" sz="2600" b="0" dirty="0">
                <a:ea typeface="华文楷体" pitchFamily="2" charset="-122"/>
                <a:cs typeface="Times New Roman" panose="02020603050405020304" pitchFamily="18" charset="0"/>
              </a:rPr>
              <a:t>即</a:t>
            </a:r>
            <a:r>
              <a:rPr lang="en-US" altLang="zh-CN" sz="2600" b="0" dirty="0">
                <a:ea typeface="华文楷体" pitchFamily="2" charset="-122"/>
                <a:cs typeface="Times New Roman" panose="02020603050405020304" pitchFamily="18" charset="0"/>
              </a:rPr>
              <a:t>2</a:t>
            </a:r>
            <a:r>
              <a:rPr lang="en-US" altLang="zh-CN" sz="2600" b="0" baseline="3000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n &lt;2</a:t>
            </a:r>
            <a:r>
              <a:rPr lang="en-US" altLang="zh-CN" sz="2600" b="0" baseline="30000" dirty="0">
                <a:ea typeface="华文楷体" pitchFamily="2" charset="-122"/>
                <a:cs typeface="Times New Roman" panose="02020603050405020304" pitchFamily="18" charset="0"/>
              </a:rPr>
              <a:t>k</a:t>
            </a:r>
            <a:r>
              <a:rPr lang="en-US" altLang="zh-CN" sz="2600" b="0" dirty="0">
                <a:ea typeface="华文楷体" pitchFamily="2" charset="-122"/>
                <a:cs typeface="Times New Roman" panose="02020603050405020304" pitchFamily="18" charset="0"/>
              </a:rPr>
              <a:t>	 	</a:t>
            </a:r>
          </a:p>
          <a:p>
            <a:pPr marL="0" indent="0">
              <a:buNone/>
            </a:pPr>
            <a:r>
              <a:rPr lang="zh-CN" altLang="zh-CN" sz="2600" b="0" dirty="0" smtClean="0">
                <a:ea typeface="华文楷体" pitchFamily="2" charset="-122"/>
                <a:cs typeface="Times New Roman" panose="02020603050405020304" pitchFamily="18" charset="0"/>
              </a:rPr>
              <a:t>对</a:t>
            </a:r>
            <a:r>
              <a:rPr lang="zh-CN" altLang="en-US" sz="2600" b="0" dirty="0" smtClean="0">
                <a:ea typeface="华文楷体" pitchFamily="2" charset="-122"/>
                <a:cs typeface="Times New Roman" panose="02020603050405020304" pitchFamily="18" charset="0"/>
              </a:rPr>
              <a:t>上式</a:t>
            </a:r>
            <a:r>
              <a:rPr lang="zh-CN" altLang="zh-CN" sz="2600" b="0" dirty="0" smtClean="0">
                <a:ea typeface="华文楷体" pitchFamily="2" charset="-122"/>
                <a:cs typeface="Times New Roman" panose="02020603050405020304" pitchFamily="18" charset="0"/>
              </a:rPr>
              <a:t>各项</a:t>
            </a:r>
            <a:r>
              <a:rPr lang="zh-CN" altLang="zh-CN" sz="2600" b="0" dirty="0">
                <a:ea typeface="华文楷体" pitchFamily="2" charset="-122"/>
                <a:cs typeface="Times New Roman" panose="02020603050405020304" pitchFamily="18" charset="0"/>
              </a:rPr>
              <a:t>取对数，得：</a:t>
            </a:r>
            <a:r>
              <a:rPr lang="en-US" altLang="zh-CN" sz="2600" b="0" dirty="0">
                <a:ea typeface="华文楷体" pitchFamily="2" charset="-122"/>
                <a:cs typeface="Times New Roman" panose="02020603050405020304" pitchFamily="18" charset="0"/>
              </a:rPr>
              <a:t>k -1 </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 log</a:t>
            </a:r>
            <a:r>
              <a:rPr lang="en-US" altLang="zh-CN" sz="2600" b="0" baseline="-25000" dirty="0">
                <a:ea typeface="华文楷体" pitchFamily="2" charset="-122"/>
                <a:cs typeface="Times New Roman" panose="02020603050405020304" pitchFamily="18" charset="0"/>
              </a:rPr>
              <a:t>2</a:t>
            </a:r>
            <a:r>
              <a:rPr lang="en-US" altLang="zh-CN" sz="2600" b="0" dirty="0">
                <a:ea typeface="华文楷体" pitchFamily="2" charset="-122"/>
                <a:cs typeface="Times New Roman" panose="02020603050405020304" pitchFamily="18" charset="0"/>
              </a:rPr>
              <a:t>n &lt; k</a:t>
            </a:r>
            <a:endParaRPr lang="zh-CN" altLang="zh-CN" sz="2600" b="0" dirty="0">
              <a:ea typeface="华文楷体" pitchFamily="2" charset="-122"/>
              <a:cs typeface="Times New Roman" panose="02020603050405020304" pitchFamily="18" charset="0"/>
            </a:endParaRPr>
          </a:p>
          <a:p>
            <a:pPr marL="0" indent="0">
              <a:buNone/>
            </a:pPr>
            <a:r>
              <a:rPr lang="zh-CN" altLang="zh-CN" sz="2600" b="0" dirty="0">
                <a:ea typeface="华文楷体" pitchFamily="2" charset="-122"/>
                <a:cs typeface="Times New Roman" panose="02020603050405020304" pitchFamily="18" charset="0"/>
              </a:rPr>
              <a:t>因</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是整数，故得</a:t>
            </a:r>
            <a:r>
              <a:rPr lang="en-US" altLang="zh-CN" sz="2600" b="0" dirty="0">
                <a:ea typeface="华文楷体" pitchFamily="2" charset="-122"/>
                <a:cs typeface="Times New Roman" panose="02020603050405020304" pitchFamily="18" charset="0"/>
              </a:rPr>
              <a:t>k-1 = </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a:ea typeface="华文楷体" pitchFamily="2" charset="-122"/>
                <a:cs typeface="Times New Roman" panose="02020603050405020304" pitchFamily="18" charset="0"/>
              </a:rPr>
              <a:t>log</a:t>
            </a:r>
            <a:r>
              <a:rPr lang="en-US" altLang="zh-CN" sz="2600" b="0" baseline="-25000" dirty="0">
                <a:ea typeface="华文楷体" pitchFamily="2" charset="-122"/>
                <a:cs typeface="Times New Roman" panose="02020603050405020304" pitchFamily="18" charset="0"/>
              </a:rPr>
              <a:t>2</a:t>
            </a:r>
            <a:r>
              <a:rPr lang="en-US" altLang="zh-CN" sz="2600" b="0" dirty="0">
                <a:ea typeface="华文楷体" pitchFamily="2" charset="-122"/>
                <a:cs typeface="Times New Roman" panose="02020603050405020304" pitchFamily="18" charset="0"/>
              </a:rPr>
              <a:t>n</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a:ea typeface="华文楷体" pitchFamily="2" charset="-122"/>
                <a:cs typeface="Times New Roman" panose="02020603050405020304" pitchFamily="18" charset="0"/>
              </a:rPr>
              <a:t> </a:t>
            </a:r>
            <a:r>
              <a:rPr lang="zh-CN" altLang="zh-CN" sz="2600" b="0" dirty="0">
                <a:ea typeface="华文楷体" pitchFamily="2" charset="-122"/>
                <a:cs typeface="Times New Roman" panose="02020603050405020304" pitchFamily="18" charset="0"/>
              </a:rPr>
              <a:t>，即</a:t>
            </a:r>
            <a:r>
              <a:rPr lang="en-US" altLang="zh-CN" sz="2600" b="0" dirty="0">
                <a:ea typeface="华文楷体" pitchFamily="2" charset="-122"/>
                <a:cs typeface="Times New Roman" panose="02020603050405020304" pitchFamily="18" charset="0"/>
              </a:rPr>
              <a:t>k = </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a:ea typeface="华文楷体" pitchFamily="2" charset="-122"/>
                <a:cs typeface="Times New Roman" panose="02020603050405020304" pitchFamily="18" charset="0"/>
              </a:rPr>
              <a:t>log</a:t>
            </a:r>
            <a:r>
              <a:rPr lang="en-US" altLang="zh-CN" sz="2600" b="0" baseline="-25000" dirty="0">
                <a:ea typeface="华文楷体" pitchFamily="2" charset="-122"/>
                <a:cs typeface="Times New Roman" panose="02020603050405020304" pitchFamily="18" charset="0"/>
              </a:rPr>
              <a:t>2</a:t>
            </a:r>
            <a:r>
              <a:rPr lang="en-US" altLang="zh-CN" sz="2600" b="0" dirty="0">
                <a:ea typeface="华文楷体" pitchFamily="2" charset="-122"/>
                <a:cs typeface="Times New Roman" panose="02020603050405020304" pitchFamily="18" charset="0"/>
              </a:rPr>
              <a:t>n</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a:t>
            </a:r>
          </a:p>
          <a:p>
            <a:pPr marL="0" indent="0">
              <a:buNone/>
            </a:pPr>
            <a:r>
              <a:rPr lang="en-US" altLang="zh-CN" sz="2600" b="0" dirty="0">
                <a:ea typeface="华文楷体" pitchFamily="2" charset="-122"/>
                <a:cs typeface="Times New Roman" panose="02020603050405020304" pitchFamily="18" charset="0"/>
              </a:rPr>
              <a:t> </a:t>
            </a:r>
            <a:endParaRPr lang="zh-CN" altLang="zh-CN" sz="2600" b="0" dirty="0">
              <a:ea typeface="华文楷体"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400281" y="793903"/>
            <a:ext cx="11162884"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二叉树</a:t>
            </a:r>
            <a:r>
              <a:rPr lang="zh-CN" altLang="zh-CN" dirty="0">
                <a:latin typeface="华文楷体" panose="02010600040101010101" pitchFamily="2" charset="-122"/>
                <a:ea typeface="华文楷体" panose="02010600040101010101" pitchFamily="2" charset="-122"/>
              </a:rPr>
              <a:t>的性质</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8714766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082748" y="686275"/>
            <a:ext cx="0" cy="6171725"/>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99392" y="757855"/>
            <a:ext cx="6182139" cy="5170646"/>
          </a:xfrm>
          <a:prstGeom prst="rect">
            <a:avLst/>
          </a:prstGeom>
          <a:noFill/>
        </p:spPr>
        <p:txBody>
          <a:bodyPr wrap="square" rtlCol="0">
            <a:spAutoFit/>
          </a:bodyPr>
          <a:lstStyle/>
          <a:p>
            <a:r>
              <a:rPr lang="en-US" altLang="zh-CN" dirty="0"/>
              <a:t> </a:t>
            </a:r>
            <a:endParaRPr lang="zh-CN" altLang="zh-CN" dirty="0"/>
          </a:p>
          <a:p>
            <a:r>
              <a:rPr lang="en-US" altLang="zh-CN" dirty="0"/>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将</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栈顶所有比新读入操作符</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优先级</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高</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的弹出来处理</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while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priOver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exp,ch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)==-1)</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栈顶出栈</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right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subTStack.pop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left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p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new Node&lt;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left, right</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构建新操作数结点</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subTStack.push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新操作数压栈</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7" name="文本框 6"/>
          <p:cNvSpPr txBox="1"/>
          <p:nvPr/>
        </p:nvSpPr>
        <p:spPr>
          <a:xfrm>
            <a:off x="6082748" y="1404186"/>
            <a:ext cx="5605670" cy="4524315"/>
          </a:xfrm>
          <a:prstGeom prst="rect">
            <a:avLst/>
          </a:prstGeom>
          <a:noFill/>
        </p:spPr>
        <p:txBody>
          <a:bodyPr wrap="square" rtlCol="0">
            <a:spAutoFit/>
          </a:bodyPr>
          <a:lstStyle/>
          <a:p>
            <a:r>
              <a:rPr lang="en-US" altLang="zh-CN" dirty="0"/>
              <a:t> </a:t>
            </a:r>
            <a:r>
              <a:rPr lang="en-US" altLang="zh-CN" dirty="0" smtClean="0"/>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当前</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栈顶不比新读入的</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操作符</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优先级</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高</a:t>
            </a: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if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priOver</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exp,ch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)==0)  </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优先级一样，即分别为右左括号</a:t>
            </a: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左括号弹出扔掉即可。</a:t>
            </a: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else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opStack.push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exp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栈</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顶</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操作符</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比新读入的操作符优先级低，</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新读入操作符直接压栈</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exp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3703471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374295" y="686275"/>
            <a:ext cx="0" cy="6171725"/>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32522" y="1236463"/>
            <a:ext cx="6182139" cy="4062651"/>
          </a:xfrm>
          <a:prstGeom prst="rect">
            <a:avLst/>
          </a:prstGeom>
          <a:noFill/>
        </p:spPr>
        <p:txBody>
          <a:bodyPr wrap="square" rtlCol="0">
            <a:spAutoFit/>
          </a:bodyPr>
          <a:lstStyle/>
          <a:p>
            <a:r>
              <a:rPr lang="en-US" altLang="zh-CN" dirty="0"/>
              <a:t> </a:t>
            </a:r>
            <a:endParaRPr lang="zh-CN" altLang="zh-CN" dirty="0"/>
          </a:p>
          <a:p>
            <a:r>
              <a:rPr lang="en-US" altLang="zh-CN" sz="2400" dirty="0">
                <a:latin typeface="Times New Roman" panose="02020603050405020304" pitchFamily="18" charset="0"/>
              </a:rPr>
              <a:t> </a:t>
            </a:r>
            <a:r>
              <a:rPr lang="en-US" altLang="zh-CN" sz="2400" dirty="0" smtClean="0">
                <a:latin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将</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栈中所有操作符弹空</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while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right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left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p = new Node&lt;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left, right);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subTStack.push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7" name="文本框 6"/>
          <p:cNvSpPr txBox="1"/>
          <p:nvPr/>
        </p:nvSpPr>
        <p:spPr>
          <a:xfrm>
            <a:off x="6586330" y="1563971"/>
            <a:ext cx="5605670" cy="2954655"/>
          </a:xfrm>
          <a:prstGeom prst="rect">
            <a:avLst/>
          </a:prstGeom>
          <a:noFill/>
        </p:spPr>
        <p:txBody>
          <a:bodyPr wrap="square" rtlCol="0">
            <a:spAutoFit/>
          </a:bodyPr>
          <a:lstStyle/>
          <a:p>
            <a:r>
              <a:rPr lang="en-US" altLang="zh-CN" dirty="0"/>
              <a:t> </a:t>
            </a:r>
            <a:endParaRPr lang="zh-CN" altLang="zh-CN" dirty="0"/>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opStack.top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操作数栈</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numStack</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中剩余的唯一</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的</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元素</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即二叉树的根</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root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subTStack.top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subTStack.pop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2" name="椭圆 1"/>
          <p:cNvSpPr/>
          <p:nvPr/>
        </p:nvSpPr>
        <p:spPr>
          <a:xfrm>
            <a:off x="11560629" y="6270171"/>
            <a:ext cx="209005" cy="23513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3981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421771"/>
            <a:ext cx="11684888" cy="3607429"/>
          </a:xfrm>
        </p:spPr>
        <p:txBody>
          <a:bodyPr>
            <a:noAutofit/>
          </a:bodyPr>
          <a:lstStyle/>
          <a:p>
            <a:pPr>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可以用一个操作数栈，然后根据后序遍历“左右根”的思路完成</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后序</a:t>
            </a:r>
            <a:r>
              <a:rPr lang="zh-CN" altLang="zh-CN" sz="2800" b="0" dirty="0">
                <a:latin typeface="华文楷体" panose="02010600040101010101" pitchFamily="2" charset="-122"/>
                <a:ea typeface="华文楷体" panose="02010600040101010101" pitchFamily="2" charset="-122"/>
              </a:rPr>
              <a:t>遍历中，当访问到数字时，将它压入操作数栈；当访问到操作符时，两次弹出操作数栈作为操作数进行对应的运算，结果压入操作数栈</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反复</a:t>
            </a:r>
            <a:r>
              <a:rPr lang="zh-CN" altLang="zh-CN" sz="2800" b="0" dirty="0">
                <a:latin typeface="华文楷体" panose="02010600040101010101" pitchFamily="2" charset="-122"/>
                <a:ea typeface="华文楷体" panose="02010600040101010101" pitchFamily="2" charset="-122"/>
              </a:rPr>
              <a:t>如此，直到表达式树后序遍历完毕。</a:t>
            </a:r>
          </a:p>
        </p:txBody>
      </p:sp>
      <p:sp>
        <p:nvSpPr>
          <p:cNvPr id="8194" name="Rectangle 2"/>
          <p:cNvSpPr>
            <a:spLocks noGrp="1" noRot="1" noChangeArrowheads="1"/>
          </p:cNvSpPr>
          <p:nvPr>
            <p:ph type="title"/>
          </p:nvPr>
        </p:nvSpPr>
        <p:spPr>
          <a:xfrm>
            <a:off x="341460" y="772807"/>
            <a:ext cx="7391183"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根据表达式树计算</a:t>
            </a:r>
            <a:r>
              <a:rPr lang="zh-CN" altLang="zh-CN" dirty="0" smtClean="0">
                <a:latin typeface="华文楷体" panose="02010600040101010101" pitchFamily="2" charset="-122"/>
                <a:ea typeface="华文楷体" panose="02010600040101010101" pitchFamily="2" charset="-122"/>
              </a:rPr>
              <a:t>表达式的</a:t>
            </a:r>
            <a:r>
              <a:rPr lang="zh-CN" altLang="en-US" dirty="0" smtClean="0">
                <a:latin typeface="华文楷体" panose="02010600040101010101" pitchFamily="2" charset="-122"/>
                <a:ea typeface="华文楷体" panose="02010600040101010101" pitchFamily="2" charset="-122"/>
              </a:rPr>
              <a:t>值：</a:t>
            </a:r>
            <a:endParaRPr lang="zh-CN" altLang="en-US" dirty="0">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8083894" y="3334965"/>
            <a:ext cx="3003206" cy="3094410"/>
          </a:xfrm>
          <a:prstGeom prst="rect">
            <a:avLst/>
          </a:prstGeom>
          <a:noFill/>
          <a:ln>
            <a:noFill/>
          </a:ln>
        </p:spPr>
      </p:pic>
    </p:spTree>
    <p:extLst>
      <p:ext uri="{BB962C8B-B14F-4D97-AF65-F5344CB8AC3E}">
        <p14:creationId xmlns:p14="http://schemas.microsoft.com/office/powerpoint/2010/main" val="23951548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7391183"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示例：</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582956" y="1877640"/>
            <a:ext cx="3670991" cy="3628638"/>
          </a:xfrm>
          <a:prstGeom prst="rect">
            <a:avLst/>
          </a:prstGeom>
          <a:noFill/>
          <a:ln>
            <a:noFill/>
          </a:ln>
        </p:spPr>
      </p:pic>
      <p:pic>
        <p:nvPicPr>
          <p:cNvPr id="6" name="图片 5"/>
          <p:cNvPicPr/>
          <p:nvPr/>
        </p:nvPicPr>
        <p:blipFill>
          <a:blip r:embed="rId4">
            <a:extLst>
              <a:ext uri="{28A0092B-C50C-407E-A947-70E740481C1C}">
                <a14:useLocalDpi xmlns:a14="http://schemas.microsoft.com/office/drawing/2010/main" val="0"/>
              </a:ext>
            </a:extLst>
          </a:blip>
          <a:srcRect/>
          <a:stretch>
            <a:fillRect/>
          </a:stretch>
        </p:blipFill>
        <p:spPr bwMode="auto">
          <a:xfrm>
            <a:off x="4645908" y="668018"/>
            <a:ext cx="7062388" cy="3023941"/>
          </a:xfrm>
          <a:prstGeom prst="rect">
            <a:avLst/>
          </a:prstGeom>
          <a:noFill/>
          <a:ln>
            <a:noFill/>
          </a:ln>
        </p:spPr>
      </p:pic>
      <p:pic>
        <p:nvPicPr>
          <p:cNvPr id="7" name="图片 6"/>
          <p:cNvPicPr/>
          <p:nvPr/>
        </p:nvPicPr>
        <p:blipFill>
          <a:blip r:embed="rId5">
            <a:extLst>
              <a:ext uri="{28A0092B-C50C-407E-A947-70E740481C1C}">
                <a14:useLocalDpi xmlns:a14="http://schemas.microsoft.com/office/drawing/2010/main" val="0"/>
              </a:ext>
            </a:extLst>
          </a:blip>
          <a:srcRect/>
          <a:stretch>
            <a:fillRect/>
          </a:stretch>
        </p:blipFill>
        <p:spPr bwMode="auto">
          <a:xfrm>
            <a:off x="4645908" y="3796748"/>
            <a:ext cx="7400318" cy="2763078"/>
          </a:xfrm>
          <a:prstGeom prst="rect">
            <a:avLst/>
          </a:prstGeom>
          <a:noFill/>
          <a:ln>
            <a:noFill/>
          </a:ln>
        </p:spPr>
      </p:pic>
    </p:spTree>
    <p:extLst>
      <p:ext uri="{BB962C8B-B14F-4D97-AF65-F5344CB8AC3E}">
        <p14:creationId xmlns:p14="http://schemas.microsoft.com/office/powerpoint/2010/main" val="26756234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374295" y="686275"/>
            <a:ext cx="0" cy="6171725"/>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298174" y="1371480"/>
            <a:ext cx="6182139" cy="4801314"/>
          </a:xfrm>
          <a:prstGeom prst="rect">
            <a:avLst/>
          </a:prstGeom>
          <a:noFill/>
        </p:spPr>
        <p:txBody>
          <a:bodyPr wrap="square" rtlCol="0">
            <a:spAutoFit/>
          </a:bodyPr>
          <a:lstStyle/>
          <a:p>
            <a:r>
              <a:rPr lang="en-US" altLang="zh-CN" dirty="0"/>
              <a:t> </a:t>
            </a:r>
            <a:endParaRPr lang="zh-CN" altLang="zh-CN" dirty="0"/>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用后序遍历方法计算一个表达式树的值</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template &lt;class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BTree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calExpTree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后序遍历</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(!root) return 0;</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Node&lt;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 *p;</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seqStack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&lt;Node&lt;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elemType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 *&gt; s1;</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seqStack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 s2;</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seqStack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int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&gt;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numStack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7" name="文本框 6"/>
          <p:cNvSpPr txBox="1"/>
          <p:nvPr/>
        </p:nvSpPr>
        <p:spPr>
          <a:xfrm>
            <a:off x="6586330" y="1563971"/>
            <a:ext cx="5605670" cy="4062651"/>
          </a:xfrm>
          <a:prstGeom prst="rect">
            <a:avLst/>
          </a:prstGeom>
          <a:noFill/>
        </p:spPr>
        <p:txBody>
          <a:bodyPr wrap="square" rtlCol="0">
            <a:spAutoFit/>
          </a:bodyPr>
          <a:lstStyle/>
          <a:p>
            <a:r>
              <a:rPr lang="en-US" altLang="zh-CN" dirty="0"/>
              <a:t> </a:t>
            </a:r>
            <a:endParaRPr lang="zh-CN" altLang="zh-CN" dirty="0"/>
          </a:p>
          <a:p>
            <a:r>
              <a:rPr lang="en-US" altLang="zh-CN" dirty="0"/>
              <a:t> </a:t>
            </a:r>
            <a:r>
              <a:rPr lang="en-US" altLang="zh-CN" dirty="0" smtClean="0"/>
              <a:t>    </a:t>
            </a:r>
            <a:r>
              <a:rPr lang="en-US" altLang="zh-CN" sz="2400" dirty="0" err="1" smtClean="0">
                <a:latin typeface="Times New Roman" panose="02020603050405020304" pitchFamily="18" charset="0"/>
                <a:cs typeface="Times New Roman" panose="02020603050405020304" pitchFamily="18" charset="0"/>
              </a:rPr>
              <a:t>int</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zero=0, one=1, two=2;</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int</a:t>
            </a:r>
            <a:r>
              <a:rPr lang="en-US" altLang="zh-CN" sz="2400" dirty="0">
                <a:latin typeface="Times New Roman" panose="02020603050405020304" pitchFamily="18" charset="0"/>
                <a:cs typeface="Times New Roman" panose="02020603050405020304" pitchFamily="18" charset="0"/>
              </a:rPr>
              <a:t> flag, </a:t>
            </a:r>
            <a:r>
              <a:rPr lang="en-US" altLang="zh-CN" sz="2400" dirty="0" err="1">
                <a:latin typeface="Times New Roman" panose="02020603050405020304" pitchFamily="18" charset="0"/>
                <a:cs typeface="Times New Roman" panose="02020603050405020304" pitchFamily="18" charset="0"/>
              </a:rPr>
              <a:t>num</a:t>
            </a:r>
            <a:r>
              <a:rPr lang="en-US" altLang="zh-CN" sz="2400" dirty="0">
                <a:latin typeface="Times New Roman" panose="02020603050405020304" pitchFamily="18" charset="0"/>
                <a:cs typeface="Times New Roman" panose="02020603050405020304" pitchFamily="18" charset="0"/>
              </a:rPr>
              <a:t>, num1, num2;</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s1.push(root); s2.push(zero);</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while (!s1.isEmpty())</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flag = s2.top(); s2.pop();</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p = s1.top();</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switch(flag)</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endParaRPr lang="zh-CN" altLang="zh-CN" sz="2400" dirty="0">
              <a:latin typeface="Times New Roman" panose="02020603050405020304" pitchFamily="18" charset="0"/>
              <a:cs typeface="Times New Roman" panose="02020603050405020304" pitchFamily="18" charset="0"/>
            </a:endParaRPr>
          </a:p>
        </p:txBody>
      </p:sp>
      <p:sp>
        <p:nvSpPr>
          <p:cNvPr id="6" name="Rectangle 2"/>
          <p:cNvSpPr>
            <a:spLocks noGrp="1" noRot="1" noChangeArrowheads="1"/>
          </p:cNvSpPr>
          <p:nvPr>
            <p:ph type="title"/>
          </p:nvPr>
        </p:nvSpPr>
        <p:spPr>
          <a:xfrm>
            <a:off x="239584" y="797297"/>
            <a:ext cx="7391183" cy="574183"/>
          </a:xfrm>
        </p:spPr>
        <p:txBody>
          <a:bodyPr>
            <a:normAutofit/>
          </a:bodyPr>
          <a:lstStyle/>
          <a:p>
            <a:pPr marL="838200" indent="-838200">
              <a:defRPr/>
            </a:pPr>
            <a:r>
              <a:rPr lang="zh-CN" altLang="en-US" dirty="0">
                <a:latin typeface="华文楷体" panose="02010600040101010101" pitchFamily="2" charset="-122"/>
                <a:ea typeface="华文楷体" panose="02010600040101010101" pitchFamily="2" charset="-122"/>
              </a:rPr>
              <a:t>计算</a:t>
            </a:r>
            <a:r>
              <a:rPr lang="zh-CN" altLang="zh-CN" dirty="0" smtClean="0">
                <a:latin typeface="华文楷体" panose="02010600040101010101" pitchFamily="2" charset="-122"/>
                <a:ea typeface="华文楷体" panose="02010600040101010101" pitchFamily="2" charset="-122"/>
              </a:rPr>
              <a:t>表达式</a:t>
            </a:r>
            <a:r>
              <a:rPr lang="zh-CN" altLang="zh-CN" dirty="0">
                <a:latin typeface="华文楷体" panose="02010600040101010101" pitchFamily="2" charset="-122"/>
                <a:ea typeface="华文楷体" panose="02010600040101010101" pitchFamily="2" charset="-122"/>
              </a:rPr>
              <a:t>树算法的实现</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359308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5917095" y="686275"/>
            <a:ext cx="0" cy="6171725"/>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92156" y="1194639"/>
            <a:ext cx="5724939" cy="4431983"/>
          </a:xfrm>
          <a:prstGeom prst="rect">
            <a:avLst/>
          </a:prstGeom>
          <a:noFill/>
        </p:spPr>
        <p:txBody>
          <a:bodyPr wrap="square" rtlCol="0">
            <a:spAutoFit/>
          </a:bodyPr>
          <a:lstStyle/>
          <a:p>
            <a:r>
              <a:rPr lang="en-US" altLang="zh-CN" dirty="0"/>
              <a:t> </a:t>
            </a:r>
            <a:endParaRPr lang="zh-CN" altLang="zh-CN" dirty="0"/>
          </a:p>
          <a:p>
            <a:r>
              <a:rPr lang="en-US" altLang="zh-CN" dirty="0"/>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case 2:   </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s1.pop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cout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&lt;&lt; p-&gt;data;</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访问结点时，开始处理：</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见数字压数字栈，见操作符</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弹</a:t>
            </a:r>
            <a:endPar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400" dirty="0" smtClean="0">
                <a:latin typeface="Times New Roman" panose="02020603050405020304" pitchFamily="18" charset="0"/>
                <a:ea typeface="华文楷体" panose="02010600040101010101" pitchFamily="2" charset="-122"/>
                <a:cs typeface="Times New Roman" panose="02020603050405020304" pitchFamily="18" charset="0"/>
              </a:rPr>
              <a:t>两</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数字计算，计算结果压数字栈</a:t>
            </a: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if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((p-&gt;data&gt;='0')&amp;&amp;(p-&gt;data&lt;='9'))</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num</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p-&gt;data-'0';</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numStack.push</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num</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7" name="文本框 6"/>
          <p:cNvSpPr txBox="1"/>
          <p:nvPr/>
        </p:nvSpPr>
        <p:spPr>
          <a:xfrm>
            <a:off x="6036364" y="1194639"/>
            <a:ext cx="6155636" cy="5170646"/>
          </a:xfrm>
          <a:prstGeom prst="rect">
            <a:avLst/>
          </a:prstGeom>
          <a:noFill/>
        </p:spPr>
        <p:txBody>
          <a:bodyPr wrap="square" rtlCol="0">
            <a:spAutoFit/>
          </a:bodyPr>
          <a:lstStyle/>
          <a:p>
            <a:r>
              <a:rPr lang="en-US" altLang="zh-CN" dirty="0"/>
              <a:t> </a:t>
            </a:r>
            <a:endParaRPr lang="zh-CN" altLang="zh-CN" dirty="0"/>
          </a:p>
          <a:p>
            <a:r>
              <a:rPr lang="en-US" altLang="zh-CN" dirty="0"/>
              <a:t> </a:t>
            </a:r>
            <a:r>
              <a:rPr lang="en-US" altLang="zh-CN" sz="2400" dirty="0">
                <a:latin typeface="Times New Roman" panose="02020603050405020304" pitchFamily="18" charset="0"/>
                <a:cs typeface="Times New Roman" panose="02020603050405020304" pitchFamily="18" charset="0"/>
              </a:rPr>
              <a:t>else</a:t>
            </a:r>
            <a:endParaRPr lang="zh-CN" altLang="zh-CN" sz="2400" dirty="0">
              <a:latin typeface="Times New Roman" panose="02020603050405020304" pitchFamily="18" charset="0"/>
              <a:cs typeface="Times New Roman" panose="02020603050405020304" pitchFamily="18" charset="0"/>
            </a:endParaRPr>
          </a:p>
          <a:p>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   num2 = </a:t>
            </a:r>
            <a:r>
              <a:rPr lang="en-US" altLang="zh-CN" sz="2400" dirty="0" err="1">
                <a:latin typeface="Times New Roman" panose="02020603050405020304" pitchFamily="18" charset="0"/>
                <a:cs typeface="Times New Roman" panose="02020603050405020304" pitchFamily="18" charset="0"/>
              </a:rPr>
              <a:t>numStack.top</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numStack.pop</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num1 </a:t>
            </a: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numStack.top</a:t>
            </a: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numStack.pop</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switch </a:t>
            </a:r>
            <a:r>
              <a:rPr lang="en-US" altLang="zh-CN" sz="2400" dirty="0">
                <a:latin typeface="Times New Roman" panose="02020603050405020304" pitchFamily="18" charset="0"/>
                <a:cs typeface="Times New Roman" panose="02020603050405020304" pitchFamily="18" charset="0"/>
              </a:rPr>
              <a:t>(p-&gt;data)</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case '+': </a:t>
            </a:r>
            <a:r>
              <a:rPr lang="en-US" altLang="zh-CN" sz="2400" dirty="0" err="1">
                <a:latin typeface="Times New Roman" panose="02020603050405020304" pitchFamily="18" charset="0"/>
                <a:cs typeface="Times New Roman" panose="02020603050405020304" pitchFamily="18" charset="0"/>
              </a:rPr>
              <a:t>num</a:t>
            </a:r>
            <a:r>
              <a:rPr lang="en-US" altLang="zh-CN" sz="2400" dirty="0">
                <a:latin typeface="Times New Roman" panose="02020603050405020304" pitchFamily="18" charset="0"/>
                <a:cs typeface="Times New Roman" panose="02020603050405020304" pitchFamily="18" charset="0"/>
              </a:rPr>
              <a:t> = num1+num2; break;</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case '-': </a:t>
            </a:r>
            <a:r>
              <a:rPr lang="en-US" altLang="zh-CN" sz="2400" dirty="0" err="1">
                <a:latin typeface="Times New Roman" panose="02020603050405020304" pitchFamily="18" charset="0"/>
                <a:cs typeface="Times New Roman" panose="02020603050405020304" pitchFamily="18" charset="0"/>
              </a:rPr>
              <a:t>num</a:t>
            </a:r>
            <a:r>
              <a:rPr lang="en-US" altLang="zh-CN" sz="2400" dirty="0">
                <a:latin typeface="Times New Roman" panose="02020603050405020304" pitchFamily="18" charset="0"/>
                <a:cs typeface="Times New Roman" panose="02020603050405020304" pitchFamily="18" charset="0"/>
              </a:rPr>
              <a:t> = num1-num2; break;</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case '*': </a:t>
            </a:r>
            <a:r>
              <a:rPr lang="en-US" altLang="zh-CN" sz="2400" dirty="0" err="1">
                <a:latin typeface="Times New Roman" panose="02020603050405020304" pitchFamily="18" charset="0"/>
                <a:cs typeface="Times New Roman" panose="02020603050405020304" pitchFamily="18" charset="0"/>
              </a:rPr>
              <a:t>num</a:t>
            </a:r>
            <a:r>
              <a:rPr lang="en-US" altLang="zh-CN" sz="2400" dirty="0">
                <a:latin typeface="Times New Roman" panose="02020603050405020304" pitchFamily="18" charset="0"/>
                <a:cs typeface="Times New Roman" panose="02020603050405020304" pitchFamily="18" charset="0"/>
              </a:rPr>
              <a:t> = num1*num2; break;</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case '/': </a:t>
            </a:r>
            <a:r>
              <a:rPr lang="en-US" altLang="zh-CN" sz="2400" dirty="0" err="1">
                <a:latin typeface="Times New Roman" panose="02020603050405020304" pitchFamily="18" charset="0"/>
                <a:cs typeface="Times New Roman" panose="02020603050405020304" pitchFamily="18" charset="0"/>
              </a:rPr>
              <a:t>num</a:t>
            </a:r>
            <a:r>
              <a:rPr lang="en-US" altLang="zh-CN" sz="2400" dirty="0">
                <a:latin typeface="Times New Roman" panose="02020603050405020304" pitchFamily="18" charset="0"/>
                <a:cs typeface="Times New Roman" panose="02020603050405020304" pitchFamily="18" charset="0"/>
              </a:rPr>
              <a:t> = num1/num2; break;</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numStack.push</a:t>
            </a:r>
            <a:r>
              <a:rPr lang="en-US" altLang="zh-CN" sz="2400" dirty="0">
                <a:latin typeface="Times New Roman" panose="02020603050405020304" pitchFamily="18" charset="0"/>
                <a:cs typeface="Times New Roman" panose="02020603050405020304" pitchFamily="18" charset="0"/>
              </a:rPr>
              <a:t>(</a:t>
            </a:r>
            <a:r>
              <a:rPr lang="en-US" altLang="zh-CN" sz="2400" dirty="0" err="1">
                <a:latin typeface="Times New Roman" panose="02020603050405020304" pitchFamily="18" charset="0"/>
                <a:cs typeface="Times New Roman" panose="02020603050405020304" pitchFamily="18" charset="0"/>
              </a:rPr>
              <a:t>num</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break;</a:t>
            </a:r>
            <a:endParaRPr lang="zh-CN"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58366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5917095" y="686275"/>
            <a:ext cx="0" cy="6171725"/>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371063" y="1009973"/>
            <a:ext cx="5274364" cy="5539978"/>
          </a:xfrm>
          <a:prstGeom prst="rect">
            <a:avLst/>
          </a:prstGeom>
          <a:noFill/>
        </p:spPr>
        <p:txBody>
          <a:bodyPr wrap="square" rtlCol="0">
            <a:spAutoFit/>
          </a:bodyPr>
          <a:lstStyle/>
          <a:p>
            <a:r>
              <a:rPr lang="en-US" altLang="zh-CN" dirty="0"/>
              <a:t> </a:t>
            </a:r>
            <a:endParaRPr lang="zh-CN" altLang="zh-CN" dirty="0"/>
          </a:p>
          <a:p>
            <a:r>
              <a:rPr lang="en-US" altLang="zh-CN" dirty="0"/>
              <a:t>  </a:t>
            </a:r>
            <a:r>
              <a:rPr lang="en-US" altLang="zh-CN" sz="2400" dirty="0">
                <a:latin typeface="Times New Roman" panose="02020603050405020304" pitchFamily="18" charset="0"/>
                <a:cs typeface="Times New Roman" panose="02020603050405020304" pitchFamily="18" charset="0"/>
              </a:rPr>
              <a:t>case 1:   s2.push(two);</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if (p-&gt;right)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s1.push(p-&gt;right);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s2.push(zero);</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break</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case </a:t>
            </a:r>
            <a:r>
              <a:rPr lang="en-US" altLang="zh-CN" sz="2400" dirty="0">
                <a:latin typeface="Times New Roman" panose="02020603050405020304" pitchFamily="18" charset="0"/>
                <a:cs typeface="Times New Roman" panose="02020603050405020304" pitchFamily="18" charset="0"/>
              </a:rPr>
              <a:t>0:   s2.push(one);</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if (p-&gt;left)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s1.push(p-&gt;left);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s2.push(zero);</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break;</a:t>
            </a:r>
            <a:endParaRPr lang="zh-CN" altLang="zh-CN" sz="2400" dirty="0">
              <a:latin typeface="Times New Roman" panose="02020603050405020304" pitchFamily="18" charset="0"/>
              <a:cs typeface="Times New Roman" panose="02020603050405020304" pitchFamily="18" charset="0"/>
            </a:endParaRPr>
          </a:p>
        </p:txBody>
      </p:sp>
      <p:sp>
        <p:nvSpPr>
          <p:cNvPr id="7" name="文本框 6"/>
          <p:cNvSpPr txBox="1"/>
          <p:nvPr/>
        </p:nvSpPr>
        <p:spPr>
          <a:xfrm>
            <a:off x="6036364" y="1817731"/>
            <a:ext cx="6155636" cy="2954655"/>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 </a:t>
            </a:r>
            <a:endParaRPr lang="zh-CN" altLang="zh-CN"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switch</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}//while</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//get the result of the expression tree</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num</a:t>
            </a:r>
            <a:r>
              <a:rPr lang="en-US" altLang="zh-CN" sz="2400" dirty="0">
                <a:latin typeface="Times New Roman" panose="02020603050405020304" pitchFamily="18" charset="0"/>
                <a:cs typeface="Times New Roman" panose="02020603050405020304" pitchFamily="18" charset="0"/>
              </a:rPr>
              <a:t> = </a:t>
            </a:r>
            <a:r>
              <a:rPr lang="en-US" altLang="zh-CN" sz="2400" dirty="0" err="1">
                <a:latin typeface="Times New Roman" panose="02020603050405020304" pitchFamily="18" charset="0"/>
                <a:cs typeface="Times New Roman" panose="02020603050405020304" pitchFamily="18" charset="0"/>
              </a:rPr>
              <a:t>numStack.top</a:t>
            </a: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numStack.pop</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return </a:t>
            </a:r>
            <a:r>
              <a:rPr lang="en-US" altLang="zh-CN" sz="2400" dirty="0" err="1">
                <a:latin typeface="Times New Roman" panose="02020603050405020304" pitchFamily="18" charset="0"/>
                <a:cs typeface="Times New Roman" panose="02020603050405020304" pitchFamily="18" charset="0"/>
              </a:rPr>
              <a:t>num</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19498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9140470" cy="574183"/>
          </a:xfrm>
        </p:spPr>
        <p:txBody>
          <a:bodyPr>
            <a:normAutofit/>
          </a:bodyPr>
          <a:lstStyle/>
          <a:p>
            <a:pPr marL="838200" indent="-838200">
              <a:defRPr/>
            </a:pPr>
            <a:r>
              <a:rPr lang="en-US" altLang="zh-CN" dirty="0">
                <a:latin typeface="Times New Roman" panose="02020603050405020304" pitchFamily="18" charset="0"/>
                <a:ea typeface="华文楷体" panose="02010600040101010101" pitchFamily="2" charset="-122"/>
                <a:cs typeface="Times New Roman" panose="02020603050405020304" pitchFamily="18" charset="0"/>
              </a:rPr>
              <a:t>(6+5*(4-2))/2*(</a:t>
            </a:r>
            <a:r>
              <a:rPr lang="en-US" altLang="zh-CN" dirty="0" smtClean="0">
                <a:latin typeface="Times New Roman" panose="02020603050405020304" pitchFamily="18" charset="0"/>
                <a:ea typeface="华文楷体" panose="02010600040101010101" pitchFamily="2" charset="-122"/>
                <a:cs typeface="Times New Roman" panose="02020603050405020304" pitchFamily="18" charset="0"/>
              </a:rPr>
              <a:t>8-4)</a:t>
            </a:r>
            <a:r>
              <a:rPr lang="zh-CN" altLang="en-US" dirty="0" smtClean="0">
                <a:latin typeface="Times New Roman" panose="02020603050405020304" pitchFamily="18" charset="0"/>
                <a:ea typeface="华文楷体" panose="02010600040101010101" pitchFamily="2" charset="-122"/>
                <a:cs typeface="Times New Roman" panose="02020603050405020304" pitchFamily="18" charset="0"/>
              </a:rPr>
              <a:t>的</a:t>
            </a:r>
            <a:r>
              <a:rPr lang="zh-CN" altLang="zh-CN" dirty="0" smtClean="0">
                <a:latin typeface="Times New Roman" panose="02020603050405020304" pitchFamily="18" charset="0"/>
                <a:ea typeface="华文楷体" panose="02010600040101010101" pitchFamily="2" charset="-122"/>
                <a:cs typeface="Times New Roman" panose="02020603050405020304" pitchFamily="18" charset="0"/>
              </a:rPr>
              <a:t>表达式树</a:t>
            </a:r>
            <a:r>
              <a:rPr lang="zh-CN" altLang="en-US" dirty="0" smtClean="0">
                <a:latin typeface="Times New Roman" panose="02020603050405020304" pitchFamily="18" charset="0"/>
                <a:ea typeface="华文楷体" panose="02010600040101010101" pitchFamily="2" charset="-122"/>
                <a:cs typeface="Times New Roman" panose="02020603050405020304" pitchFamily="18" charset="0"/>
              </a:rPr>
              <a:t>与后缀式</a:t>
            </a:r>
            <a:r>
              <a:rPr lang="en-US" altLang="zh-CN"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810866" y="1528957"/>
            <a:ext cx="5033343" cy="4653182"/>
          </a:xfrm>
          <a:prstGeom prst="rect">
            <a:avLst/>
          </a:prstGeom>
          <a:noFill/>
          <a:ln>
            <a:noFill/>
          </a:ln>
        </p:spPr>
      </p:pic>
      <p:sp>
        <p:nvSpPr>
          <p:cNvPr id="3" name="文本框 2"/>
          <p:cNvSpPr txBox="1"/>
          <p:nvPr/>
        </p:nvSpPr>
        <p:spPr>
          <a:xfrm>
            <a:off x="6327913" y="3163050"/>
            <a:ext cx="5042452" cy="1384995"/>
          </a:xfrm>
          <a:prstGeom prst="rect">
            <a:avLst/>
          </a:prstGeom>
          <a:noFill/>
        </p:spPr>
        <p:txBody>
          <a:bodyPr wrap="square" rtlCol="0">
            <a:spAutoFit/>
          </a:bodyPr>
          <a:lstStyle/>
          <a:p>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该表达式树的后序遍历为：</a:t>
            </a:r>
            <a:endPar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b="1" u="sng" dirty="0" smtClean="0">
                <a:latin typeface="Times New Roman" panose="02020603050405020304" pitchFamily="18" charset="0"/>
                <a:ea typeface="华文楷体" panose="02010600040101010101" pitchFamily="2" charset="-122"/>
                <a:cs typeface="Times New Roman" panose="02020603050405020304" pitchFamily="18" charset="0"/>
              </a:rPr>
              <a:t>6</a:t>
            </a:r>
            <a:r>
              <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b="1" u="sng" dirty="0" smtClean="0">
                <a:latin typeface="Times New Roman" panose="02020603050405020304" pitchFamily="18" charset="0"/>
                <a:ea typeface="华文楷体" panose="02010600040101010101" pitchFamily="2" charset="-122"/>
                <a:cs typeface="Times New Roman" panose="02020603050405020304" pitchFamily="18" charset="0"/>
              </a:rPr>
              <a:t>5</a:t>
            </a:r>
            <a:r>
              <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b="1" u="sng" dirty="0" smtClean="0">
                <a:latin typeface="Times New Roman" panose="02020603050405020304" pitchFamily="18" charset="0"/>
                <a:ea typeface="华文楷体" panose="02010600040101010101" pitchFamily="2" charset="-122"/>
                <a:cs typeface="Times New Roman" panose="02020603050405020304" pitchFamily="18" charset="0"/>
              </a:rPr>
              <a:t>4</a:t>
            </a:r>
            <a:r>
              <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b="1" u="sng" dirty="0" smtClean="0">
                <a:latin typeface="Times New Roman" panose="02020603050405020304" pitchFamily="18" charset="0"/>
                <a:ea typeface="华文楷体" panose="02010600040101010101" pitchFamily="2" charset="-122"/>
                <a:cs typeface="Times New Roman" panose="02020603050405020304" pitchFamily="18" charset="0"/>
              </a:rPr>
              <a:t>2</a:t>
            </a:r>
            <a:r>
              <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 - </a:t>
            </a:r>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b="1" u="sng" dirty="0" smtClean="0">
                <a:latin typeface="Times New Roman" panose="02020603050405020304" pitchFamily="18" charset="0"/>
                <a:ea typeface="华文楷体" panose="02010600040101010101" pitchFamily="2" charset="-122"/>
                <a:cs typeface="Times New Roman" panose="02020603050405020304" pitchFamily="18" charset="0"/>
              </a:rPr>
              <a:t>2</a:t>
            </a:r>
            <a:r>
              <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 / 8 4 - </a:t>
            </a:r>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这正好是该表达式的后缀形式</a:t>
            </a:r>
            <a:endParaRPr lang="zh-CN" altLang="en-US" sz="2800" b="1"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1706150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73200" y="2135297"/>
            <a:ext cx="3941876" cy="3251089"/>
          </a:xfrm>
        </p:spPr>
        <p:txBody>
          <a:bodyPr>
            <a:noAutofit/>
          </a:bodyPr>
          <a:lstStyle/>
          <a:p>
            <a:pPr>
              <a:lnSpc>
                <a:spcPct val="115000"/>
              </a:lnSpc>
              <a:buFont typeface="Wingdings" panose="05000000000000000000" pitchFamily="2" charset="2"/>
              <a:buChar char="Ø"/>
              <a:defRPr/>
            </a:pPr>
            <a:r>
              <a:rPr lang="zh-CN" altLang="en-US" sz="2800" dirty="0" smtClean="0">
                <a:solidFill>
                  <a:srgbClr val="FF0000"/>
                </a:solidFill>
                <a:latin typeface="华文楷体" pitchFamily="2" charset="-122"/>
                <a:ea typeface="华文楷体" pitchFamily="2" charset="-122"/>
              </a:rPr>
              <a:t> </a:t>
            </a:r>
            <a:r>
              <a:rPr lang="zh-CN" altLang="en-US" sz="2800" dirty="0" smtClean="0">
                <a:latin typeface="华文楷体" pitchFamily="2" charset="-122"/>
                <a:ea typeface="华文楷体" pitchFamily="2" charset="-122"/>
              </a:rPr>
              <a:t>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en-US" altLang="zh-CN" sz="2800" dirty="0" smtClean="0">
                <a:latin typeface="华文楷体" pitchFamily="2" charset="-122"/>
                <a:ea typeface="华文楷体" pitchFamily="2" charset="-122"/>
              </a:rPr>
              <a:t> </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遍历序列确定</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二叉线索树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
        <p:nvSpPr>
          <p:cNvPr id="3" name="Rectangle 3"/>
          <p:cNvSpPr txBox="1">
            <a:spLocks noChangeArrowheads="1"/>
          </p:cNvSpPr>
          <p:nvPr/>
        </p:nvSpPr>
        <p:spPr>
          <a:xfrm>
            <a:off x="6472239" y="2135298"/>
            <a:ext cx="3941876" cy="3251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树和森林</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优先级队列</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最</a:t>
            </a:r>
            <a:r>
              <a:rPr lang="zh-CN" altLang="en-US" sz="2800" dirty="0">
                <a:latin typeface="华文楷体" pitchFamily="2" charset="-122"/>
                <a:ea typeface="华文楷体" pitchFamily="2" charset="-122"/>
              </a:rPr>
              <a:t>优</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表达式</a:t>
            </a:r>
            <a:r>
              <a:rPr lang="zh-CN" altLang="en-US" sz="2800" dirty="0">
                <a:latin typeface="华文楷体" pitchFamily="2" charset="-122"/>
                <a:ea typeface="华文楷体" pitchFamily="2" charset="-122"/>
              </a:rPr>
              <a:t>树 </a:t>
            </a:r>
            <a:r>
              <a:rPr lang="zh-CN" altLang="en-US" sz="2800" dirty="0" smtClean="0">
                <a:latin typeface="华文楷体" pitchFamily="2" charset="-122"/>
                <a:ea typeface="华文楷体" pitchFamily="2" charset="-122"/>
              </a:rPr>
              <a:t>*</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solidFill>
                  <a:srgbClr val="FF0000"/>
                </a:solidFill>
                <a:latin typeface="华文楷体" pitchFamily="2" charset="-122"/>
                <a:ea typeface="华文楷体" pitchFamily="2" charset="-122"/>
              </a:rPr>
              <a:t>等价关系 *</a:t>
            </a:r>
            <a:endParaRPr lang="en-US" altLang="zh-CN" sz="2800" dirty="0">
              <a:solidFill>
                <a:srgbClr val="FF0000"/>
              </a:solidFill>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Tree>
    <p:extLst>
      <p:ext uri="{BB962C8B-B14F-4D97-AF65-F5344CB8AC3E}">
        <p14:creationId xmlns:p14="http://schemas.microsoft.com/office/powerpoint/2010/main" val="39782847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等价关系：</a:t>
            </a:r>
            <a:endParaRPr lang="zh-CN" altLang="en-US" dirty="0">
              <a:latin typeface="华文楷体" panose="02010600040101010101" pitchFamily="2" charset="-122"/>
              <a:ea typeface="华文楷体" panose="02010600040101010101" pitchFamily="2" charset="-122"/>
            </a:endParaRPr>
          </a:p>
        </p:txBody>
      </p:sp>
      <mc:AlternateContent xmlns:mc="http://schemas.openxmlformats.org/markup-compatibility/2006" xmlns:a14="http://schemas.microsoft.com/office/drawing/2010/main">
        <mc:Choice Requires="a14">
          <p:sp>
            <p:nvSpPr>
              <p:cNvPr id="2" name="文本框 1"/>
              <p:cNvSpPr txBox="1"/>
              <p:nvPr/>
            </p:nvSpPr>
            <p:spPr>
              <a:xfrm>
                <a:off x="210831" y="1515134"/>
                <a:ext cx="11981169" cy="4031873"/>
              </a:xfrm>
              <a:prstGeom prst="rect">
                <a:avLst/>
              </a:prstGeom>
              <a:noFill/>
            </p:spPr>
            <p:txBody>
              <a:bodyPr wrap="square" rtlCol="0">
                <a:spAutoFit/>
              </a:bodyPr>
              <a:lstStyle/>
              <a:p>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假设</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有一个集合</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S</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上的关系</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a:t>R</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 </a:t>
                </a:r>
                <a14:m>
                  <m:oMath xmlns:m="http://schemas.openxmlformats.org/officeDocument/2006/math">
                    <m:r>
                      <a:rPr lang="en-US" altLang="zh-CN" sz="3200">
                        <a:latin typeface="Cambria Math" panose="02040503050406030204" pitchFamily="18" charset="0"/>
                      </a:rPr>
                      <m:t>∀</m:t>
                    </m:r>
                    <m:r>
                      <m:rPr>
                        <m:sty m:val="p"/>
                      </m:rPr>
                      <a:rPr lang="en-US" altLang="zh-CN" sz="3200">
                        <a:latin typeface="Cambria Math" panose="02040503050406030204" pitchFamily="18" charset="0"/>
                      </a:rPr>
                      <m:t>x</m:t>
                    </m:r>
                    <m:r>
                      <a:rPr lang="en-US" altLang="zh-CN" sz="3200">
                        <a:latin typeface="Cambria Math" panose="02040503050406030204" pitchFamily="18" charset="0"/>
                      </a:rPr>
                      <m:t>1,</m:t>
                    </m:r>
                    <m:r>
                      <m:rPr>
                        <m:sty m:val="p"/>
                      </m:rPr>
                      <a:rPr lang="en-US" altLang="zh-CN" sz="3200">
                        <a:latin typeface="Cambria Math" panose="02040503050406030204" pitchFamily="18" charset="0"/>
                      </a:rPr>
                      <m:t>x</m:t>
                    </m:r>
                    <m:r>
                      <a:rPr lang="en-US" altLang="zh-CN" sz="3200">
                        <a:latin typeface="Cambria Math" panose="02040503050406030204" pitchFamily="18" charset="0"/>
                      </a:rPr>
                      <m:t>2∈</m:t>
                    </m:r>
                    <m:r>
                      <m:rPr>
                        <m:sty m:val="p"/>
                      </m:rPr>
                      <a:rPr lang="en-US" altLang="zh-CN" sz="3200">
                        <a:latin typeface="Cambria Math" panose="02040503050406030204" pitchFamily="18" charset="0"/>
                      </a:rPr>
                      <m:t>S</m:t>
                    </m:r>
                  </m:oMath>
                </a14:m>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3200" dirty="0" err="1" smtClean="0">
                    <a:latin typeface="Times New Roman" panose="02020603050405020304" pitchFamily="18" charset="0"/>
                    <a:ea typeface="华文楷体" panose="02010600040101010101" pitchFamily="2" charset="-122"/>
                    <a:cs typeface="Times New Roman" panose="02020603050405020304" pitchFamily="18" charset="0"/>
                  </a:rPr>
                  <a:t>x1Rx2</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为真或者</a:t>
                </a:r>
                <a:r>
                  <a:rPr lang="zh-CN" altLang="zh-CN" sz="3200" dirty="0" smtClean="0">
                    <a:latin typeface="Times New Roman" panose="02020603050405020304" pitchFamily="18" charset="0"/>
                    <a:ea typeface="华文楷体" panose="02010600040101010101" pitchFamily="2" charset="-122"/>
                    <a:cs typeface="Times New Roman" panose="02020603050405020304" pitchFamily="18" charset="0"/>
                  </a:rPr>
                  <a:t>假</a:t>
                </a:r>
                <a:r>
                  <a:rPr lang="en-US" altLang="zh-CN" sz="3200" dirty="0" smtClean="0">
                    <a:latin typeface="Times New Roman" panose="02020603050405020304" pitchFamily="18" charset="0"/>
                    <a:ea typeface="华文楷体" panose="02010600040101010101" pitchFamily="2" charset="-122"/>
                    <a:cs typeface="Times New Roman" panose="02020603050405020304" pitchFamily="18" charset="0"/>
                  </a:rPr>
                  <a:t>, </a:t>
                </a:r>
              </a:p>
              <a:p>
                <a:r>
                  <a:rPr lang="zh-CN" altLang="en-US" sz="3200" dirty="0" smtClean="0">
                    <a:latin typeface="Times New Roman" panose="02020603050405020304" pitchFamily="18" charset="0"/>
                    <a:ea typeface="华文楷体" panose="02010600040101010101" pitchFamily="2" charset="-122"/>
                    <a:cs typeface="Times New Roman" panose="02020603050405020304" pitchFamily="18" charset="0"/>
                  </a:rPr>
                  <a:t>且满足以下性质：</a:t>
                </a:r>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3200" b="1"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b="1" dirty="0" smtClean="0">
                    <a:latin typeface="Times New Roman" panose="02020603050405020304" pitchFamily="18" charset="0"/>
                    <a:ea typeface="华文楷体" panose="02010600040101010101" pitchFamily="2" charset="-122"/>
                    <a:cs typeface="Times New Roman" panose="02020603050405020304" pitchFamily="18" charset="0"/>
                  </a:rPr>
                  <a:t>自反性</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14:m>
                  <m:oMath xmlns:m="http://schemas.openxmlformats.org/officeDocument/2006/math">
                    <m:r>
                      <a:rPr lang="en-US" altLang="zh-CN" sz="3200">
                        <a:latin typeface="Cambria Math" panose="02040503050406030204" pitchFamily="18" charset="0"/>
                        <a:ea typeface="华文楷体" panose="02010600040101010101" pitchFamily="2" charset="-122"/>
                        <a:cs typeface="Times New Roman" panose="02020603050405020304" pitchFamily="18" charset="0"/>
                      </a:rPr>
                      <m:t>∀</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1∈</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S</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 </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1</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Rx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1</m:t>
                    </m:r>
                    <m:r>
                      <a:rPr lang="zh-CN" altLang="zh-CN" sz="3200">
                        <a:latin typeface="Cambria Math" panose="02040503050406030204" pitchFamily="18" charset="0"/>
                        <a:ea typeface="华文楷体" panose="02010600040101010101" pitchFamily="2" charset="-122"/>
                        <a:cs typeface="Times New Roman" panose="02020603050405020304" pitchFamily="18" charset="0"/>
                      </a:rPr>
                      <m:t>为真。</m:t>
                    </m:r>
                  </m:oMath>
                </a14:m>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b="1" dirty="0">
                    <a:latin typeface="Times New Roman" panose="02020603050405020304" pitchFamily="18" charset="0"/>
                    <a:ea typeface="华文楷体" panose="02010600040101010101" pitchFamily="2" charset="-122"/>
                    <a:cs typeface="Times New Roman" panose="02020603050405020304" pitchFamily="18" charset="0"/>
                  </a:rPr>
                  <a:t>对称性</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14:m>
                  <m:oMath xmlns:m="http://schemas.openxmlformats.org/officeDocument/2006/math">
                    <m:r>
                      <a:rPr lang="en-US" altLang="zh-CN" sz="3200">
                        <a:latin typeface="Cambria Math" panose="02040503050406030204" pitchFamily="18" charset="0"/>
                        <a:ea typeface="华文楷体" panose="02010600040101010101" pitchFamily="2" charset="-122"/>
                        <a:cs typeface="Times New Roman" panose="02020603050405020304" pitchFamily="18" charset="0"/>
                      </a:rPr>
                      <m:t>∀</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1,</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2, </m:t>
                    </m:r>
                    <m:r>
                      <a:rPr lang="zh-CN" altLang="zh-CN" sz="3200">
                        <a:latin typeface="Cambria Math" panose="02040503050406030204" pitchFamily="18" charset="0"/>
                        <a:ea typeface="华文楷体" panose="02010600040101010101" pitchFamily="2" charset="-122"/>
                        <a:cs typeface="Times New Roman" panose="02020603050405020304" pitchFamily="18" charset="0"/>
                      </a:rPr>
                      <m:t>如果</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1</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Rx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2</m:t>
                    </m:r>
                    <m:r>
                      <a:rPr lang="zh-CN" altLang="zh-CN" sz="3200">
                        <a:latin typeface="Cambria Math" panose="02040503050406030204" pitchFamily="18" charset="0"/>
                        <a:ea typeface="华文楷体" panose="02010600040101010101" pitchFamily="2" charset="-122"/>
                        <a:cs typeface="Times New Roman" panose="02020603050405020304" pitchFamily="18" charset="0"/>
                      </a:rPr>
                      <m:t>为真，必有</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2</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Rx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1</m:t>
                    </m:r>
                    <m:r>
                      <a:rPr lang="zh-CN" altLang="zh-CN" sz="3200">
                        <a:latin typeface="Cambria Math" panose="02040503050406030204" pitchFamily="18" charset="0"/>
                        <a:ea typeface="华文楷体" panose="02010600040101010101" pitchFamily="2" charset="-122"/>
                        <a:cs typeface="Times New Roman" panose="02020603050405020304" pitchFamily="18" charset="0"/>
                      </a:rPr>
                      <m:t>为真。</m:t>
                    </m:r>
                  </m:oMath>
                </a14:m>
                <a:endParaRPr lang="zh-CN" altLang="zh-CN" sz="3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3200" b="1" dirty="0">
                    <a:latin typeface="Times New Roman" panose="02020603050405020304" pitchFamily="18" charset="0"/>
                    <a:ea typeface="华文楷体" panose="02010600040101010101" pitchFamily="2" charset="-122"/>
                    <a:cs typeface="Times New Roman" panose="02020603050405020304" pitchFamily="18" charset="0"/>
                  </a:rPr>
                  <a:t>传递性</a:t>
                </a:r>
                <a: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a:t>：</a:t>
                </a:r>
                <a14:m>
                  <m:oMath xmlns:m="http://schemas.openxmlformats.org/officeDocument/2006/math">
                    <m:r>
                      <a:rPr lang="en-US" altLang="zh-CN" sz="3200">
                        <a:latin typeface="Cambria Math" panose="02040503050406030204" pitchFamily="18" charset="0"/>
                        <a:ea typeface="华文楷体" panose="02010600040101010101" pitchFamily="2" charset="-122"/>
                        <a:cs typeface="Times New Roman" panose="02020603050405020304" pitchFamily="18" charset="0"/>
                      </a:rPr>
                      <m:t>∀</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1,</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2,</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3,</m:t>
                    </m:r>
                    <m:r>
                      <a:rPr lang="zh-CN" altLang="en-US" sz="3200">
                        <a:latin typeface="Cambria Math" panose="02040503050406030204" pitchFamily="18" charset="0"/>
                        <a:ea typeface="华文楷体" panose="02010600040101010101" pitchFamily="2" charset="-122"/>
                        <a:cs typeface="Times New Roman" panose="02020603050405020304" pitchFamily="18" charset="0"/>
                      </a:rPr>
                      <m:t>如</m:t>
                    </m:r>
                    <m:r>
                      <a:rPr lang="zh-CN" altLang="zh-CN" sz="3200">
                        <a:latin typeface="Cambria Math" panose="02040503050406030204" pitchFamily="18" charset="0"/>
                        <a:ea typeface="华文楷体" panose="02010600040101010101" pitchFamily="2" charset="-122"/>
                        <a:cs typeface="Times New Roman" panose="02020603050405020304" pitchFamily="18" charset="0"/>
                      </a:rPr>
                      <m:t>果</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1</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Rx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2</m:t>
                    </m:r>
                    <m:r>
                      <a:rPr lang="zh-CN" altLang="zh-CN" sz="3200">
                        <a:latin typeface="Cambria Math" panose="02040503050406030204" pitchFamily="18" charset="0"/>
                        <a:ea typeface="华文楷体" panose="02010600040101010101" pitchFamily="2" charset="-122"/>
                        <a:cs typeface="Times New Roman" panose="02020603050405020304" pitchFamily="18" charset="0"/>
                      </a:rPr>
                      <m:t>为真且</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2</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Rx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3</m:t>
                    </m:r>
                    <m:r>
                      <a:rPr lang="zh-CN" altLang="zh-CN" sz="3200">
                        <a:latin typeface="Cambria Math" panose="02040503050406030204" pitchFamily="18" charset="0"/>
                        <a:ea typeface="华文楷体" panose="02010600040101010101" pitchFamily="2" charset="-122"/>
                        <a:cs typeface="Times New Roman" panose="02020603050405020304" pitchFamily="18" charset="0"/>
                      </a:rPr>
                      <m:t>为真，则</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1</m:t>
                    </m:r>
                    <m:r>
                      <m:rPr>
                        <m:sty m:val="p"/>
                      </m:rPr>
                      <a:rPr lang="en-US" altLang="zh-CN" sz="3200">
                        <a:latin typeface="Cambria Math" panose="02040503050406030204" pitchFamily="18" charset="0"/>
                        <a:ea typeface="华文楷体" panose="02010600040101010101" pitchFamily="2" charset="-122"/>
                        <a:cs typeface="Times New Roman" panose="02020603050405020304" pitchFamily="18" charset="0"/>
                      </a:rPr>
                      <m:t>Rx</m:t>
                    </m:r>
                    <m:r>
                      <a:rPr lang="en-US" altLang="zh-CN" sz="3200">
                        <a:latin typeface="Cambria Math" panose="02040503050406030204" pitchFamily="18" charset="0"/>
                        <a:ea typeface="华文楷体" panose="02010600040101010101" pitchFamily="2" charset="-122"/>
                        <a:cs typeface="Times New Roman" panose="02020603050405020304" pitchFamily="18" charset="0"/>
                      </a:rPr>
                      <m:t>3</m:t>
                    </m:r>
                    <m:r>
                      <a:rPr lang="zh-CN" altLang="zh-CN" sz="3200">
                        <a:latin typeface="Cambria Math" panose="02040503050406030204" pitchFamily="18" charset="0"/>
                        <a:ea typeface="华文楷体" panose="02010600040101010101" pitchFamily="2" charset="-122"/>
                        <a:cs typeface="Times New Roman" panose="02020603050405020304" pitchFamily="18" charset="0"/>
                      </a:rPr>
                      <m:t>为真</m:t>
                    </m:r>
                    <m:r>
                      <a:rPr lang="zh-CN" altLang="en-US" sz="3200" i="1">
                        <a:latin typeface="Cambria Math" panose="02040503050406030204" pitchFamily="18" charset="0"/>
                        <a:ea typeface="华文楷体" panose="02010600040101010101" pitchFamily="2" charset="-122"/>
                        <a:cs typeface="Times New Roman" panose="02020603050405020304" pitchFamily="18" charset="0"/>
                      </a:rPr>
                      <m:t>。</m:t>
                    </m:r>
                  </m:oMath>
                </a14:m>
                <a:endParaRPr lang="en-US" altLang="zh-CN" sz="3200" dirty="0" smtClean="0">
                  <a:latin typeface="Cambria Math" panose="02040503050406030204" pitchFamily="18" charset="0"/>
                  <a:ea typeface="华文楷体" panose="02010600040101010101" pitchFamily="2" charset="-122"/>
                  <a:cs typeface="Times New Roman" panose="02020603050405020304" pitchFamily="18" charset="0"/>
                </a:endParaRPr>
              </a:p>
              <a:p>
                <a:endParaRPr lang="en-US" altLang="zh-CN" sz="3200" dirty="0" smtClean="0">
                  <a:latin typeface="Cambria Math" panose="02040503050406030204" pitchFamily="18" charset="0"/>
                  <a:ea typeface="华文楷体" panose="02010600040101010101" pitchFamily="2" charset="-122"/>
                  <a:cs typeface="Times New Roman" panose="02020603050405020304" pitchFamily="18" charset="0"/>
                </a:endParaRPr>
              </a:p>
              <a:p>
                <a:pPr/>
                <a14:m>
                  <m:oMathPara xmlns:m="http://schemas.openxmlformats.org/officeDocument/2006/math">
                    <m:oMathParaPr>
                      <m:jc m:val="left"/>
                    </m:oMathParaPr>
                    <m:oMath xmlns:m="http://schemas.openxmlformats.org/officeDocument/2006/math">
                      <m:r>
                        <m:rPr>
                          <m:nor/>
                        </m:rP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m:t>称</m:t>
                      </m:r>
                      <m:r>
                        <m:rPr>
                          <m:nor/>
                        </m:rP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m:t>R</m:t>
                      </m:r>
                      <m:r>
                        <m:rPr>
                          <m:nor/>
                        </m:rP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m:t>是集合</m:t>
                      </m:r>
                      <m:r>
                        <m:rPr>
                          <m:nor/>
                        </m:rPr>
                        <a:rPr lang="en-US" altLang="zh-CN" sz="3200" dirty="0">
                          <a:latin typeface="Times New Roman" panose="02020603050405020304" pitchFamily="18" charset="0"/>
                          <a:ea typeface="华文楷体" panose="02010600040101010101" pitchFamily="2" charset="-122"/>
                          <a:cs typeface="Times New Roman" panose="02020603050405020304" pitchFamily="18" charset="0"/>
                        </a:rPr>
                        <m:t>S</m:t>
                      </m:r>
                      <m:r>
                        <m:rPr>
                          <m:nor/>
                        </m:rP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m:t>上的</m:t>
                      </m:r>
                      <m:r>
                        <m:rPr>
                          <m:nor/>
                        </m:rPr>
                        <a:rPr lang="zh-CN" altLang="zh-CN" sz="3200" b="1" dirty="0">
                          <a:latin typeface="Times New Roman" panose="02020603050405020304" pitchFamily="18" charset="0"/>
                          <a:ea typeface="华文楷体" panose="02010600040101010101" pitchFamily="2" charset="-122"/>
                          <a:cs typeface="Times New Roman" panose="02020603050405020304" pitchFamily="18" charset="0"/>
                        </a:rPr>
                        <m:t>等价关系</m:t>
                      </m:r>
                      <m:r>
                        <m:rPr>
                          <m:nor/>
                        </m:rPr>
                        <a:rPr lang="zh-CN" altLang="zh-CN" sz="3200" dirty="0">
                          <a:latin typeface="Times New Roman" panose="02020603050405020304" pitchFamily="18" charset="0"/>
                          <a:ea typeface="华文楷体" panose="02010600040101010101" pitchFamily="2" charset="-122"/>
                          <a:cs typeface="Times New Roman" panose="02020603050405020304" pitchFamily="18" charset="0"/>
                        </a:rPr>
                        <m:t>。</m:t>
                      </m:r>
                    </m:oMath>
                  </m:oMathPara>
                </a14:m>
                <a:endParaRPr lang="en-US" altLang="zh-CN" sz="3200" dirty="0">
                  <a:latin typeface="Times New Roman" panose="02020603050405020304" pitchFamily="18" charset="0"/>
                  <a:ea typeface="华文楷体" panose="02010600040101010101" pitchFamily="2" charset="-122"/>
                  <a:cs typeface="Times New Roman" panose="02020603050405020304" pitchFamily="18" charset="0"/>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210831" y="1515134"/>
                <a:ext cx="11981169" cy="4031873"/>
              </a:xfrm>
              <a:prstGeom prst="rect">
                <a:avLst/>
              </a:prstGeom>
              <a:blipFill>
                <a:blip r:embed="rId3"/>
                <a:stretch>
                  <a:fillRect l="-1323" t="-242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636979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00281" y="1384450"/>
            <a:ext cx="11791719" cy="5092349"/>
          </a:xfrm>
        </p:spPr>
        <p:txBody>
          <a:bodyPr>
            <a:noAutofit/>
          </a:bodyPr>
          <a:lstStyle/>
          <a:p>
            <a:pPr marL="0" indent="0">
              <a:buNone/>
            </a:pPr>
            <a:r>
              <a:rPr lang="zh-CN" altLang="zh-CN" sz="2600" dirty="0">
                <a:ea typeface="华文楷体" pitchFamily="2" charset="-122"/>
                <a:cs typeface="Times New Roman" panose="02020603050405020304" pitchFamily="18" charset="0"/>
              </a:rPr>
              <a:t>性质</a:t>
            </a:r>
            <a:r>
              <a:rPr lang="en-US" altLang="zh-CN" sz="2600" dirty="0" smtClean="0">
                <a:ea typeface="华文楷体" pitchFamily="2" charset="-122"/>
                <a:cs typeface="Times New Roman" panose="02020603050405020304" pitchFamily="18" charset="0"/>
              </a:rPr>
              <a:t>5</a:t>
            </a:r>
            <a:r>
              <a:rPr lang="zh-CN" altLang="en-US" sz="2600" dirty="0" smtClean="0">
                <a:ea typeface="华文楷体" pitchFamily="2" charset="-122"/>
                <a:cs typeface="Times New Roman" panose="02020603050405020304" pitchFamily="18" charset="0"/>
              </a:rPr>
              <a:t>：</a:t>
            </a:r>
            <a:r>
              <a:rPr lang="zh-CN" altLang="zh-CN" sz="2600" b="0" dirty="0" smtClean="0">
                <a:ea typeface="华文楷体" pitchFamily="2" charset="-122"/>
                <a:cs typeface="Times New Roman" panose="02020603050405020304" pitchFamily="18" charset="0"/>
              </a:rPr>
              <a:t>如果</a:t>
            </a:r>
            <a:r>
              <a:rPr lang="zh-CN" altLang="zh-CN" sz="2600" b="0" dirty="0">
                <a:ea typeface="华文楷体" pitchFamily="2" charset="-122"/>
                <a:cs typeface="Times New Roman" panose="02020603050405020304" pitchFamily="18" charset="0"/>
              </a:rPr>
              <a:t>对一棵有</a:t>
            </a:r>
            <a:r>
              <a:rPr lang="en-US" altLang="zh-CN" sz="2600" b="0" dirty="0">
                <a:ea typeface="华文楷体" pitchFamily="2" charset="-122"/>
                <a:cs typeface="Times New Roman" panose="02020603050405020304" pitchFamily="18" charset="0"/>
              </a:rPr>
              <a:t>n</a:t>
            </a:r>
            <a:r>
              <a:rPr lang="zh-CN" altLang="zh-CN" sz="2600" b="0" dirty="0">
                <a:ea typeface="华文楷体" pitchFamily="2" charset="-122"/>
                <a:cs typeface="Times New Roman" panose="02020603050405020304" pitchFamily="18" charset="0"/>
              </a:rPr>
              <a:t>个结点的完全二叉树中的所有结点按层次自上而下、每一层自左而右依次对其编号。若根结点的编号为</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，则编号为</a:t>
            </a:r>
            <a:r>
              <a:rPr lang="en-US" altLang="zh-CN" sz="2600" b="0" dirty="0" err="1">
                <a:ea typeface="华文楷体" pitchFamily="2" charset="-122"/>
                <a:cs typeface="Times New Roman" panose="02020603050405020304" pitchFamily="18" charset="0"/>
              </a:rPr>
              <a:t>i</a:t>
            </a:r>
            <a:r>
              <a:rPr lang="zh-CN" altLang="zh-CN" sz="2600" b="0" dirty="0">
                <a:ea typeface="华文楷体" pitchFamily="2" charset="-122"/>
                <a:cs typeface="Times New Roman" panose="02020603050405020304" pitchFamily="18" charset="0"/>
              </a:rPr>
              <a:t>的结点（</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a:t>
            </a:r>
            <a:r>
              <a:rPr lang="en-US" altLang="zh-CN" sz="2600" b="0" dirty="0" err="1">
                <a:ea typeface="华文楷体" pitchFamily="2" charset="-122"/>
                <a:cs typeface="Times New Roman" panose="02020603050405020304" pitchFamily="18" charset="0"/>
              </a:rPr>
              <a:t>i</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n)</a:t>
            </a:r>
            <a:r>
              <a:rPr lang="zh-CN" altLang="zh-CN" sz="2600" b="0" dirty="0">
                <a:ea typeface="华文楷体" pitchFamily="2" charset="-122"/>
                <a:cs typeface="Times New Roman" panose="02020603050405020304" pitchFamily="18" charset="0"/>
              </a:rPr>
              <a:t>，有以下性质</a:t>
            </a:r>
            <a:r>
              <a:rPr lang="zh-CN" altLang="zh-CN" sz="2600" b="0" dirty="0" smtClean="0">
                <a:ea typeface="华文楷体" pitchFamily="2" charset="-122"/>
                <a:cs typeface="Times New Roman" panose="02020603050405020304" pitchFamily="18" charset="0"/>
              </a:rPr>
              <a:t>：</a:t>
            </a:r>
            <a:endParaRPr lang="zh-CN" altLang="zh-CN" sz="2600" b="0" dirty="0">
              <a:ea typeface="华文楷体" pitchFamily="2" charset="-122"/>
              <a:cs typeface="Times New Roman" panose="02020603050405020304" pitchFamily="18" charset="0"/>
            </a:endParaRPr>
          </a:p>
          <a:p>
            <a:pPr marL="0" indent="0">
              <a:buNone/>
            </a:pP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）如果</a:t>
            </a:r>
            <a:r>
              <a:rPr lang="en-US" altLang="zh-CN" sz="2600" b="0" dirty="0" err="1">
                <a:ea typeface="华文楷体" pitchFamily="2" charset="-122"/>
                <a:cs typeface="Times New Roman" panose="02020603050405020304" pitchFamily="18" charset="0"/>
              </a:rPr>
              <a:t>i</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，该结点是二叉树的根结点；如果</a:t>
            </a:r>
            <a:r>
              <a:rPr lang="en-US" altLang="zh-CN" sz="2600" b="0" dirty="0" err="1">
                <a:ea typeface="华文楷体" pitchFamily="2" charset="-122"/>
                <a:cs typeface="Times New Roman" panose="02020603050405020304" pitchFamily="18" charset="0"/>
              </a:rPr>
              <a:t>i</a:t>
            </a:r>
            <a:r>
              <a:rPr lang="en-US" altLang="zh-CN" sz="2600" b="0" dirty="0">
                <a:ea typeface="华文楷体" pitchFamily="2" charset="-122"/>
                <a:cs typeface="Times New Roman" panose="02020603050405020304" pitchFamily="18" charset="0"/>
              </a:rPr>
              <a:t>&gt;1</a:t>
            </a:r>
            <a:r>
              <a:rPr lang="zh-CN" altLang="zh-CN" sz="2600" b="0" dirty="0">
                <a:ea typeface="华文楷体" pitchFamily="2" charset="-122"/>
                <a:cs typeface="Times New Roman" panose="02020603050405020304" pitchFamily="18" charset="0"/>
              </a:rPr>
              <a:t>，其父亲结点的编号为</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err="1">
                <a:ea typeface="华文楷体" pitchFamily="2" charset="-122"/>
                <a:cs typeface="Times New Roman" panose="02020603050405020304" pitchFamily="18" charset="0"/>
              </a:rPr>
              <a:t>i</a:t>
            </a:r>
            <a:r>
              <a:rPr lang="en-US" altLang="zh-CN" sz="2600" b="0" dirty="0">
                <a:ea typeface="华文楷体" pitchFamily="2" charset="-122"/>
                <a:cs typeface="Times New Roman" panose="02020603050405020304" pitchFamily="18" charset="0"/>
              </a:rPr>
              <a:t>/2</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a:ea typeface="华文楷体" pitchFamily="2" charset="-122"/>
                <a:cs typeface="Times New Roman" panose="02020603050405020304" pitchFamily="18" charset="0"/>
              </a:rPr>
              <a:t> </a:t>
            </a:r>
            <a:r>
              <a:rPr lang="zh-CN" altLang="zh-CN" sz="2600" b="0" dirty="0">
                <a:ea typeface="华文楷体" pitchFamily="2" charset="-122"/>
                <a:cs typeface="Times New Roman" panose="02020603050405020304" pitchFamily="18" charset="0"/>
              </a:rPr>
              <a:t>。</a:t>
            </a:r>
          </a:p>
          <a:p>
            <a:pPr marL="0" indent="0">
              <a:buNone/>
            </a:pP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2</a:t>
            </a:r>
            <a:r>
              <a:rPr lang="zh-CN" altLang="zh-CN" sz="2600" b="0" dirty="0">
                <a:ea typeface="华文楷体" pitchFamily="2" charset="-122"/>
                <a:cs typeface="Times New Roman" panose="02020603050405020304" pitchFamily="18" charset="0"/>
              </a:rPr>
              <a:t>）如果</a:t>
            </a:r>
            <a:r>
              <a:rPr lang="en-US" altLang="zh-CN" sz="2600" b="0" dirty="0">
                <a:ea typeface="华文楷体" pitchFamily="2" charset="-122"/>
                <a:cs typeface="Times New Roman" panose="02020603050405020304" pitchFamily="18" charset="0"/>
              </a:rPr>
              <a:t>2i &gt; n</a:t>
            </a:r>
            <a:r>
              <a:rPr lang="zh-CN" altLang="zh-CN" sz="2600" b="0" dirty="0">
                <a:ea typeface="华文楷体" pitchFamily="2" charset="-122"/>
                <a:cs typeface="Times New Roman" panose="02020603050405020304" pitchFamily="18" charset="0"/>
              </a:rPr>
              <a:t>，编号为</a:t>
            </a:r>
            <a:r>
              <a:rPr lang="en-US" altLang="zh-CN" sz="2600" b="0" dirty="0" err="1">
                <a:ea typeface="华文楷体" pitchFamily="2" charset="-122"/>
                <a:cs typeface="Times New Roman" panose="02020603050405020304" pitchFamily="18" charset="0"/>
              </a:rPr>
              <a:t>i</a:t>
            </a:r>
            <a:r>
              <a:rPr lang="zh-CN" altLang="zh-CN" sz="2600" b="0" dirty="0">
                <a:ea typeface="华文楷体" pitchFamily="2" charset="-122"/>
                <a:cs typeface="Times New Roman" panose="02020603050405020304" pitchFamily="18" charset="0"/>
              </a:rPr>
              <a:t>的结点无左儿子；否则，其左儿子的编号为</a:t>
            </a:r>
            <a:r>
              <a:rPr lang="en-US" altLang="zh-CN" sz="2600" b="0" dirty="0">
                <a:ea typeface="华文楷体" pitchFamily="2" charset="-122"/>
                <a:cs typeface="Times New Roman" panose="02020603050405020304" pitchFamily="18" charset="0"/>
              </a:rPr>
              <a:t>2i</a:t>
            </a:r>
            <a:r>
              <a:rPr lang="zh-CN" altLang="zh-CN" sz="2600" b="0" dirty="0">
                <a:ea typeface="华文楷体" pitchFamily="2" charset="-122"/>
                <a:cs typeface="Times New Roman" panose="02020603050405020304" pitchFamily="18" charset="0"/>
              </a:rPr>
              <a:t>。</a:t>
            </a:r>
          </a:p>
          <a:p>
            <a:pPr marL="0" indent="0">
              <a:buNone/>
            </a:pP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3</a:t>
            </a:r>
            <a:r>
              <a:rPr lang="zh-CN" altLang="zh-CN" sz="2600" b="0" dirty="0">
                <a:ea typeface="华文楷体" pitchFamily="2" charset="-122"/>
                <a:cs typeface="Times New Roman" panose="02020603050405020304" pitchFamily="18" charset="0"/>
              </a:rPr>
              <a:t>）如果</a:t>
            </a:r>
            <a:r>
              <a:rPr lang="en-US" altLang="zh-CN" sz="2600" b="0" dirty="0">
                <a:ea typeface="华文楷体" pitchFamily="2" charset="-122"/>
                <a:cs typeface="Times New Roman" panose="02020603050405020304" pitchFamily="18" charset="0"/>
              </a:rPr>
              <a:t>2i+1&gt;n</a:t>
            </a:r>
            <a:r>
              <a:rPr lang="zh-CN" altLang="zh-CN" sz="2600" b="0" dirty="0">
                <a:ea typeface="华文楷体" pitchFamily="2" charset="-122"/>
                <a:cs typeface="Times New Roman" panose="02020603050405020304" pitchFamily="18" charset="0"/>
              </a:rPr>
              <a:t>，编号为</a:t>
            </a:r>
            <a:r>
              <a:rPr lang="en-US" altLang="zh-CN" sz="2600" b="0" dirty="0" err="1">
                <a:ea typeface="华文楷体" pitchFamily="2" charset="-122"/>
                <a:cs typeface="Times New Roman" panose="02020603050405020304" pitchFamily="18" charset="0"/>
              </a:rPr>
              <a:t>i</a:t>
            </a:r>
            <a:r>
              <a:rPr lang="zh-CN" altLang="zh-CN" sz="2600" b="0" dirty="0">
                <a:ea typeface="华文楷体" pitchFamily="2" charset="-122"/>
                <a:cs typeface="Times New Roman" panose="02020603050405020304" pitchFamily="18" charset="0"/>
              </a:rPr>
              <a:t>的结点无右儿子；否则，其右儿子的编号为</a:t>
            </a:r>
            <a:r>
              <a:rPr lang="en-US" altLang="zh-CN" sz="2600" b="0" dirty="0">
                <a:ea typeface="华文楷体" pitchFamily="2" charset="-122"/>
                <a:cs typeface="Times New Roman" panose="02020603050405020304" pitchFamily="18" charset="0"/>
              </a:rPr>
              <a:t>2i+1</a:t>
            </a:r>
            <a:r>
              <a:rPr lang="zh-CN" altLang="zh-CN" sz="2600" b="0" dirty="0">
                <a:ea typeface="华文楷体" pitchFamily="2" charset="-122"/>
                <a:cs typeface="Times New Roman" panose="02020603050405020304" pitchFamily="18" charset="0"/>
              </a:rPr>
              <a:t>。</a:t>
            </a:r>
          </a:p>
        </p:txBody>
      </p:sp>
      <p:sp>
        <p:nvSpPr>
          <p:cNvPr id="8194" name="Rectangle 2"/>
          <p:cNvSpPr>
            <a:spLocks noGrp="1" noRot="1" noChangeArrowheads="1"/>
          </p:cNvSpPr>
          <p:nvPr>
            <p:ph type="title"/>
          </p:nvPr>
        </p:nvSpPr>
        <p:spPr>
          <a:xfrm>
            <a:off x="400281" y="810267"/>
            <a:ext cx="11162884"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二叉树</a:t>
            </a:r>
            <a:r>
              <a:rPr lang="zh-CN" altLang="zh-CN" dirty="0">
                <a:latin typeface="华文楷体" panose="02010600040101010101" pitchFamily="2" charset="-122"/>
                <a:ea typeface="华文楷体" panose="02010600040101010101" pitchFamily="2" charset="-122"/>
              </a:rPr>
              <a:t>的性质</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6131510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等价关系示例：</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1583062" cy="4832092"/>
          </a:xfrm>
          <a:prstGeom prst="rect">
            <a:avLst/>
          </a:prstGeom>
          <a:noFill/>
        </p:spPr>
        <p:txBody>
          <a:bodyPr wrap="square" rtlCol="0">
            <a:spAutoFit/>
          </a:bodyPr>
          <a:lstStyle/>
          <a:p>
            <a:r>
              <a:rPr lang="en-US" altLang="zh-CN" sz="2800" dirty="0" smtClean="0">
                <a:latin typeface="华文楷体" panose="02010600040101010101" pitchFamily="2" charset="-122"/>
                <a:ea typeface="华文楷体" panose="02010600040101010101" pitchFamily="2" charset="-122"/>
              </a:rPr>
              <a:t>1.</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班级</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作为一个集合，其中</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R</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是</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同性别关系</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对于班级中的任何两个同学，同性别关系要么是真要么是假。自反性：李力和自己是同性别的，即结果为真；对称性：李力和王强是同性别的，则王强和李力也是同性别的；传递性：李力和王强是同性别的，王强和刘平是同性别的，则李力和刘平也是同性别的</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2.</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一</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个装满彩色球的盒子，里面有赤、橙、黄、绿、青、蓝、紫</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7</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种颜色的小球，盒中任意两个小球之间的</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同色关系</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R</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就满足等价关系</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3. </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生活</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中常说的</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等于关系</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也是一个等价关系，小于关系不是一个等价关系，因为小于关系不满足对称性。</a:t>
            </a:r>
          </a:p>
        </p:txBody>
      </p:sp>
    </p:spTree>
    <p:extLst>
      <p:ext uri="{BB962C8B-B14F-4D97-AF65-F5344CB8AC3E}">
        <p14:creationId xmlns:p14="http://schemas.microsoft.com/office/powerpoint/2010/main" val="25285677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等价类：</a:t>
            </a:r>
            <a:endParaRPr lang="zh-CN" altLang="en-US" dirty="0">
              <a:latin typeface="华文楷体" panose="02010600040101010101" pitchFamily="2" charset="-122"/>
              <a:ea typeface="华文楷体" panose="02010600040101010101" pitchFamily="2" charset="-122"/>
            </a:endParaRPr>
          </a:p>
        </p:txBody>
      </p:sp>
      <mc:AlternateContent xmlns:mc="http://schemas.openxmlformats.org/markup-compatibility/2006" xmlns:a14="http://schemas.microsoft.com/office/drawing/2010/main">
        <mc:Choice Requires="a14">
          <p:sp>
            <p:nvSpPr>
              <p:cNvPr id="2" name="文本框 1"/>
              <p:cNvSpPr txBox="1"/>
              <p:nvPr/>
            </p:nvSpPr>
            <p:spPr>
              <a:xfrm>
                <a:off x="341460" y="1691325"/>
                <a:ext cx="11583062" cy="3108543"/>
              </a:xfrm>
              <a:prstGeom prst="rect">
                <a:avLst/>
              </a:prstGeom>
              <a:noFill/>
            </p:spPr>
            <p:txBody>
              <a:bodyPr wrap="square" rtlCol="0">
                <a:spAutoFit/>
              </a:bodyPr>
              <a:lstStyle/>
              <a:p>
                <a14:m>
                  <m:oMath xmlns:m="http://schemas.openxmlformats.org/officeDocument/2006/math">
                    <m:r>
                      <a:rPr lang="en-US" altLang="zh-CN" sz="2800">
                        <a:latin typeface="Cambria Math" panose="02040503050406030204" pitchFamily="18" charset="0"/>
                      </a:rPr>
                      <m:t>∀</m:t>
                    </m:r>
                    <m:r>
                      <m:rPr>
                        <m:sty m:val="p"/>
                      </m:rPr>
                      <a:rPr lang="en-US" altLang="zh-CN" sz="2800">
                        <a:latin typeface="Cambria Math" panose="02040503050406030204" pitchFamily="18" charset="0"/>
                      </a:rPr>
                      <m:t>x</m:t>
                    </m:r>
                    <m:r>
                      <a:rPr lang="en-US" altLang="zh-CN" sz="2800">
                        <a:latin typeface="Cambria Math" panose="02040503050406030204" pitchFamily="18" charset="0"/>
                      </a:rPr>
                      <m:t>1∈</m:t>
                    </m:r>
                    <m:r>
                      <m:rPr>
                        <m:sty m:val="p"/>
                      </m:rPr>
                      <a:rPr lang="en-US" altLang="zh-CN" sz="2800">
                        <a:latin typeface="Cambria Math" panose="02040503050406030204" pitchFamily="18" charset="0"/>
                      </a:rPr>
                      <m:t>S</m:t>
                    </m:r>
                  </m:oMath>
                </a14:m>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，其所属</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等价类</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是集合</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S</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的一个子集</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S1</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这个</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子集有这样的</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特点</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14:m>
                  <m:oMath xmlns:m="http://schemas.openxmlformats.org/officeDocument/2006/math">
                    <m:r>
                      <a:rPr lang="en-US" altLang="zh-CN" sz="2800">
                        <a:latin typeface="Cambria Math" panose="02040503050406030204" pitchFamily="18" charset="0"/>
                      </a:rPr>
                      <m:t>∀</m:t>
                    </m:r>
                    <m:r>
                      <m:rPr>
                        <m:sty m:val="p"/>
                      </m:rPr>
                      <a:rPr lang="en-US" altLang="zh-CN" sz="2800">
                        <a:latin typeface="Cambria Math" panose="02040503050406030204" pitchFamily="18" charset="0"/>
                      </a:rPr>
                      <m:t>x</m:t>
                    </m:r>
                    <m:r>
                      <a:rPr lang="en-US" altLang="zh-CN" sz="2800">
                        <a:latin typeface="Cambria Math" panose="02040503050406030204" pitchFamily="18" charset="0"/>
                      </a:rPr>
                      <m:t>1</m:t>
                    </m:r>
                    <m:r>
                      <a:rPr lang="zh-CN" altLang="zh-CN" sz="2800">
                        <a:latin typeface="Cambria Math" panose="02040503050406030204" pitchFamily="18" charset="0"/>
                      </a:rPr>
                      <m:t>、</m:t>
                    </m:r>
                    <m:r>
                      <m:rPr>
                        <m:sty m:val="p"/>
                      </m:rPr>
                      <a:rPr lang="en-US" altLang="zh-CN" sz="2800">
                        <a:latin typeface="Cambria Math" panose="02040503050406030204" pitchFamily="18" charset="0"/>
                      </a:rPr>
                      <m:t>x</m:t>
                    </m:r>
                    <m:r>
                      <a:rPr lang="en-US" altLang="zh-CN" sz="2800">
                        <a:latin typeface="Cambria Math" panose="02040503050406030204" pitchFamily="18" charset="0"/>
                      </a:rPr>
                      <m:t>2∈</m:t>
                    </m:r>
                    <m:r>
                      <m:rPr>
                        <m:sty m:val="p"/>
                      </m:rPr>
                      <a:rPr lang="en-US" altLang="zh-CN" sz="2800">
                        <a:latin typeface="Cambria Math" panose="02040503050406030204" pitchFamily="18" charset="0"/>
                      </a:rPr>
                      <m:t>S</m:t>
                    </m:r>
                    <m:r>
                      <a:rPr lang="en-US" altLang="zh-CN" sz="2800">
                        <a:latin typeface="Cambria Math" panose="02040503050406030204" pitchFamily="18" charset="0"/>
                      </a:rPr>
                      <m:t>1</m:t>
                    </m:r>
                  </m:oMath>
                </a14:m>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，必有</a:t>
                </a:r>
                <a14:m>
                  <m:oMath xmlns:m="http://schemas.openxmlformats.org/officeDocument/2006/math">
                    <m:r>
                      <m:rPr>
                        <m:sty m:val="p"/>
                      </m:rPr>
                      <a:rPr lang="en-US" altLang="zh-CN" sz="2800">
                        <a:latin typeface="Cambria Math" panose="02040503050406030204" pitchFamily="18" charset="0"/>
                      </a:rPr>
                      <m:t>x</m:t>
                    </m:r>
                    <m:r>
                      <a:rPr lang="en-US" altLang="zh-CN" sz="2800">
                        <a:latin typeface="Cambria Math" panose="02040503050406030204" pitchFamily="18" charset="0"/>
                      </a:rPr>
                      <m:t>1</m:t>
                    </m:r>
                    <m:r>
                      <m:rPr>
                        <m:sty m:val="p"/>
                      </m:rPr>
                      <a:rPr lang="en-US" altLang="zh-CN" sz="2800">
                        <a:latin typeface="Cambria Math" panose="02040503050406030204" pitchFamily="18" charset="0"/>
                      </a:rPr>
                      <m:t>Rx</m:t>
                    </m:r>
                    <m:r>
                      <a:rPr lang="en-US" altLang="zh-CN" sz="2800">
                        <a:latin typeface="Cambria Math" panose="02040503050406030204" pitchFamily="18" charset="0"/>
                      </a:rPr>
                      <m:t>2</m:t>
                    </m:r>
                    <m:r>
                      <a:rPr lang="zh-CN" altLang="zh-CN" sz="2800">
                        <a:latin typeface="Cambria Math" panose="02040503050406030204" pitchFamily="18" charset="0"/>
                      </a:rPr>
                      <m:t>为真</m:t>
                    </m:r>
                  </m:oMath>
                </a14:m>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例如：</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第一</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个例子中，男生集合和女生集合各是一个等价类</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第二</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个例子中，同种颜色的球构成的子集是一个等价类，</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7</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中颜色共有</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7</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个等价类</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341460" y="1691325"/>
                <a:ext cx="11583062" cy="3108543"/>
              </a:xfrm>
              <a:prstGeom prst="rect">
                <a:avLst/>
              </a:prstGeom>
              <a:blipFill>
                <a:blip r:embed="rId3"/>
                <a:stretch>
                  <a:fillRect l="-1053" t="-2353" b="-451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391481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不相交集：</a:t>
            </a:r>
            <a:endParaRPr lang="zh-CN" altLang="en-US" dirty="0">
              <a:latin typeface="华文楷体" panose="02010600040101010101" pitchFamily="2" charset="-122"/>
              <a:ea typeface="华文楷体" panose="02010600040101010101" pitchFamily="2" charset="-122"/>
            </a:endParaRPr>
          </a:p>
        </p:txBody>
      </p:sp>
      <mc:AlternateContent xmlns:mc="http://schemas.openxmlformats.org/markup-compatibility/2006" xmlns:a14="http://schemas.microsoft.com/office/drawing/2010/main">
        <mc:Choice Requires="a14">
          <p:sp>
            <p:nvSpPr>
              <p:cNvPr id="2" name="文本框 1"/>
              <p:cNvSpPr txBox="1"/>
              <p:nvPr/>
            </p:nvSpPr>
            <p:spPr>
              <a:xfrm>
                <a:off x="341460" y="1651569"/>
                <a:ext cx="11583062" cy="3109954"/>
              </a:xfrm>
              <a:prstGeom prst="rect">
                <a:avLst/>
              </a:prstGeom>
              <a:noFill/>
            </p:spPr>
            <p:txBody>
              <a:bodyPr wrap="square" rtlCol="0">
                <a:spAutoFit/>
              </a:bodyPr>
              <a:lstStyle/>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集合</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S</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的所有等价类形成了集合</a:t>
                </a:r>
                <a14:m>
                  <m:oMath xmlns:m="http://schemas.openxmlformats.org/officeDocument/2006/math">
                    <m:r>
                      <m:rPr>
                        <m:sty m:val="p"/>
                      </m:rPr>
                      <a:rPr lang="en-US" altLang="zh-CN" sz="2800">
                        <a:latin typeface="Cambria Math" panose="02040503050406030204" pitchFamily="18" charset="0"/>
                      </a:rPr>
                      <m:t>A</m:t>
                    </m:r>
                    <m:r>
                      <a:rPr lang="en-US" altLang="zh-CN" sz="2800">
                        <a:latin typeface="Cambria Math" panose="02040503050406030204" pitchFamily="18" charset="0"/>
                      </a:rPr>
                      <m:t>=</m:t>
                    </m:r>
                    <m:d>
                      <m:dPr>
                        <m:begChr m:val="{"/>
                        <m:endChr m:val="}"/>
                        <m:ctrlPr>
                          <a:rPr lang="zh-CN" altLang="zh-CN" sz="2800" i="1">
                            <a:latin typeface="Cambria Math" panose="02040503050406030204" pitchFamily="18" charset="0"/>
                          </a:rPr>
                        </m:ctrlPr>
                      </m:dPr>
                      <m:e>
                        <m:r>
                          <a:rPr lang="en-US" altLang="zh-CN" sz="2800">
                            <a:latin typeface="Cambria Math" panose="02040503050406030204" pitchFamily="18" charset="0"/>
                          </a:rPr>
                          <m:t>𝑠</m:t>
                        </m:r>
                        <m:r>
                          <a:rPr lang="en-US" altLang="zh-CN" sz="2800">
                            <a:latin typeface="Cambria Math" panose="02040503050406030204" pitchFamily="18" charset="0"/>
                          </a:rPr>
                          <m:t>1,</m:t>
                        </m:r>
                        <m:r>
                          <a:rPr lang="en-US" altLang="zh-CN" sz="2800">
                            <a:latin typeface="Cambria Math" panose="02040503050406030204" pitchFamily="18" charset="0"/>
                          </a:rPr>
                          <m:t>𝑠</m:t>
                        </m:r>
                        <m:r>
                          <a:rPr lang="en-US" altLang="zh-CN" sz="2800">
                            <a:latin typeface="Cambria Math" panose="02040503050406030204" pitchFamily="18" charset="0"/>
                          </a:rPr>
                          <m:t>2,…</m:t>
                        </m:r>
                        <m:r>
                          <a:rPr lang="en-US" altLang="zh-CN" sz="2800">
                            <a:latin typeface="Cambria Math" panose="02040503050406030204" pitchFamily="18" charset="0"/>
                          </a:rPr>
                          <m:t>𝑠𝑚</m:t>
                        </m:r>
                      </m:e>
                    </m:d>
                  </m:oMath>
                </a14:m>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，显然有</a:t>
                </a:r>
                <a14:m>
                  <m:oMath xmlns:m="http://schemas.openxmlformats.org/officeDocument/2006/math">
                    <m:r>
                      <a:rPr lang="en-US" altLang="zh-CN" sz="2800">
                        <a:latin typeface="Cambria Math" panose="02040503050406030204" pitchFamily="18" charset="0"/>
                      </a:rPr>
                      <m:t>∀</m:t>
                    </m:r>
                    <m:r>
                      <m:rPr>
                        <m:sty m:val="p"/>
                      </m:rPr>
                      <a:rPr lang="en-US" altLang="zh-CN" sz="2800">
                        <a:latin typeface="Cambria Math" panose="02040503050406030204" pitchFamily="18" charset="0"/>
                      </a:rPr>
                      <m:t>si</m:t>
                    </m:r>
                    <m:r>
                      <a:rPr lang="en-US" altLang="zh-CN" sz="2800">
                        <a:latin typeface="Cambria Math" panose="02040503050406030204" pitchFamily="18" charset="0"/>
                      </a:rPr>
                      <m:t>∈</m:t>
                    </m:r>
                    <m:r>
                      <m:rPr>
                        <m:sty m:val="p"/>
                      </m:rPr>
                      <a:rPr lang="en-US" altLang="zh-CN" sz="2800">
                        <a:latin typeface="Cambria Math" panose="02040503050406030204" pitchFamily="18" charset="0"/>
                      </a:rPr>
                      <m:t>A</m:t>
                    </m:r>
                    <m:r>
                      <a:rPr lang="en-US" altLang="zh-CN" sz="2800">
                        <a:latin typeface="Cambria Math" panose="02040503050406030204" pitchFamily="18" charset="0"/>
                      </a:rPr>
                      <m:t>, </m:t>
                    </m:r>
                    <m:r>
                      <m:rPr>
                        <m:sty m:val="p"/>
                      </m:rPr>
                      <a:rPr lang="en-US" altLang="zh-CN" sz="2800">
                        <a:latin typeface="Cambria Math" panose="02040503050406030204" pitchFamily="18" charset="0"/>
                      </a:rPr>
                      <m:t>si</m:t>
                    </m:r>
                    <m:r>
                      <a:rPr lang="en-US" altLang="zh-CN" sz="2800">
                        <a:latin typeface="Cambria Math" panose="02040503050406030204" pitchFamily="18" charset="0"/>
                      </a:rPr>
                      <m:t>≠∅,∀</m:t>
                    </m:r>
                    <m:r>
                      <m:rPr>
                        <m:sty m:val="p"/>
                      </m:rPr>
                      <a:rPr lang="en-US" altLang="zh-CN" sz="2800">
                        <a:latin typeface="Cambria Math" panose="02040503050406030204" pitchFamily="18" charset="0"/>
                      </a:rPr>
                      <m:t>si</m:t>
                    </m:r>
                    <m:r>
                      <a:rPr lang="zh-CN" altLang="zh-CN" sz="2800">
                        <a:latin typeface="Cambria Math" panose="02040503050406030204" pitchFamily="18" charset="0"/>
                      </a:rPr>
                      <m:t>、</m:t>
                    </m:r>
                    <m:r>
                      <a:rPr lang="en-US" altLang="zh-CN" sz="2800">
                        <a:latin typeface="Cambria Math" panose="02040503050406030204" pitchFamily="18" charset="0"/>
                      </a:rPr>
                      <m:t> </m:t>
                    </m:r>
                    <m:r>
                      <m:rPr>
                        <m:sty m:val="p"/>
                      </m:rPr>
                      <a:rPr lang="en-US" altLang="zh-CN" sz="2800">
                        <a:latin typeface="Cambria Math" panose="02040503050406030204" pitchFamily="18" charset="0"/>
                      </a:rPr>
                      <m:t>sj</m:t>
                    </m:r>
                    <m:r>
                      <a:rPr lang="en-US" altLang="zh-CN" sz="2800">
                        <a:latin typeface="Cambria Math" panose="02040503050406030204" pitchFamily="18" charset="0"/>
                      </a:rPr>
                      <m:t>∈</m:t>
                    </m:r>
                    <m:r>
                      <m:rPr>
                        <m:sty m:val="p"/>
                      </m:rPr>
                      <a:rPr lang="en-US" altLang="zh-CN" sz="2800">
                        <a:latin typeface="Cambria Math" panose="02040503050406030204" pitchFamily="18" charset="0"/>
                      </a:rPr>
                      <m:t>A</m:t>
                    </m:r>
                    <m:r>
                      <a:rPr lang="en-US" altLang="zh-CN" sz="2800">
                        <a:latin typeface="Cambria Math" panose="02040503050406030204" pitchFamily="18" charset="0"/>
                      </a:rPr>
                      <m:t>, </m:t>
                    </m:r>
                    <m:r>
                      <m:rPr>
                        <m:sty m:val="p"/>
                      </m:rPr>
                      <a:rPr lang="en-US" altLang="zh-CN" sz="2800">
                        <a:latin typeface="Cambria Math" panose="02040503050406030204" pitchFamily="18" charset="0"/>
                      </a:rPr>
                      <m:t>si</m:t>
                    </m:r>
                    <m:r>
                      <a:rPr lang="en-US" altLang="zh-CN" sz="2800">
                        <a:latin typeface="Cambria Math" panose="02040503050406030204" pitchFamily="18" charset="0"/>
                      </a:rPr>
                      <m:t>∩</m:t>
                    </m:r>
                    <m:r>
                      <m:rPr>
                        <m:sty m:val="p"/>
                      </m:rPr>
                      <a:rPr lang="en-US" altLang="zh-CN" sz="2800">
                        <a:latin typeface="Cambria Math" panose="02040503050406030204" pitchFamily="18" charset="0"/>
                      </a:rPr>
                      <m:t>sj</m:t>
                    </m:r>
                    <m:r>
                      <a:rPr lang="en-US" altLang="zh-CN" sz="2800">
                        <a:latin typeface="Cambria Math" panose="02040503050406030204" pitchFamily="18" charset="0"/>
                      </a:rPr>
                      <m:t>=∅, </m:t>
                    </m:r>
                    <m:nary>
                      <m:naryPr>
                        <m:chr m:val="⋃"/>
                        <m:limLoc m:val="undOvr"/>
                        <m:ctrlPr>
                          <a:rPr lang="zh-CN" altLang="zh-CN" sz="2800" i="1">
                            <a:latin typeface="Cambria Math" panose="02040503050406030204" pitchFamily="18" charset="0"/>
                          </a:rPr>
                        </m:ctrlPr>
                      </m:naryPr>
                      <m:sub>
                        <m:r>
                          <a:rPr lang="en-US" altLang="zh-CN" sz="2800">
                            <a:latin typeface="Cambria Math" panose="02040503050406030204" pitchFamily="18" charset="0"/>
                          </a:rPr>
                          <m:t>𝑖</m:t>
                        </m:r>
                        <m:r>
                          <a:rPr lang="en-US" altLang="zh-CN" sz="2800">
                            <a:latin typeface="Cambria Math" panose="02040503050406030204" pitchFamily="18" charset="0"/>
                          </a:rPr>
                          <m:t>=1</m:t>
                        </m:r>
                      </m:sub>
                      <m:sup>
                        <m:r>
                          <a:rPr lang="en-US" altLang="zh-CN" sz="2800">
                            <a:latin typeface="Cambria Math" panose="02040503050406030204" pitchFamily="18" charset="0"/>
                          </a:rPr>
                          <m:t>𝑚</m:t>
                        </m:r>
                      </m:sup>
                      <m:e>
                        <m:r>
                          <a:rPr lang="en-US" altLang="zh-CN" sz="2800">
                            <a:latin typeface="Cambria Math" panose="02040503050406030204" pitchFamily="18" charset="0"/>
                          </a:rPr>
                          <m:t>𝑠𝑖</m:t>
                        </m:r>
                      </m:e>
                    </m:nary>
                    <m:r>
                      <a:rPr lang="en-US" altLang="zh-CN" sz="2800">
                        <a:latin typeface="Cambria Math" panose="02040503050406030204" pitchFamily="18" charset="0"/>
                      </a:rPr>
                      <m:t>=</m:t>
                    </m:r>
                    <m:r>
                      <a:rPr lang="en-US" altLang="zh-CN" sz="2800">
                        <a:latin typeface="Cambria Math" panose="02040503050406030204" pitchFamily="18" charset="0"/>
                      </a:rPr>
                      <m:t>𝑆</m:t>
                    </m:r>
                  </m:oMath>
                </a14:m>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因此集合</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是对集合</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S</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的一个划分。划分中的每个子集即集合</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中的各个</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元素</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，它们本身又是一个集合，</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称为</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不相交集</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endParaRPr lang="zh-CN" altLang="zh-CN" sz="2800" dirty="0"/>
              </a:p>
            </p:txBody>
          </p:sp>
        </mc:Choice>
        <mc:Fallback xmlns="">
          <p:sp>
            <p:nvSpPr>
              <p:cNvPr id="2" name="文本框 1"/>
              <p:cNvSpPr txBox="1">
                <a:spLocks noRot="1" noChangeAspect="1" noMove="1" noResize="1" noEditPoints="1" noAdjustHandles="1" noChangeArrowheads="1" noChangeShapeType="1" noTextEdit="1"/>
              </p:cNvSpPr>
              <p:nvPr/>
            </p:nvSpPr>
            <p:spPr>
              <a:xfrm>
                <a:off x="341460" y="1651569"/>
                <a:ext cx="11583062" cy="3109954"/>
              </a:xfrm>
              <a:prstGeom prst="rect">
                <a:avLst/>
              </a:prstGeom>
              <a:blipFill>
                <a:blip r:embed="rId3"/>
                <a:stretch>
                  <a:fillRect l="-1053" t="-254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272366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并查集：</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1583062" cy="4832092"/>
          </a:xfrm>
          <a:prstGeom prst="rect">
            <a:avLst/>
          </a:prstGeom>
          <a:noFill/>
        </p:spPr>
        <p:txBody>
          <a:bodyPr wrap="square" rtlCol="0">
            <a:spAutoFit/>
          </a:bodyPr>
          <a:lstStyle/>
          <a:p>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不相交</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集的基本操作</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分为</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合并</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和</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查找</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故</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不相交集又称为</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并查集</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(union-finds sets)</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合并</a:t>
            </a:r>
            <a:r>
              <a:rPr lang="en-US" altLang="zh-CN" sz="2800" b="1" dirty="0">
                <a:latin typeface="Times New Roman" panose="02020603050405020304" pitchFamily="18" charset="0"/>
                <a:ea typeface="华文楷体" panose="02010600040101010101" pitchFamily="2" charset="-122"/>
                <a:cs typeface="Times New Roman" panose="02020603050405020304" pitchFamily="18" charset="0"/>
              </a:rPr>
              <a:t>union(</a:t>
            </a:r>
            <a:r>
              <a:rPr lang="en-US" altLang="zh-CN" sz="2800" b="1" dirty="0" err="1">
                <a:latin typeface="Times New Roman" panose="02020603050405020304" pitchFamily="18" charset="0"/>
                <a:ea typeface="华文楷体" panose="02010600040101010101" pitchFamily="2" charset="-122"/>
                <a:cs typeface="Times New Roman" panose="02020603050405020304" pitchFamily="18" charset="0"/>
              </a:rPr>
              <a:t>si</a:t>
            </a:r>
            <a:r>
              <a:rPr lang="en-US" altLang="zh-CN" sz="2800" b="1"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800" b="1" dirty="0" err="1">
                <a:latin typeface="Times New Roman" panose="02020603050405020304" pitchFamily="18" charset="0"/>
                <a:ea typeface="华文楷体" panose="02010600040101010101" pitchFamily="2" charset="-122"/>
                <a:cs typeface="Times New Roman" panose="02020603050405020304" pitchFamily="18" charset="0"/>
              </a:rPr>
              <a:t>sj</a:t>
            </a:r>
            <a:r>
              <a:rPr lang="en-US" altLang="zh-CN" sz="2800" b="1"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是对两个不相交集进行合并，使之成为一个新的、更大的不相交集。当分属于两个不相交集的元素间添加了等价关系，根据传递性，也要合并这两个不相交集</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特别</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地：</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当有元素</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x</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插入时，可以通过把单个元素</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x</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视作由它自己构成了一个新的不相交集，让新的不相交集和某个已有的不相交集合并，就完成了插入操作</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查找</a:t>
            </a:r>
            <a:r>
              <a:rPr lang="en-US" altLang="zh-CN" sz="2800" b="1" dirty="0">
                <a:latin typeface="Times New Roman" panose="02020603050405020304" pitchFamily="18" charset="0"/>
                <a:ea typeface="华文楷体" panose="02010600040101010101" pitchFamily="2" charset="-122"/>
                <a:cs typeface="Times New Roman" panose="02020603050405020304" pitchFamily="18" charset="0"/>
              </a:rPr>
              <a:t>find(x)</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是对集合</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S</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中的元素</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x</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找到它所属的不相交集，这里即给出不相交集的标志</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7248709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存储：</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1583062" cy="2677656"/>
          </a:xfrm>
          <a:prstGeom prst="rect">
            <a:avLst/>
          </a:prstGeom>
          <a:noFill/>
        </p:spPr>
        <p:txBody>
          <a:bodyPr wrap="square" rtlCol="0">
            <a:spAutoFit/>
          </a:bodyPr>
          <a:lstStyle/>
          <a:p>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不相交集的存储</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分为</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800" b="1" dirty="0">
                <a:latin typeface="Times New Roman" panose="02020603050405020304" pitchFamily="18" charset="0"/>
                <a:ea typeface="华文楷体" panose="02010600040101010101" pitchFamily="2" charset="-122"/>
                <a:cs typeface="Times New Roman" panose="02020603050405020304" pitchFamily="18" charset="0"/>
              </a:rPr>
              <a:t>顺序</a:t>
            </a:r>
            <a:r>
              <a:rPr lang="zh-CN"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存储</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和</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树形存储</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顺序</a:t>
            </a:r>
            <a:r>
              <a:rPr lang="zh-CN"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存储</a:t>
            </a:r>
            <a:r>
              <a:rPr lang="zh-CN" altLang="en-US" sz="2800" b="1"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可以将集合</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S</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中的所有元素放置在同一个数组中，数组中的每个分量除了存储元素还要存储元素所属的不相交集的标志</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可以看出，下列元素分属于三个不相交集。</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2250167" y="4795339"/>
            <a:ext cx="6612256" cy="1228090"/>
          </a:xfrm>
          <a:prstGeom prst="rect">
            <a:avLst/>
          </a:prstGeom>
          <a:noFill/>
          <a:ln>
            <a:noFill/>
          </a:ln>
        </p:spPr>
      </p:pic>
    </p:spTree>
    <p:extLst>
      <p:ext uri="{BB962C8B-B14F-4D97-AF65-F5344CB8AC3E}">
        <p14:creationId xmlns:p14="http://schemas.microsoft.com/office/powerpoint/2010/main" val="1285050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存储：</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37418"/>
            <a:ext cx="11583062" cy="4832092"/>
          </a:xfrm>
          <a:prstGeom prst="rect">
            <a:avLst/>
          </a:prstGeom>
          <a:noFill/>
        </p:spPr>
        <p:txBody>
          <a:bodyPr wrap="square" rtlCol="0">
            <a:spAutoFit/>
          </a:bodyPr>
          <a:lstStyle/>
          <a:p>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不相交集的存储</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分为</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顺序</a:t>
            </a:r>
            <a:r>
              <a:rPr lang="zh-CN"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存储</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和</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树形存储</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p>
          <a:p>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树形</a:t>
            </a:r>
            <a:r>
              <a:rPr lang="zh-CN"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存储</a:t>
            </a:r>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将集合</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S</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中的所有元素放置在同一个数组中，而数组中的每个分量除了存储元素，还要存储元素的父结点下标，这种存储方式称</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双亲表示</a:t>
            </a:r>
            <a:r>
              <a:rPr lang="zh-CN"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法</a:t>
            </a:r>
            <a:r>
              <a:rPr lang="zh-CN" altLang="en-US" sz="2800" dirty="0">
                <a:latin typeface="Times New Roman" panose="02020603050405020304" pitchFamily="18" charset="0"/>
                <a:ea typeface="华文楷体" panose="02010600040101010101" pitchFamily="2" charset="-122"/>
                <a:cs typeface="Times New Roman" panose="02020603050405020304" pitchFamily="18" charset="0"/>
              </a:rPr>
              <a:t>，它是一种树形存储</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特殊地：</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当某个元素的父结点下标为</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，这个元素就是树根</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pPr marL="457200" indent="-457200">
              <a:buFont typeface="Wingdings" panose="05000000000000000000" pitchFamily="2" charset="2"/>
              <a:buChar char="Ø"/>
            </a:pP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每个</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不相交集用一棵树来表示，然后用树根下标表示所属不相交集的标志</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pPr marL="457200" indent="-457200">
              <a:buFont typeface="Wingdings" panose="05000000000000000000" pitchFamily="2" charset="2"/>
              <a:buChar char="Ø"/>
            </a:pP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集合</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中的任何一个元素沿着父结点字段都可以追溯到根，找到所属的不相交集合的标志</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pPr marL="457200" indent="-457200">
              <a:buFont typeface="Wingdings" panose="05000000000000000000" pitchFamily="2" charset="2"/>
              <a:buChar char="Ø"/>
            </a:pP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代表</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不同不相交集的树组成一片森林。</a:t>
            </a:r>
          </a:p>
        </p:txBody>
      </p:sp>
      <p:sp>
        <p:nvSpPr>
          <p:cNvPr id="3" name="文本框 2"/>
          <p:cNvSpPr txBox="1"/>
          <p:nvPr/>
        </p:nvSpPr>
        <p:spPr>
          <a:xfrm>
            <a:off x="3935896" y="757483"/>
            <a:ext cx="6698974" cy="523220"/>
          </a:xfrm>
          <a:prstGeom prst="rect">
            <a:avLst/>
          </a:prstGeom>
          <a:noFill/>
        </p:spPr>
        <p:txBody>
          <a:bodyPr wrap="square" rtlCol="0">
            <a:spAutoFit/>
          </a:bodyPr>
          <a:lstStyle/>
          <a:p>
            <a:r>
              <a:rPr lang="zh-CN" altLang="en-US" sz="2800" dirty="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思考： 树中每个结点为啥只存</a:t>
            </a:r>
            <a:r>
              <a:rPr lang="en-US" altLang="zh-CN" sz="2800" dirty="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parent?</a:t>
            </a:r>
            <a:endParaRPr lang="zh-CN" altLang="en-US" sz="2800" dirty="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1151502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存储：</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529649"/>
            <a:ext cx="11583062" cy="1384995"/>
          </a:xfrm>
          <a:prstGeom prst="rect">
            <a:avLst/>
          </a:prstGeom>
          <a:noFill/>
        </p:spPr>
        <p:txBody>
          <a:bodyPr wrap="square" rtlCol="0">
            <a:spAutoFit/>
          </a:bodyPr>
          <a:lstStyle/>
          <a:p>
            <a:r>
              <a:rPr lang="zh-CN" altLang="zh-CN" sz="2800" dirty="0">
                <a:latin typeface="华文楷体" panose="02010600040101010101" pitchFamily="2" charset="-122"/>
                <a:ea typeface="华文楷体" panose="02010600040101010101" pitchFamily="2" charset="-122"/>
              </a:rPr>
              <a:t>不相交集的存储</a:t>
            </a:r>
            <a:r>
              <a:rPr lang="zh-CN" altLang="zh-CN" sz="2800" dirty="0" smtClean="0">
                <a:latin typeface="华文楷体" panose="02010600040101010101" pitchFamily="2" charset="-122"/>
                <a:ea typeface="华文楷体" panose="02010600040101010101" pitchFamily="2" charset="-122"/>
              </a:rPr>
              <a:t>分为</a:t>
            </a:r>
            <a:r>
              <a:rPr lang="zh-CN" altLang="en-US" sz="2800" dirty="0" smtClean="0">
                <a:latin typeface="华文楷体" panose="02010600040101010101" pitchFamily="2" charset="-122"/>
                <a:ea typeface="华文楷体" panose="02010600040101010101" pitchFamily="2" charset="-122"/>
              </a:rPr>
              <a:t>：</a:t>
            </a:r>
            <a:r>
              <a:rPr lang="zh-CN" altLang="en-US" sz="2800" b="1" dirty="0" smtClean="0">
                <a:latin typeface="华文楷体" panose="02010600040101010101" pitchFamily="2" charset="-122"/>
                <a:ea typeface="华文楷体" panose="02010600040101010101" pitchFamily="2" charset="-122"/>
              </a:rPr>
              <a:t>顺序</a:t>
            </a:r>
            <a:r>
              <a:rPr lang="zh-CN" altLang="zh-CN" sz="2800" b="1" dirty="0" smtClean="0">
                <a:latin typeface="华文楷体" panose="02010600040101010101" pitchFamily="2" charset="-122"/>
                <a:ea typeface="华文楷体" panose="02010600040101010101" pitchFamily="2" charset="-122"/>
              </a:rPr>
              <a:t>存储</a:t>
            </a:r>
            <a:r>
              <a:rPr lang="zh-CN" altLang="zh-CN" sz="2800" dirty="0">
                <a:latin typeface="华文楷体" panose="02010600040101010101" pitchFamily="2" charset="-122"/>
                <a:ea typeface="华文楷体" panose="02010600040101010101" pitchFamily="2" charset="-122"/>
              </a:rPr>
              <a:t>和</a:t>
            </a:r>
            <a:r>
              <a:rPr lang="zh-CN" altLang="zh-CN" sz="2800" b="1" dirty="0">
                <a:latin typeface="华文楷体" panose="02010600040101010101" pitchFamily="2" charset="-122"/>
                <a:ea typeface="华文楷体" panose="02010600040101010101" pitchFamily="2" charset="-122"/>
              </a:rPr>
              <a:t>树形存储</a:t>
            </a:r>
            <a:r>
              <a:rPr lang="zh-CN" altLang="zh-CN" sz="2800" dirty="0">
                <a:latin typeface="华文楷体" panose="02010600040101010101" pitchFamily="2" charset="-122"/>
                <a:ea typeface="华文楷体" panose="02010600040101010101" pitchFamily="2" charset="-122"/>
              </a:rPr>
              <a:t>。</a:t>
            </a:r>
          </a:p>
          <a:p>
            <a:endParaRPr lang="en-US" altLang="zh-CN" sz="2800" dirty="0">
              <a:latin typeface="华文楷体" panose="02010600040101010101" pitchFamily="2" charset="-122"/>
              <a:ea typeface="华文楷体" panose="02010600040101010101" pitchFamily="2" charset="-122"/>
            </a:endParaRPr>
          </a:p>
          <a:p>
            <a:r>
              <a:rPr lang="zh-CN" altLang="en-US" sz="2800" b="1" dirty="0" smtClean="0">
                <a:latin typeface="华文楷体" panose="02010600040101010101" pitchFamily="2" charset="-122"/>
                <a:ea typeface="华文楷体" panose="02010600040101010101" pitchFamily="2" charset="-122"/>
              </a:rPr>
              <a:t>树形</a:t>
            </a:r>
            <a:r>
              <a:rPr lang="zh-CN" altLang="zh-CN" sz="2800" b="1" dirty="0" smtClean="0">
                <a:latin typeface="华文楷体" panose="02010600040101010101" pitchFamily="2" charset="-122"/>
                <a:ea typeface="华文楷体" panose="02010600040101010101" pitchFamily="2" charset="-122"/>
              </a:rPr>
              <a:t>存储</a:t>
            </a:r>
            <a:r>
              <a:rPr lang="zh-CN" altLang="en-US" sz="2800" b="1"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2492548" y="2536677"/>
            <a:ext cx="7870652" cy="3721883"/>
          </a:xfrm>
          <a:prstGeom prst="rect">
            <a:avLst/>
          </a:prstGeom>
          <a:noFill/>
          <a:ln>
            <a:noFill/>
          </a:ln>
        </p:spPr>
      </p:pic>
    </p:spTree>
    <p:extLst>
      <p:ext uri="{BB962C8B-B14F-4D97-AF65-F5344CB8AC3E}">
        <p14:creationId xmlns:p14="http://schemas.microsoft.com/office/powerpoint/2010/main" val="875488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树形存储的不相交集的基本操作算法：</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671889"/>
            <a:ext cx="11583062" cy="3539430"/>
          </a:xfrm>
          <a:prstGeom prst="rect">
            <a:avLst/>
          </a:prstGeom>
          <a:noFill/>
        </p:spPr>
        <p:txBody>
          <a:bodyPr wrap="square" rtlCol="0">
            <a:spAutoFit/>
          </a:bodyPr>
          <a:lstStyle/>
          <a:p>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查找：</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对于一个元素只需要沿着这棵树向上找到树根，得到树根的下标，就完成了查找任务。时间花费是这棵树的高度。显然树的高度越低越好，最低时一个不相交集可以退化为两层，一个元素作为树根，其余元素作为树根的儿子结点。</a:t>
            </a:r>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合并：</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当</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两个不相交集要合并时，可以将</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中所有元素都当作</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的根结点的儿子，但时间花费和</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中元素个数相关。如果简单地把</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的根作为</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的根结点的儿子，时间花费是常量阶的</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6850384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顺序存储和树形存储的优缺点：</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671889"/>
            <a:ext cx="11583062" cy="2246769"/>
          </a:xfrm>
          <a:prstGeom prst="rect">
            <a:avLst/>
          </a:prstGeom>
          <a:noFill/>
        </p:spPr>
        <p:txBody>
          <a:bodyPr wrap="square" rtlCol="0">
            <a:spAutoFit/>
          </a:bodyPr>
          <a:lstStyle/>
          <a:p>
            <a:pPr marL="457200" indent="-457200">
              <a:buFont typeface="Wingdings" panose="05000000000000000000" pitchFamily="2" charset="2"/>
              <a:buChar char="Ø"/>
            </a:pPr>
            <a:r>
              <a:rPr lang="zh-CN" altLang="zh-CN" sz="2800" dirty="0">
                <a:latin typeface="华文楷体" panose="02010600040101010101" pitchFamily="2" charset="-122"/>
                <a:ea typeface="华文楷体" panose="02010600040101010101" pitchFamily="2" charset="-122"/>
              </a:rPr>
              <a:t>如果采用顺序存储法，</a:t>
            </a:r>
            <a:r>
              <a:rPr lang="zh-CN" altLang="zh-CN" sz="2800" dirty="0" smtClean="0">
                <a:latin typeface="华文楷体" panose="02010600040101010101" pitchFamily="2" charset="-122"/>
                <a:ea typeface="华文楷体" panose="02010600040101010101" pitchFamily="2" charset="-122"/>
              </a:rPr>
              <a:t>查找</a:t>
            </a:r>
            <a:r>
              <a:rPr lang="zh-CN" altLang="en-US" sz="2800" dirty="0" smtClean="0">
                <a:latin typeface="华文楷体" panose="02010600040101010101" pitchFamily="2" charset="-122"/>
                <a:ea typeface="华文楷体" panose="02010600040101010101" pitchFamily="2" charset="-122"/>
              </a:rPr>
              <a:t>、</a:t>
            </a:r>
            <a:r>
              <a:rPr lang="zh-CN" altLang="zh-CN" sz="2800" dirty="0" smtClean="0">
                <a:latin typeface="华文楷体" panose="02010600040101010101" pitchFamily="2" charset="-122"/>
                <a:ea typeface="华文楷体" panose="02010600040101010101" pitchFamily="2" charset="-122"/>
              </a:rPr>
              <a:t>合并</a:t>
            </a:r>
            <a:r>
              <a:rPr lang="zh-CN" altLang="en-US" sz="2800" dirty="0" smtClean="0">
                <a:latin typeface="华文楷体" panose="02010600040101010101" pitchFamily="2" charset="-122"/>
                <a:ea typeface="华文楷体" panose="02010600040101010101" pitchFamily="2" charset="-122"/>
              </a:rPr>
              <a:t>都</a:t>
            </a:r>
            <a:r>
              <a:rPr lang="zh-CN" altLang="zh-CN" sz="2800" dirty="0" smtClean="0">
                <a:latin typeface="华文楷体" panose="02010600040101010101" pitchFamily="2" charset="-122"/>
                <a:ea typeface="华文楷体" panose="02010600040101010101" pitchFamily="2" charset="-122"/>
              </a:rPr>
              <a:t>是</a:t>
            </a:r>
            <a:r>
              <a:rPr lang="zh-CN" altLang="zh-CN" sz="2800" dirty="0">
                <a:latin typeface="华文楷体" panose="02010600040101010101" pitchFamily="2" charset="-122"/>
                <a:ea typeface="华文楷体" panose="02010600040101010101" pitchFamily="2" charset="-122"/>
              </a:rPr>
              <a:t>线性</a:t>
            </a:r>
            <a:r>
              <a:rPr lang="zh-CN" altLang="zh-CN" sz="2800" dirty="0" smtClean="0">
                <a:latin typeface="华文楷体" panose="02010600040101010101" pitchFamily="2" charset="-122"/>
                <a:ea typeface="华文楷体" panose="02010600040101010101" pitchFamily="2" charset="-122"/>
              </a:rPr>
              <a:t>阶</a:t>
            </a:r>
            <a:r>
              <a:rPr lang="en-US" altLang="zh-CN" sz="2800" dirty="0" smtClean="0">
                <a:latin typeface="华文楷体" panose="02010600040101010101" pitchFamily="2" charset="-122"/>
                <a:ea typeface="华文楷体" panose="02010600040101010101" pitchFamily="2" charset="-122"/>
              </a:rPr>
              <a:t>O(n)</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如果</a:t>
            </a:r>
            <a:r>
              <a:rPr lang="zh-CN" altLang="zh-CN" sz="2800" dirty="0">
                <a:latin typeface="华文楷体" panose="02010600040101010101" pitchFamily="2" charset="-122"/>
                <a:ea typeface="华文楷体" panose="02010600040101010101" pitchFamily="2" charset="-122"/>
              </a:rPr>
              <a:t>采用树形存储方法，查找</a:t>
            </a:r>
            <a:r>
              <a:rPr lang="zh-CN" altLang="zh-CN" sz="2800" dirty="0" smtClean="0">
                <a:latin typeface="华文楷体" panose="02010600040101010101" pitchFamily="2" charset="-122"/>
                <a:ea typeface="华文楷体" panose="02010600040101010101" pitchFamily="2" charset="-122"/>
              </a:rPr>
              <a:t>是树</a:t>
            </a:r>
            <a:r>
              <a:rPr lang="zh-CN" altLang="zh-CN" sz="2800" dirty="0">
                <a:latin typeface="华文楷体" panose="02010600040101010101" pitchFamily="2" charset="-122"/>
                <a:ea typeface="华文楷体" panose="02010600040101010101" pitchFamily="2" charset="-122"/>
              </a:rPr>
              <a:t>的</a:t>
            </a:r>
            <a:r>
              <a:rPr lang="zh-CN" altLang="zh-CN" sz="2800" dirty="0" smtClean="0">
                <a:latin typeface="华文楷体" panose="02010600040101010101" pitchFamily="2" charset="-122"/>
                <a:ea typeface="华文楷体" panose="02010600040101010101" pitchFamily="2" charset="-122"/>
              </a:rPr>
              <a:t>高度、</a:t>
            </a:r>
            <a:r>
              <a:rPr lang="zh-CN" altLang="zh-CN" sz="2800" dirty="0">
                <a:latin typeface="华文楷体" panose="02010600040101010101" pitchFamily="2" charset="-122"/>
                <a:ea typeface="华文楷体" panose="02010600040101010101" pitchFamily="2" charset="-122"/>
              </a:rPr>
              <a:t>合并是常量</a:t>
            </a:r>
            <a:r>
              <a:rPr lang="zh-CN" altLang="zh-CN" sz="2800" dirty="0" smtClean="0">
                <a:latin typeface="华文楷体" panose="02010600040101010101" pitchFamily="2" charset="-122"/>
                <a:ea typeface="华文楷体" panose="02010600040101010101" pitchFamily="2" charset="-122"/>
              </a:rPr>
              <a:t>阶</a:t>
            </a:r>
            <a:r>
              <a:rPr lang="en-US" altLang="zh-CN" sz="2800" dirty="0" smtClean="0">
                <a:latin typeface="华文楷体" panose="02010600040101010101" pitchFamily="2" charset="-122"/>
                <a:ea typeface="华文楷体" panose="02010600040101010101" pitchFamily="2" charset="-122"/>
              </a:rPr>
              <a:t>O(1) </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r>
              <a:rPr lang="en-US" altLang="zh-CN" sz="2800" dirty="0" smtClean="0">
                <a:latin typeface="华文楷体" panose="02010600040101010101" pitchFamily="2" charset="-122"/>
                <a:ea typeface="华文楷体" panose="02010600040101010101" pitchFamily="2" charset="-122"/>
              </a:rPr>
              <a:t>     </a:t>
            </a:r>
            <a:r>
              <a:rPr lang="zh-CN" altLang="zh-CN" sz="2800" b="1" dirty="0" smtClean="0">
                <a:latin typeface="华文楷体" panose="02010600040101010101" pitchFamily="2" charset="-122"/>
                <a:ea typeface="华文楷体" panose="02010600040101010101" pitchFamily="2" charset="-122"/>
              </a:rPr>
              <a:t>树形</a:t>
            </a:r>
            <a:r>
              <a:rPr lang="zh-CN" altLang="zh-CN" sz="2800" b="1" dirty="0">
                <a:latin typeface="华文楷体" panose="02010600040101010101" pitchFamily="2" charset="-122"/>
                <a:ea typeface="华文楷体" panose="02010600040101010101" pitchFamily="2" charset="-122"/>
              </a:rPr>
              <a:t>存储法是不相交集的常用物理结构</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endParaRPr lang="en-US" altLang="zh-CN" sz="2800" dirty="0">
              <a:latin typeface="华文楷体" panose="02010600040101010101" pitchFamily="2" charset="-122"/>
              <a:ea typeface="华文楷体" panose="02010600040101010101" pitchFamily="2" charset="-122"/>
            </a:endParaRPr>
          </a:p>
          <a:p>
            <a:endParaRPr lang="zh-CN" altLang="zh-CN" sz="2800" dirty="0"/>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341460" y="4674444"/>
            <a:ext cx="5565854" cy="938944"/>
          </a:xfrm>
          <a:prstGeom prst="rect">
            <a:avLst/>
          </a:prstGeom>
          <a:noFill/>
          <a:ln>
            <a:noFill/>
          </a:ln>
        </p:spPr>
      </p:pic>
      <p:pic>
        <p:nvPicPr>
          <p:cNvPr id="5" name="图片 4"/>
          <p:cNvPicPr/>
          <p:nvPr/>
        </p:nvPicPr>
        <p:blipFill>
          <a:blip r:embed="rId4">
            <a:extLst>
              <a:ext uri="{28A0092B-C50C-407E-A947-70E740481C1C}">
                <a14:useLocalDpi xmlns:a14="http://schemas.microsoft.com/office/drawing/2010/main" val="0"/>
              </a:ext>
            </a:extLst>
          </a:blip>
          <a:srcRect/>
          <a:stretch>
            <a:fillRect/>
          </a:stretch>
        </p:blipFill>
        <p:spPr bwMode="auto">
          <a:xfrm>
            <a:off x="6034034" y="3445185"/>
            <a:ext cx="5649966" cy="3036809"/>
          </a:xfrm>
          <a:prstGeom prst="rect">
            <a:avLst/>
          </a:prstGeom>
          <a:noFill/>
          <a:ln>
            <a:noFill/>
          </a:ln>
        </p:spPr>
      </p:pic>
    </p:spTree>
    <p:extLst>
      <p:ext uri="{BB962C8B-B14F-4D97-AF65-F5344CB8AC3E}">
        <p14:creationId xmlns:p14="http://schemas.microsoft.com/office/powerpoint/2010/main" val="37046451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树形存储的不相交集的基本操作算法的优化：</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346990"/>
            <a:ext cx="11583062" cy="5262979"/>
          </a:xfrm>
          <a:prstGeom prst="rect">
            <a:avLst/>
          </a:prstGeom>
          <a:noFill/>
        </p:spPr>
        <p:txBody>
          <a:bodyPr wrap="square" rtlCol="0">
            <a:spAutoFit/>
          </a:bodyPr>
          <a:lstStyle/>
          <a:p>
            <a:pPr lvl="0"/>
            <a:r>
              <a:rPr lang="zh-CN" altLang="zh-CN" sz="2800" b="1" dirty="0">
                <a:latin typeface="Times New Roman" panose="02020603050405020304" pitchFamily="18" charset="0"/>
                <a:ea typeface="华文楷体" panose="02010600040101010101" pitchFamily="2" charset="-122"/>
                <a:cs typeface="Times New Roman" panose="02020603050405020304" pitchFamily="18" charset="0"/>
              </a:rPr>
              <a:t>合并操作：按照两个树的高度或者结点规模来判别</a:t>
            </a:r>
            <a:r>
              <a:rPr lang="zh-CN" altLang="zh-CN" sz="2800" b="1"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800" b="1" dirty="0" smtClean="0">
                <a:solidFill>
                  <a:schemeClr val="accent1"/>
                </a:solidFill>
                <a:latin typeface="Times New Roman" panose="02020603050405020304" pitchFamily="18" charset="0"/>
                <a:ea typeface="华文楷体" panose="02010600040101010101" pitchFamily="2" charset="-122"/>
                <a:cs typeface="Times New Roman" panose="02020603050405020304" pitchFamily="18" charset="0"/>
              </a:rPr>
              <a:t>自行了解按秩合并</a:t>
            </a:r>
            <a:r>
              <a:rPr lang="zh-CN" altLang="en-US" sz="2800" b="1"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endParaRPr>
          </a:p>
          <a:p>
            <a:pPr lvl="0"/>
            <a:endParaRPr lang="en-US" altLang="zh-CN" sz="2800" b="1" dirty="0" smtClean="0">
              <a:latin typeface="Times New Roman" panose="02020603050405020304" pitchFamily="18" charset="0"/>
              <a:ea typeface="华文楷体" panose="02010600040101010101" pitchFamily="2" charset="-122"/>
              <a:cs typeface="Times New Roman" panose="02020603050405020304" pitchFamily="18" charset="0"/>
            </a:endParaRPr>
          </a:p>
          <a:p>
            <a:pPr lvl="0"/>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按</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高度时，将高度小的树并入高度大的树，以高度大的树的根结点作为合并后的树根。这样可以尽量阻止合并后树的高度增加，查找就会因树的高度不增而提高</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效率</a:t>
            </a:r>
            <a:r>
              <a:rPr lang="zh-CN" altLang="en-US" sz="2800" dirty="0" smtClean="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当然，当两个树高度一致时，合并后树高必然增加</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pPr lvl="0"/>
            <a:endParaRPr lang="en-US" altLang="zh-CN" sz="2800" dirty="0" smtClean="0">
              <a:latin typeface="Times New Roman" panose="02020603050405020304" pitchFamily="18" charset="0"/>
              <a:ea typeface="华文楷体" panose="02010600040101010101" pitchFamily="2" charset="-122"/>
              <a:cs typeface="Times New Roman" panose="02020603050405020304" pitchFamily="18" charset="0"/>
            </a:endParaRPr>
          </a:p>
          <a:p>
            <a:pPr lvl="0"/>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按</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结点规模时，将规模小的树并入规模大的树。这种方法，可使合并后层次号增加</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的结点个数量达到</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最少</a:t>
            </a:r>
            <a:r>
              <a:rPr lang="zh-CN" altLang="en-US" sz="28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从而达到降低后面平均查找时间的目的。</a:t>
            </a:r>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pPr lvl="0"/>
            <a:endParaRPr lang="en-US" altLang="zh-CN" sz="2800" dirty="0">
              <a:latin typeface="Times New Roman" panose="02020603050405020304" pitchFamily="18" charset="0"/>
              <a:ea typeface="华文楷体" panose="02010600040101010101" pitchFamily="2" charset="-122"/>
              <a:cs typeface="Times New Roman" panose="02020603050405020304" pitchFamily="18" charset="0"/>
            </a:endParaRPr>
          </a:p>
          <a:p>
            <a:pPr lvl="0"/>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为方便</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合并，根结点的父结点不再使用</a:t>
            </a:r>
            <a:r>
              <a:rPr lang="en-US" altLang="zh-CN" sz="28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zh-CN" sz="2800" dirty="0">
                <a:latin typeface="Times New Roman" panose="02020603050405020304" pitchFamily="18" charset="0"/>
                <a:ea typeface="华文楷体" panose="02010600040101010101" pitchFamily="2" charset="-122"/>
                <a:cs typeface="Times New Roman" panose="02020603050405020304" pitchFamily="18" charset="0"/>
              </a:rPr>
              <a:t>，可以用高度或者规模的负数来表示</a:t>
            </a:r>
            <a:r>
              <a:rPr lang="zh-CN" altLang="zh-CN" sz="280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8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9906389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00281" y="1384450"/>
            <a:ext cx="11791719" cy="5092349"/>
          </a:xfrm>
        </p:spPr>
        <p:txBody>
          <a:bodyPr>
            <a:noAutofit/>
          </a:bodyPr>
          <a:lstStyle/>
          <a:p>
            <a:pPr marL="0" indent="0">
              <a:buNone/>
            </a:pPr>
            <a:r>
              <a:rPr lang="zh-CN" altLang="zh-CN" sz="2600" dirty="0">
                <a:ea typeface="华文楷体" pitchFamily="2" charset="-122"/>
                <a:cs typeface="Times New Roman" panose="02020603050405020304" pitchFamily="18" charset="0"/>
              </a:rPr>
              <a:t>证明：</a:t>
            </a:r>
            <a:r>
              <a:rPr lang="zh-CN" altLang="zh-CN" sz="2600" b="0" dirty="0">
                <a:ea typeface="华文楷体" pitchFamily="2" charset="-122"/>
                <a:cs typeface="Times New Roman" panose="02020603050405020304" pitchFamily="18" charset="0"/>
              </a:rPr>
              <a:t>利用数学归纳法证明。</a:t>
            </a:r>
          </a:p>
          <a:p>
            <a:pPr marL="0" indent="0">
              <a:buNone/>
            </a:pPr>
            <a:r>
              <a:rPr lang="zh-CN" altLang="zh-CN" sz="2600" b="0" dirty="0">
                <a:ea typeface="华文楷体" pitchFamily="2" charset="-122"/>
                <a:cs typeface="Times New Roman" panose="02020603050405020304" pitchFamily="18" charset="0"/>
              </a:rPr>
              <a:t>当</a:t>
            </a:r>
            <a:r>
              <a:rPr lang="en-US" altLang="zh-CN" sz="2600" b="0" dirty="0" err="1">
                <a:ea typeface="华文楷体" pitchFamily="2" charset="-122"/>
                <a:cs typeface="Times New Roman" panose="02020603050405020304" pitchFamily="18" charset="0"/>
              </a:rPr>
              <a:t>i</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，即为根结点时，根的左子编号为</a:t>
            </a:r>
            <a:r>
              <a:rPr lang="en-US" altLang="zh-CN" sz="2600" b="0" dirty="0">
                <a:ea typeface="华文楷体" pitchFamily="2" charset="-122"/>
                <a:cs typeface="Times New Roman" panose="02020603050405020304" pitchFamily="18" charset="0"/>
              </a:rPr>
              <a:t>2</a:t>
            </a:r>
            <a:r>
              <a:rPr lang="zh-CN" altLang="zh-CN" sz="2600" b="0" dirty="0">
                <a:ea typeface="华文楷体" pitchFamily="2" charset="-122"/>
                <a:cs typeface="Times New Roman" panose="02020603050405020304" pitchFamily="18" charset="0"/>
              </a:rPr>
              <a:t>、右子编号为</a:t>
            </a:r>
            <a:r>
              <a:rPr lang="en-US" altLang="zh-CN" sz="2600" b="0" dirty="0">
                <a:ea typeface="华文楷体" pitchFamily="2" charset="-122"/>
                <a:cs typeface="Times New Roman" panose="02020603050405020304" pitchFamily="18" charset="0"/>
              </a:rPr>
              <a:t>3</a:t>
            </a:r>
            <a:r>
              <a:rPr lang="zh-CN" altLang="zh-CN" sz="2600" b="0" dirty="0">
                <a:ea typeface="华文楷体" pitchFamily="2" charset="-122"/>
                <a:cs typeface="Times New Roman" panose="02020603050405020304" pitchFamily="18" charset="0"/>
              </a:rPr>
              <a:t>，结论显然成立。</a:t>
            </a:r>
          </a:p>
          <a:p>
            <a:pPr marL="0" indent="0">
              <a:buNone/>
            </a:pPr>
            <a:r>
              <a:rPr lang="zh-CN" altLang="zh-CN" sz="2600" b="0" dirty="0">
                <a:ea typeface="华文楷体" pitchFamily="2" charset="-122"/>
                <a:cs typeface="Times New Roman" panose="02020603050405020304" pitchFamily="18" charset="0"/>
              </a:rPr>
              <a:t>设</a:t>
            </a:r>
            <a:r>
              <a:rPr lang="en-US" altLang="zh-CN" sz="2600" b="0" dirty="0" err="1">
                <a:ea typeface="华文楷体" pitchFamily="2" charset="-122"/>
                <a:cs typeface="Times New Roman" panose="02020603050405020304" pitchFamily="18" charset="0"/>
              </a:rPr>
              <a:t>i</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时，其左子存在且编号为</a:t>
            </a:r>
            <a:r>
              <a:rPr lang="en-US" altLang="zh-CN" sz="2600" b="0" dirty="0">
                <a:ea typeface="华文楷体" pitchFamily="2" charset="-122"/>
                <a:cs typeface="Times New Roman" panose="02020603050405020304" pitchFamily="18" charset="0"/>
              </a:rPr>
              <a:t>2k</a:t>
            </a:r>
            <a:r>
              <a:rPr lang="zh-CN" altLang="zh-CN" sz="2600" b="0" dirty="0">
                <a:ea typeface="华文楷体" pitchFamily="2" charset="-122"/>
                <a:cs typeface="Times New Roman" panose="02020603050405020304" pitchFamily="18" charset="0"/>
              </a:rPr>
              <a:t>、右子存在且编号为</a:t>
            </a:r>
            <a:r>
              <a:rPr lang="en-US" altLang="zh-CN" sz="2600" b="0" dirty="0">
                <a:ea typeface="华文楷体" pitchFamily="2" charset="-122"/>
                <a:cs typeface="Times New Roman" panose="02020603050405020304" pitchFamily="18" charset="0"/>
              </a:rPr>
              <a:t>2k+1</a:t>
            </a:r>
            <a:r>
              <a:rPr lang="zh-CN" altLang="zh-CN" sz="2600" b="0" dirty="0">
                <a:ea typeface="华文楷体" pitchFamily="2" charset="-122"/>
                <a:cs typeface="Times New Roman" panose="02020603050405020304" pitchFamily="18" charset="0"/>
              </a:rPr>
              <a:t>，则编号为</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的结点因</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2k</a:t>
            </a:r>
            <a:r>
              <a:rPr lang="zh-CN" altLang="zh-CN" sz="2600" b="0" dirty="0">
                <a:ea typeface="华文楷体" pitchFamily="2" charset="-122"/>
                <a:cs typeface="Times New Roman" panose="02020603050405020304" pitchFamily="18" charset="0"/>
              </a:rPr>
              <a:t>就一定存在。如果编号为</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的结点有左子，左子一定紧挨着编号为</a:t>
            </a:r>
            <a:r>
              <a:rPr lang="en-US" altLang="zh-CN" sz="2600" b="0" dirty="0">
                <a:ea typeface="华文楷体" pitchFamily="2" charset="-122"/>
                <a:cs typeface="Times New Roman" panose="02020603050405020304" pitchFamily="18" charset="0"/>
              </a:rPr>
              <a:t>k</a:t>
            </a:r>
            <a:r>
              <a:rPr lang="zh-CN" altLang="zh-CN" sz="2600" b="0" dirty="0">
                <a:ea typeface="华文楷体" pitchFamily="2" charset="-122"/>
                <a:cs typeface="Times New Roman" panose="02020603050405020304" pitchFamily="18" charset="0"/>
              </a:rPr>
              <a:t>的结点的右子，下标即为</a:t>
            </a:r>
            <a:r>
              <a:rPr lang="en-US" altLang="zh-CN" sz="2600" b="0" dirty="0">
                <a:ea typeface="华文楷体" pitchFamily="2" charset="-122"/>
                <a:cs typeface="Times New Roman" panose="02020603050405020304" pitchFamily="18" charset="0"/>
              </a:rPr>
              <a:t>2k+1+1=2</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）；如果编号为</a:t>
            </a:r>
            <a:r>
              <a:rPr lang="en-US" altLang="zh-CN" sz="2600" b="0" dirty="0">
                <a:ea typeface="华文楷体" pitchFamily="2" charset="-122"/>
                <a:cs typeface="Times New Roman" panose="02020603050405020304" pitchFamily="18" charset="0"/>
              </a:rPr>
              <a:t>k+1</a:t>
            </a:r>
            <a:r>
              <a:rPr lang="zh-CN" altLang="zh-CN" sz="2600" b="0" dirty="0">
                <a:ea typeface="华文楷体" pitchFamily="2" charset="-122"/>
                <a:cs typeface="Times New Roman" panose="02020603050405020304" pitchFamily="18" charset="0"/>
              </a:rPr>
              <a:t>的结点又有右子则其编号为其左子编号加一，为</a:t>
            </a:r>
            <a:r>
              <a:rPr lang="en-US" altLang="zh-CN" sz="2600" b="0" dirty="0">
                <a:ea typeface="华文楷体" pitchFamily="2" charset="-122"/>
                <a:cs typeface="Times New Roman" panose="02020603050405020304" pitchFamily="18" charset="0"/>
              </a:rPr>
              <a:t>2(k+1)+1</a:t>
            </a:r>
            <a:r>
              <a:rPr lang="zh-CN" altLang="zh-CN" sz="2600" b="0" dirty="0">
                <a:ea typeface="华文楷体" pitchFamily="2" charset="-122"/>
                <a:cs typeface="Times New Roman" panose="02020603050405020304" pitchFamily="18" charset="0"/>
              </a:rPr>
              <a:t>。在完全二叉树中，</a:t>
            </a:r>
            <a:r>
              <a:rPr lang="en-US" altLang="zh-CN" sz="2600" b="0" dirty="0">
                <a:ea typeface="华文楷体" pitchFamily="2" charset="-122"/>
                <a:cs typeface="Times New Roman" panose="02020603050405020304" pitchFamily="18" charset="0"/>
              </a:rPr>
              <a:t>n</a:t>
            </a:r>
            <a:r>
              <a:rPr lang="zh-CN" altLang="zh-CN" sz="2600" b="0" dirty="0">
                <a:ea typeface="华文楷体" pitchFamily="2" charset="-122"/>
                <a:cs typeface="Times New Roman" panose="02020603050405020304" pitchFamily="18" charset="0"/>
              </a:rPr>
              <a:t>个结点是从</a:t>
            </a:r>
            <a:r>
              <a:rPr lang="en-US" altLang="zh-CN" sz="2600" b="0" dirty="0">
                <a:ea typeface="华文楷体" pitchFamily="2" charset="-122"/>
                <a:cs typeface="Times New Roman" panose="02020603050405020304" pitchFamily="18" charset="0"/>
              </a:rPr>
              <a:t>1</a:t>
            </a:r>
            <a:r>
              <a:rPr lang="zh-CN" altLang="zh-CN" sz="2600" b="0" dirty="0">
                <a:ea typeface="华文楷体" pitchFamily="2" charset="-122"/>
                <a:cs typeface="Times New Roman" panose="02020603050405020304" pitchFamily="18" charset="0"/>
              </a:rPr>
              <a:t>开始连续编号的，结点的编号最大为</a:t>
            </a:r>
            <a:r>
              <a:rPr lang="en-US" altLang="zh-CN" sz="2600" b="0" dirty="0">
                <a:ea typeface="华文楷体" pitchFamily="2" charset="-122"/>
                <a:cs typeface="Times New Roman" panose="02020603050405020304" pitchFamily="18" charset="0"/>
              </a:rPr>
              <a:t>n</a:t>
            </a:r>
            <a:r>
              <a:rPr lang="zh-CN" altLang="zh-CN" sz="2600" b="0" dirty="0">
                <a:ea typeface="华文楷体" pitchFamily="2" charset="-122"/>
                <a:cs typeface="Times New Roman" panose="02020603050405020304" pitchFamily="18" charset="0"/>
              </a:rPr>
              <a:t>，当某个结点存在，其编号必≤</a:t>
            </a:r>
            <a:r>
              <a:rPr lang="en-US" altLang="zh-CN" sz="2600" b="0" dirty="0">
                <a:ea typeface="华文楷体" pitchFamily="2" charset="-122"/>
                <a:cs typeface="Times New Roman" panose="02020603050405020304" pitchFamily="18" charset="0"/>
              </a:rPr>
              <a:t>n</a:t>
            </a:r>
            <a:r>
              <a:rPr lang="zh-CN" altLang="zh-CN" sz="2600" b="0" dirty="0">
                <a:ea typeface="华文楷体" pitchFamily="2" charset="-122"/>
                <a:cs typeface="Times New Roman" panose="02020603050405020304" pitchFamily="18" charset="0"/>
              </a:rPr>
              <a:t>，如果计算出某结点编号大于</a:t>
            </a:r>
            <a:r>
              <a:rPr lang="en-US" altLang="zh-CN" sz="2600" b="0" dirty="0">
                <a:ea typeface="华文楷体" pitchFamily="2" charset="-122"/>
                <a:cs typeface="Times New Roman" panose="02020603050405020304" pitchFamily="18" charset="0"/>
              </a:rPr>
              <a:t>n,</a:t>
            </a:r>
            <a:r>
              <a:rPr lang="zh-CN" altLang="zh-CN" sz="2600" b="0" dirty="0">
                <a:ea typeface="华文楷体" pitchFamily="2" charset="-122"/>
                <a:cs typeface="Times New Roman" panose="02020603050405020304" pitchFamily="18" charset="0"/>
              </a:rPr>
              <a:t>就说明该结点不存在。</a:t>
            </a:r>
          </a:p>
          <a:p>
            <a:pPr marL="0" indent="0">
              <a:buNone/>
            </a:pPr>
            <a:r>
              <a:rPr lang="zh-CN" altLang="zh-CN" sz="2600" b="0" dirty="0">
                <a:ea typeface="华文楷体" pitchFamily="2" charset="-122"/>
                <a:cs typeface="Times New Roman" panose="02020603050405020304" pitchFamily="18" charset="0"/>
              </a:rPr>
              <a:t>结合以上讨论，根据数学归纳法，性质</a:t>
            </a:r>
            <a:r>
              <a:rPr lang="en-US" altLang="zh-CN" sz="2600" b="0" dirty="0">
                <a:ea typeface="华文楷体" pitchFamily="2" charset="-122"/>
                <a:cs typeface="Times New Roman" panose="02020603050405020304" pitchFamily="18" charset="0"/>
              </a:rPr>
              <a:t>5(2)</a:t>
            </a:r>
            <a:r>
              <a:rPr lang="zh-CN" altLang="zh-CN" sz="2600" b="0" dirty="0">
                <a:ea typeface="华文楷体" pitchFamily="2" charset="-122"/>
                <a:cs typeface="Times New Roman" panose="02020603050405020304" pitchFamily="18" charset="0"/>
              </a:rPr>
              <a:t>、（</a:t>
            </a:r>
            <a:r>
              <a:rPr lang="en-US" altLang="zh-CN" sz="2600" b="0" dirty="0">
                <a:ea typeface="华文楷体" pitchFamily="2" charset="-122"/>
                <a:cs typeface="Times New Roman" panose="02020603050405020304" pitchFamily="18" charset="0"/>
              </a:rPr>
              <a:t>3</a:t>
            </a:r>
            <a:r>
              <a:rPr lang="zh-CN" altLang="zh-CN" sz="2600" b="0" dirty="0">
                <a:ea typeface="华文楷体" pitchFamily="2" charset="-122"/>
                <a:cs typeface="Times New Roman" panose="02020603050405020304" pitchFamily="18" charset="0"/>
              </a:rPr>
              <a:t>）成立</a:t>
            </a:r>
            <a:r>
              <a:rPr lang="zh-CN" altLang="zh-CN" sz="2600" b="0" dirty="0" smtClean="0">
                <a:ea typeface="华文楷体" pitchFamily="2" charset="-122"/>
                <a:cs typeface="Times New Roman" panose="02020603050405020304" pitchFamily="18" charset="0"/>
              </a:rPr>
              <a:t>。</a:t>
            </a:r>
            <a:endParaRPr lang="zh-CN" altLang="zh-CN" sz="2600" b="0" dirty="0">
              <a:ea typeface="华文楷体"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400281" y="810267"/>
            <a:ext cx="11162884"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二叉树</a:t>
            </a:r>
            <a:r>
              <a:rPr lang="zh-CN" altLang="zh-CN" dirty="0">
                <a:latin typeface="华文楷体" panose="02010600040101010101" pitchFamily="2" charset="-122"/>
                <a:ea typeface="华文楷体" panose="02010600040101010101" pitchFamily="2" charset="-122"/>
              </a:rPr>
              <a:t>的性质</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6024490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smtClean="0">
                <a:latin typeface="华文楷体" panose="02010600040101010101" pitchFamily="2" charset="-122"/>
                <a:ea typeface="华文楷体" panose="02010600040101010101" pitchFamily="2" charset="-122"/>
              </a:rPr>
              <a:t>合并算法优化后示例：</a:t>
            </a:r>
            <a:endParaRPr lang="zh-CN" altLang="en-US" dirty="0">
              <a:latin typeface="华文楷体" panose="02010600040101010101" pitchFamily="2" charset="-122"/>
              <a:ea typeface="华文楷体" panose="02010600040101010101" pitchFamily="2" charset="-122"/>
            </a:endParaRPr>
          </a:p>
        </p:txBody>
      </p:sp>
      <p:pic>
        <p:nvPicPr>
          <p:cNvPr id="4" name="图片 3"/>
          <p:cNvPicPr/>
          <p:nvPr/>
        </p:nvPicPr>
        <p:blipFill>
          <a:blip r:embed="rId2">
            <a:extLst>
              <a:ext uri="{28A0092B-C50C-407E-A947-70E740481C1C}">
                <a14:useLocalDpi xmlns:a14="http://schemas.microsoft.com/office/drawing/2010/main" val="0"/>
              </a:ext>
            </a:extLst>
          </a:blip>
          <a:srcRect/>
          <a:stretch>
            <a:fillRect/>
          </a:stretch>
        </p:blipFill>
        <p:spPr bwMode="auto">
          <a:xfrm>
            <a:off x="2223338" y="1724660"/>
            <a:ext cx="7692821" cy="4676140"/>
          </a:xfrm>
          <a:prstGeom prst="rect">
            <a:avLst/>
          </a:prstGeom>
          <a:noFill/>
          <a:ln>
            <a:noFill/>
          </a:ln>
        </p:spPr>
      </p:pic>
    </p:spTree>
    <p:extLst>
      <p:ext uri="{BB962C8B-B14F-4D97-AF65-F5344CB8AC3E}">
        <p14:creationId xmlns:p14="http://schemas.microsoft.com/office/powerpoint/2010/main" val="30533362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树形存储的不相交集的基本操作算法的优化：</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346990"/>
            <a:ext cx="11583062" cy="2246769"/>
          </a:xfrm>
          <a:prstGeom prst="rect">
            <a:avLst/>
          </a:prstGeom>
          <a:noFill/>
        </p:spPr>
        <p:txBody>
          <a:bodyPr wrap="square" rtlCol="0">
            <a:spAutoFit/>
          </a:bodyPr>
          <a:lstStyle/>
          <a:p>
            <a:r>
              <a:rPr lang="zh-CN" altLang="zh-CN" sz="2800" b="1" dirty="0" smtClean="0">
                <a:latin typeface="华文楷体" panose="02010600040101010101" pitchFamily="2" charset="-122"/>
                <a:ea typeface="华文楷体" panose="02010600040101010101" pitchFamily="2" charset="-122"/>
              </a:rPr>
              <a:t>查找</a:t>
            </a:r>
            <a:r>
              <a:rPr lang="zh-CN" altLang="zh-CN" sz="2800" b="1" dirty="0">
                <a:latin typeface="华文楷体" panose="02010600040101010101" pitchFamily="2" charset="-122"/>
                <a:ea typeface="华文楷体" panose="02010600040101010101" pitchFamily="2" charset="-122"/>
              </a:rPr>
              <a:t>操作：采取越近期访问过的结点越往根结点靠的原则</a:t>
            </a:r>
            <a:r>
              <a:rPr lang="zh-CN" altLang="zh-CN" sz="2800" b="1" dirty="0" smtClean="0">
                <a:latin typeface="华文楷体" panose="02010600040101010101" pitchFamily="2" charset="-122"/>
                <a:ea typeface="华文楷体" panose="02010600040101010101" pitchFamily="2" charset="-122"/>
              </a:rPr>
              <a:t>。</a:t>
            </a:r>
            <a:endParaRPr lang="en-US" altLang="zh-CN" sz="2800" b="1" dirty="0" smtClean="0">
              <a:latin typeface="华文楷体" panose="02010600040101010101" pitchFamily="2" charset="-122"/>
              <a:ea typeface="华文楷体" panose="02010600040101010101" pitchFamily="2" charset="-122"/>
            </a:endParaRPr>
          </a:p>
          <a:p>
            <a:endParaRPr lang="en-US" altLang="zh-CN" sz="2800" b="1" dirty="0">
              <a:latin typeface="华文楷体" panose="02010600040101010101" pitchFamily="2" charset="-122"/>
              <a:ea typeface="华文楷体" panose="02010600040101010101" pitchFamily="2" charset="-122"/>
            </a:endParaRPr>
          </a:p>
          <a:p>
            <a:r>
              <a:rPr lang="zh-CN" altLang="zh-CN" sz="2800" dirty="0" smtClean="0">
                <a:latin typeface="华文楷体" panose="02010600040101010101" pitchFamily="2" charset="-122"/>
                <a:ea typeface="华文楷体" panose="02010600040101010101" pitchFamily="2" charset="-122"/>
              </a:rPr>
              <a:t>查找</a:t>
            </a:r>
            <a:r>
              <a:rPr lang="zh-CN" altLang="zh-CN" sz="2800" dirty="0">
                <a:latin typeface="华文楷体" panose="02010600040101010101" pitchFamily="2" charset="-122"/>
                <a:ea typeface="华文楷体" panose="02010600040101010101" pitchFamily="2" charset="-122"/>
              </a:rPr>
              <a:t>时，会沿着查找结点到根一路访问过去。这条查找结点到根结点路径上所有的结点（但不含根结点）全部改为根结点的儿子结点，此方法称为</a:t>
            </a:r>
            <a:r>
              <a:rPr lang="zh-CN" altLang="zh-CN" sz="2800" b="1" dirty="0">
                <a:latin typeface="华文楷体" panose="02010600040101010101" pitchFamily="2" charset="-122"/>
                <a:ea typeface="华文楷体" panose="02010600040101010101" pitchFamily="2" charset="-122"/>
              </a:rPr>
              <a:t>路径压缩法</a:t>
            </a:r>
            <a:r>
              <a:rPr lang="zh-CN" altLang="zh-CN" sz="2800" dirty="0" smtClean="0">
                <a:latin typeface="华文楷体" panose="02010600040101010101" pitchFamily="2" charset="-122"/>
                <a:ea typeface="华文楷体" panose="02010600040101010101" pitchFamily="2" charset="-122"/>
              </a:rPr>
              <a:t>。</a:t>
            </a:r>
            <a:r>
              <a:rPr lang="zh-CN" altLang="en-US" sz="2800" dirty="0" smtClean="0">
                <a:latin typeface="华文楷体" panose="02010600040101010101" pitchFamily="2" charset="-122"/>
                <a:ea typeface="华文楷体" panose="02010600040101010101" pitchFamily="2" charset="-122"/>
              </a:rPr>
              <a:t>例：查找</a:t>
            </a:r>
            <a:r>
              <a:rPr lang="en-US" altLang="zh-CN" sz="2800" dirty="0" smtClean="0">
                <a:latin typeface="华文楷体" panose="02010600040101010101" pitchFamily="2" charset="-122"/>
                <a:ea typeface="华文楷体" panose="02010600040101010101" pitchFamily="2" charset="-122"/>
              </a:rPr>
              <a:t>1</a:t>
            </a:r>
            <a:r>
              <a:rPr lang="zh-CN" altLang="en-US" sz="2800" dirty="0" smtClean="0">
                <a:latin typeface="华文楷体" panose="02010600040101010101" pitchFamily="2" charset="-122"/>
                <a:ea typeface="华文楷体" panose="02010600040101010101" pitchFamily="2" charset="-122"/>
              </a:rPr>
              <a:t>后</a:t>
            </a:r>
            <a:endParaRPr lang="zh-CN" altLang="zh-CN" sz="2800" dirty="0">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5110797" y="3288959"/>
            <a:ext cx="6390323" cy="3200281"/>
          </a:xfrm>
          <a:prstGeom prst="rect">
            <a:avLst/>
          </a:prstGeom>
          <a:noFill/>
          <a:ln>
            <a:noFill/>
          </a:ln>
        </p:spPr>
      </p:pic>
      <p:sp>
        <p:nvSpPr>
          <p:cNvPr id="3" name="椭圆 2"/>
          <p:cNvSpPr/>
          <p:nvPr/>
        </p:nvSpPr>
        <p:spPr>
          <a:xfrm>
            <a:off x="11501120" y="6373504"/>
            <a:ext cx="181364" cy="2183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621006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68058"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树形存储的不相交集的基本操作算法的优化：</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346990"/>
            <a:ext cx="11583062" cy="2092881"/>
          </a:xfrm>
          <a:prstGeom prst="rect">
            <a:avLst/>
          </a:prstGeom>
          <a:noFill/>
        </p:spPr>
        <p:txBody>
          <a:bodyPr wrap="square" rtlCol="0">
            <a:spAutoFit/>
          </a:bodyPr>
          <a:lstStyle/>
          <a:p>
            <a:r>
              <a:rPr lang="zh-CN" altLang="zh-CN" sz="2800" b="1" dirty="0" smtClean="0">
                <a:latin typeface="华文楷体" panose="02010600040101010101" pitchFamily="2" charset="-122"/>
                <a:ea typeface="华文楷体" panose="02010600040101010101" pitchFamily="2" charset="-122"/>
              </a:rPr>
              <a:t>路径</a:t>
            </a:r>
            <a:r>
              <a:rPr lang="zh-CN" altLang="zh-CN" sz="2800" b="1" dirty="0">
                <a:latin typeface="华文楷体" panose="02010600040101010101" pitchFamily="2" charset="-122"/>
                <a:ea typeface="华文楷体" panose="02010600040101010101" pitchFamily="2" charset="-122"/>
              </a:rPr>
              <a:t>压缩</a:t>
            </a:r>
            <a:r>
              <a:rPr lang="zh-CN" altLang="zh-CN" sz="2800" b="1" dirty="0" smtClean="0">
                <a:latin typeface="华文楷体" panose="02010600040101010101" pitchFamily="2" charset="-122"/>
                <a:ea typeface="华文楷体" panose="02010600040101010101" pitchFamily="2" charset="-122"/>
              </a:rPr>
              <a:t>法</a:t>
            </a:r>
            <a:r>
              <a:rPr lang="zh-CN" altLang="en-US" sz="2800" dirty="0" smtClean="0">
                <a:latin typeface="华文楷体" panose="02010600040101010101" pitchFamily="2" charset="-122"/>
                <a:ea typeface="华文楷体" panose="02010600040101010101" pitchFamily="2" charset="-122"/>
              </a:rPr>
              <a:t>的优劣：</a:t>
            </a:r>
            <a:endParaRPr lang="en-US" altLang="zh-CN" sz="2800" dirty="0" smtClean="0">
              <a:latin typeface="华文楷体" panose="02010600040101010101" pitchFamily="2" charset="-122"/>
              <a:ea typeface="华文楷体" panose="02010600040101010101" pitchFamily="2" charset="-122"/>
            </a:endParaRPr>
          </a:p>
          <a:p>
            <a:endParaRPr lang="en-US" altLang="zh-CN" dirty="0" smtClean="0">
              <a:latin typeface="华文楷体" panose="02010600040101010101" pitchFamily="2" charset="-122"/>
              <a:ea typeface="华文楷体" panose="02010600040101010101" pitchFamily="2" charset="-122"/>
            </a:endParaRPr>
          </a:p>
          <a:p>
            <a:r>
              <a:rPr lang="zh-CN" altLang="zh-CN" sz="2800" dirty="0">
                <a:latin typeface="华文楷体" panose="02010600040101010101" pitchFamily="2" charset="-122"/>
                <a:ea typeface="华文楷体" panose="02010600040101010101" pitchFamily="2" charset="-122"/>
              </a:rPr>
              <a:t>查找频率高的结点会集中分布在根部附近，</a:t>
            </a:r>
            <a:r>
              <a:rPr lang="zh-CN" altLang="en-US" sz="2800" dirty="0">
                <a:latin typeface="华文楷体" panose="02010600040101010101" pitchFamily="2" charset="-122"/>
                <a:ea typeface="华文楷体" panose="02010600040101010101" pitchFamily="2" charset="-122"/>
              </a:rPr>
              <a:t>查找高频结点会更快，</a:t>
            </a:r>
            <a:r>
              <a:rPr lang="zh-CN" altLang="zh-CN" sz="2800" dirty="0">
                <a:latin typeface="华文楷体" panose="02010600040101010101" pitchFamily="2" charset="-122"/>
                <a:ea typeface="华文楷体" panose="02010600040101010101" pitchFamily="2" charset="-122"/>
              </a:rPr>
              <a:t>但如果每个元素具有平均查找概率，反而会因为查找后多出来的移动操作，耗费了多余的时间。</a:t>
            </a: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5110797" y="3288959"/>
            <a:ext cx="6390323" cy="3200281"/>
          </a:xfrm>
          <a:prstGeom prst="rect">
            <a:avLst/>
          </a:prstGeom>
          <a:noFill/>
          <a:ln>
            <a:noFill/>
          </a:ln>
        </p:spPr>
      </p:pic>
      <p:sp>
        <p:nvSpPr>
          <p:cNvPr id="3" name="椭圆 2"/>
          <p:cNvSpPr/>
          <p:nvPr/>
        </p:nvSpPr>
        <p:spPr>
          <a:xfrm>
            <a:off x="11501120" y="6373504"/>
            <a:ext cx="181364" cy="2183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779355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5213497" y="744232"/>
            <a:ext cx="1344466" cy="770243"/>
          </a:xfrm>
        </p:spPr>
        <p:txBody>
          <a:bodyPr>
            <a:noAutofit/>
          </a:bodyPr>
          <a:lstStyle/>
          <a:p>
            <a:pPr marL="838200" indent="-838200">
              <a:defRPr/>
            </a:pPr>
            <a:r>
              <a:rPr lang="zh-CN" altLang="en-US" sz="3600" dirty="0" smtClean="0">
                <a:latin typeface="华文楷体" panose="02010600040101010101" pitchFamily="2" charset="-122"/>
                <a:ea typeface="华文楷体" panose="02010600040101010101" pitchFamily="2" charset="-122"/>
              </a:rPr>
              <a:t>小结</a:t>
            </a:r>
            <a:endParaRPr lang="zh-CN" altLang="en-US" sz="3600"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671889"/>
            <a:ext cx="11342540" cy="3970318"/>
          </a:xfrm>
          <a:prstGeom prst="rect">
            <a:avLst/>
          </a:prstGeom>
          <a:noFill/>
        </p:spPr>
        <p:txBody>
          <a:bodyPr wrap="square" rtlCol="0">
            <a:spAutoFit/>
          </a:bodyPr>
          <a:lstStyle/>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树</a:t>
            </a:r>
            <a:r>
              <a:rPr lang="zh-CN" altLang="zh-CN" sz="2800" dirty="0">
                <a:latin typeface="华文楷体" panose="02010600040101010101" pitchFamily="2" charset="-122"/>
                <a:ea typeface="华文楷体" panose="02010600040101010101" pitchFamily="2" charset="-122"/>
              </a:rPr>
              <a:t>是讨论的第一种非线性结构。树中要求元素个数大于零，元素之间呈现出上下层之间一对多的层次关系。鉴于树物理存储上的一系列难题，转而讨论另外一种更简单的非线性结构：二叉树</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二叉树</a:t>
            </a:r>
            <a:r>
              <a:rPr lang="zh-CN" altLang="zh-CN" sz="2800" dirty="0">
                <a:latin typeface="华文楷体" panose="02010600040101010101" pitchFamily="2" charset="-122"/>
                <a:ea typeface="华文楷体" panose="02010600040101010101" pitchFamily="2" charset="-122"/>
              </a:rPr>
              <a:t>中元素个数大于等于零，每个结点最多有两个孩子，且每个孩子都有明确的左右子之分。从元素的个数限制上也可以看出，当元素个数为零时，仍可看作是一棵二叉树，但它不是树。另外二叉树中某个结点即便只有一个儿子，也一定要明确它是左儿子还是右儿子，而不是像有序树一样说它是第一个孩子。综上两个原因，不能简单地说二叉树就是一棵有序树，它们是二种不同的数据结构。 </a:t>
            </a:r>
          </a:p>
        </p:txBody>
      </p:sp>
    </p:spTree>
    <p:extLst>
      <p:ext uri="{BB962C8B-B14F-4D97-AF65-F5344CB8AC3E}">
        <p14:creationId xmlns:p14="http://schemas.microsoft.com/office/powerpoint/2010/main" val="17130256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5213497" y="744232"/>
            <a:ext cx="1344466" cy="770243"/>
          </a:xfrm>
        </p:spPr>
        <p:txBody>
          <a:bodyPr>
            <a:noAutofit/>
          </a:bodyPr>
          <a:lstStyle/>
          <a:p>
            <a:pPr marL="838200" indent="-838200">
              <a:defRPr/>
            </a:pPr>
            <a:r>
              <a:rPr lang="zh-CN" altLang="en-US" sz="3600" dirty="0" smtClean="0">
                <a:latin typeface="华文楷体" panose="02010600040101010101" pitchFamily="2" charset="-122"/>
                <a:ea typeface="华文楷体" panose="02010600040101010101" pitchFamily="2" charset="-122"/>
              </a:rPr>
              <a:t>小结</a:t>
            </a:r>
            <a:endParaRPr lang="zh-CN" altLang="en-US" sz="3600"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671889"/>
            <a:ext cx="11342540" cy="4832092"/>
          </a:xfrm>
          <a:prstGeom prst="rect">
            <a:avLst/>
          </a:prstGeom>
          <a:noFill/>
        </p:spPr>
        <p:txBody>
          <a:bodyPr wrap="square" rtlCol="0">
            <a:spAutoFit/>
          </a:bodyPr>
          <a:lstStyle/>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本章</a:t>
            </a:r>
            <a:r>
              <a:rPr lang="zh-CN" altLang="zh-CN" sz="2800" dirty="0">
                <a:latin typeface="华文楷体" panose="02010600040101010101" pitchFamily="2" charset="-122"/>
                <a:ea typeface="华文楷体" panose="02010600040101010101" pitchFamily="2" charset="-122"/>
              </a:rPr>
              <a:t>详细介绍了二叉树的概念、性质，提出了两种特别的二叉树：满二叉树和完全二叉树。从满二叉树和完全二叉树上，可以看到一些有趣的性质和一些特殊的处理手段</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在</a:t>
            </a:r>
            <a:r>
              <a:rPr lang="zh-CN" altLang="zh-CN" sz="2800" dirty="0">
                <a:latin typeface="华文楷体" panose="02010600040101010101" pitchFamily="2" charset="-122"/>
                <a:ea typeface="华文楷体" panose="02010600040101010101" pitchFamily="2" charset="-122"/>
              </a:rPr>
              <a:t>讨论二叉树的物理结构时，提出了最适合完全二叉树的顺序存储法以及适合普通二叉树的二叉链表存储法（标准形式）</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在</a:t>
            </a:r>
            <a:r>
              <a:rPr lang="zh-CN" altLang="zh-CN" sz="2800" dirty="0">
                <a:latin typeface="华文楷体" panose="02010600040101010101" pitchFamily="2" charset="-122"/>
                <a:ea typeface="华文楷体" panose="02010600040101010101" pitchFamily="2" charset="-122"/>
              </a:rPr>
              <a:t>基本操作的实现上，详细讨论了标准形式存储的二叉树的递归和非递归算法。鉴于二叉树结构的递归定义，递归算法对于二叉树中的某些基本操作而言，逻辑上最直观、简单、不容易出错。而非递归算法相对于递归算法而言，是把堆栈的使用从幕后推到了台前，避免了次数众多的递归函数调用，降低了由于函数调用产生的额外时间和空间的开销，提高了算法运行效率</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4035417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5213497" y="744232"/>
            <a:ext cx="1344466" cy="770243"/>
          </a:xfrm>
        </p:spPr>
        <p:txBody>
          <a:bodyPr>
            <a:noAutofit/>
          </a:bodyPr>
          <a:lstStyle/>
          <a:p>
            <a:pPr marL="838200" indent="-838200">
              <a:defRPr/>
            </a:pPr>
            <a:r>
              <a:rPr lang="zh-CN" altLang="en-US" sz="3600" dirty="0" smtClean="0">
                <a:latin typeface="华文楷体" panose="02010600040101010101" pitchFamily="2" charset="-122"/>
                <a:ea typeface="华文楷体" panose="02010600040101010101" pitchFamily="2" charset="-122"/>
              </a:rPr>
              <a:t>小结</a:t>
            </a:r>
            <a:endParaRPr lang="zh-CN" altLang="en-US" sz="3600" dirty="0">
              <a:latin typeface="华文楷体" panose="02010600040101010101" pitchFamily="2" charset="-122"/>
              <a:ea typeface="华文楷体" panose="02010600040101010101" pitchFamily="2" charset="-122"/>
            </a:endParaRPr>
          </a:p>
        </p:txBody>
      </p:sp>
      <p:sp>
        <p:nvSpPr>
          <p:cNvPr id="2" name="文本框 1"/>
          <p:cNvSpPr txBox="1"/>
          <p:nvPr/>
        </p:nvSpPr>
        <p:spPr>
          <a:xfrm>
            <a:off x="470047" y="1886202"/>
            <a:ext cx="11342540" cy="4401205"/>
          </a:xfrm>
          <a:prstGeom prst="rect">
            <a:avLst/>
          </a:prstGeom>
          <a:noFill/>
        </p:spPr>
        <p:txBody>
          <a:bodyPr wrap="square" rtlCol="0">
            <a:spAutoFit/>
          </a:bodyPr>
          <a:lstStyle/>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在</a:t>
            </a:r>
            <a:r>
              <a:rPr lang="zh-CN" altLang="zh-CN" sz="2800" dirty="0">
                <a:latin typeface="华文楷体" panose="02010600040101010101" pitchFamily="2" charset="-122"/>
                <a:ea typeface="华文楷体" panose="02010600040101010101" pitchFamily="2" charset="-122"/>
              </a:rPr>
              <a:t>众多二叉树的基本操作中，本章将遍历作为重点详细进行了算法设计讨论。事实上可以看出，遍历之外的绝大多数操作都可以在遍历算法的基础上实现。如这棵二叉树中有多少度为</a:t>
            </a:r>
            <a:r>
              <a:rPr lang="en-US" altLang="zh-CN" sz="2800" dirty="0">
                <a:latin typeface="华文楷体" panose="02010600040101010101" pitchFamily="2" charset="-122"/>
                <a:ea typeface="华文楷体" panose="02010600040101010101" pitchFamily="2" charset="-122"/>
              </a:rPr>
              <a:t>2</a:t>
            </a:r>
            <a:r>
              <a:rPr lang="zh-CN" altLang="zh-CN" sz="2800" dirty="0">
                <a:latin typeface="华文楷体" panose="02010600040101010101" pitchFamily="2" charset="-122"/>
                <a:ea typeface="华文楷体" panose="02010600040101010101" pitchFamily="2" charset="-122"/>
              </a:rPr>
              <a:t>的结点、某个结点在二叉树中的第几层、二叉树的高度是多少，等等</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a:latin typeface="华文楷体" panose="02010600040101010101" pitchFamily="2" charset="-122"/>
                <a:ea typeface="华文楷体" panose="02010600040101010101" pitchFamily="2" charset="-122"/>
              </a:rPr>
              <a:t>事实上，在现实生活中，能直观对应到二叉树结构的数据是极少的。它更多地可看作是一种和现实生活中无物对应、虚构出来的数据结构。但以它为工具，却可以解决很多实际数据的存储和处理问题。如本章中树和森林的孩子兄弟表示法</a:t>
            </a:r>
            <a:r>
              <a:rPr lang="zh-CN" altLang="en-US" sz="2800" dirty="0">
                <a:latin typeface="华文楷体" panose="02010600040101010101" pitchFamily="2" charset="-122"/>
                <a:ea typeface="华文楷体" panose="02010600040101010101" pitchFamily="2" charset="-122"/>
              </a:rPr>
              <a:t>、哈夫曼编码、优先级队列、表达式树、不相交集等</a:t>
            </a:r>
            <a:r>
              <a:rPr lang="zh-CN" altLang="zh-CN" sz="2800" dirty="0">
                <a:latin typeface="华文楷体" panose="02010600040101010101" pitchFamily="2" charset="-122"/>
                <a:ea typeface="华文楷体" panose="02010600040101010101" pitchFamily="2" charset="-122"/>
              </a:rPr>
              <a:t>，以及后续章节的二叉查找树、堆排序等都可以利用二叉树来解决。</a:t>
            </a:r>
          </a:p>
        </p:txBody>
      </p:sp>
    </p:spTree>
    <p:extLst>
      <p:ext uri="{BB962C8B-B14F-4D97-AF65-F5344CB8AC3E}">
        <p14:creationId xmlns:p14="http://schemas.microsoft.com/office/powerpoint/2010/main" val="12589409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400281" y="1384450"/>
            <a:ext cx="11791719" cy="1875585"/>
          </a:xfrm>
        </p:spPr>
        <p:txBody>
          <a:bodyPr>
            <a:noAutofit/>
          </a:bodyPr>
          <a:lstStyle/>
          <a:p>
            <a:pPr marL="0" indent="0">
              <a:buNone/>
            </a:pPr>
            <a:r>
              <a:rPr lang="zh-CN" altLang="zh-CN" sz="2600" b="0" dirty="0" smtClean="0">
                <a:ea typeface="华文楷体" pitchFamily="2" charset="-122"/>
                <a:cs typeface="Times New Roman" panose="02020603050405020304" pitchFamily="18" charset="0"/>
              </a:rPr>
              <a:t>根据</a:t>
            </a:r>
            <a:r>
              <a:rPr lang="zh-CN" altLang="zh-CN" sz="2600" b="0" dirty="0">
                <a:ea typeface="华文楷体" pitchFamily="2" charset="-122"/>
                <a:cs typeface="Times New Roman" panose="02020603050405020304" pitchFamily="18" charset="0"/>
              </a:rPr>
              <a:t>结论（</a:t>
            </a:r>
            <a:r>
              <a:rPr lang="en-US" altLang="zh-CN" sz="2600" b="0" dirty="0">
                <a:ea typeface="华文楷体" pitchFamily="2" charset="-122"/>
                <a:cs typeface="Times New Roman" panose="02020603050405020304" pitchFamily="18" charset="0"/>
              </a:rPr>
              <a:t>2</a:t>
            </a:r>
            <a:r>
              <a:rPr lang="zh-CN" altLang="zh-CN" sz="2600" b="0" dirty="0">
                <a:ea typeface="华文楷体" pitchFamily="2" charset="-122"/>
                <a:cs typeface="Times New Roman" panose="02020603050405020304" pitchFamily="18" charset="0"/>
              </a:rPr>
              <a:t>），如果一个结点是某个结点</a:t>
            </a:r>
            <a:r>
              <a:rPr lang="en-US" altLang="zh-CN" sz="2600" b="0" dirty="0">
                <a:ea typeface="华文楷体" pitchFamily="2" charset="-122"/>
                <a:cs typeface="Times New Roman" panose="02020603050405020304" pitchFamily="18" charset="0"/>
              </a:rPr>
              <a:t>j</a:t>
            </a:r>
            <a:r>
              <a:rPr lang="zh-CN" altLang="zh-CN" sz="2600" b="0" dirty="0">
                <a:ea typeface="华文楷体" pitchFamily="2" charset="-122"/>
                <a:cs typeface="Times New Roman" panose="02020603050405020304" pitchFamily="18" charset="0"/>
              </a:rPr>
              <a:t>的左子，则其编号有</a:t>
            </a:r>
            <a:r>
              <a:rPr lang="en-US" altLang="zh-CN" sz="2600" b="0" dirty="0">
                <a:ea typeface="华文楷体" pitchFamily="2" charset="-122"/>
                <a:cs typeface="Times New Roman" panose="02020603050405020304" pitchFamily="18" charset="0"/>
              </a:rPr>
              <a:t>2j</a:t>
            </a:r>
            <a:r>
              <a:rPr lang="zh-CN" altLang="zh-CN" sz="2600" b="0" dirty="0">
                <a:ea typeface="华文楷体" pitchFamily="2" charset="-122"/>
                <a:cs typeface="Times New Roman" panose="02020603050405020304" pitchFamily="18" charset="0"/>
              </a:rPr>
              <a:t>和</a:t>
            </a:r>
            <a:r>
              <a:rPr lang="en-US" altLang="zh-CN" sz="2600" b="0" dirty="0">
                <a:ea typeface="华文楷体" pitchFamily="2" charset="-122"/>
                <a:cs typeface="Times New Roman" panose="02020603050405020304" pitchFamily="18" charset="0"/>
              </a:rPr>
              <a:t>j</a:t>
            </a:r>
            <a:r>
              <a:rPr lang="zh-CN" altLang="zh-CN" sz="2600" b="0" dirty="0">
                <a:ea typeface="华文楷体" pitchFamily="2" charset="-122"/>
                <a:cs typeface="Times New Roman" panose="02020603050405020304" pitchFamily="18" charset="0"/>
              </a:rPr>
              <a:t>的关系；根据结论（</a:t>
            </a:r>
            <a:r>
              <a:rPr lang="en-US" altLang="zh-CN" sz="2600" b="0" dirty="0">
                <a:ea typeface="华文楷体" pitchFamily="2" charset="-122"/>
                <a:cs typeface="Times New Roman" panose="02020603050405020304" pitchFamily="18" charset="0"/>
              </a:rPr>
              <a:t>3</a:t>
            </a:r>
            <a:r>
              <a:rPr lang="zh-CN" altLang="zh-CN" sz="2600" b="0" dirty="0">
                <a:ea typeface="华文楷体" pitchFamily="2" charset="-122"/>
                <a:cs typeface="Times New Roman" panose="02020603050405020304" pitchFamily="18" charset="0"/>
              </a:rPr>
              <a:t>），如果一个结点是某个结点</a:t>
            </a:r>
            <a:r>
              <a:rPr lang="en-US" altLang="zh-CN" sz="2600" b="0" dirty="0">
                <a:ea typeface="华文楷体" pitchFamily="2" charset="-122"/>
                <a:cs typeface="Times New Roman" panose="02020603050405020304" pitchFamily="18" charset="0"/>
              </a:rPr>
              <a:t>j</a:t>
            </a:r>
            <a:r>
              <a:rPr lang="zh-CN" altLang="zh-CN" sz="2600" b="0" dirty="0">
                <a:ea typeface="华文楷体" pitchFamily="2" charset="-122"/>
                <a:cs typeface="Times New Roman" panose="02020603050405020304" pitchFamily="18" charset="0"/>
              </a:rPr>
              <a:t>的右子，则其编号有</a:t>
            </a:r>
            <a:r>
              <a:rPr lang="en-US" altLang="zh-CN" sz="2600" b="0" dirty="0">
                <a:ea typeface="华文楷体" pitchFamily="2" charset="-122"/>
                <a:cs typeface="Times New Roman" panose="02020603050405020304" pitchFamily="18" charset="0"/>
              </a:rPr>
              <a:t>2j+1</a:t>
            </a:r>
            <a:r>
              <a:rPr lang="zh-CN" altLang="zh-CN" sz="2600" b="0" dirty="0">
                <a:ea typeface="华文楷体" pitchFamily="2" charset="-122"/>
                <a:cs typeface="Times New Roman" panose="02020603050405020304" pitchFamily="18" charset="0"/>
              </a:rPr>
              <a:t>和</a:t>
            </a:r>
            <a:r>
              <a:rPr lang="en-US" altLang="zh-CN" sz="2600" b="0" dirty="0">
                <a:ea typeface="华文楷体" pitchFamily="2" charset="-122"/>
                <a:cs typeface="Times New Roman" panose="02020603050405020304" pitchFamily="18" charset="0"/>
              </a:rPr>
              <a:t>j</a:t>
            </a:r>
            <a:r>
              <a:rPr lang="zh-CN" altLang="zh-CN" sz="2600" b="0" dirty="0">
                <a:ea typeface="华文楷体" pitchFamily="2" charset="-122"/>
                <a:cs typeface="Times New Roman" panose="02020603050405020304" pitchFamily="18" charset="0"/>
              </a:rPr>
              <a:t>的关系，故如果一个非根结点的编号是</a:t>
            </a:r>
            <a:r>
              <a:rPr lang="en-US" altLang="zh-CN" sz="2600" b="0" dirty="0" err="1">
                <a:ea typeface="华文楷体" pitchFamily="2" charset="-122"/>
                <a:cs typeface="Times New Roman" panose="02020603050405020304" pitchFamily="18" charset="0"/>
              </a:rPr>
              <a:t>i</a:t>
            </a:r>
            <a:r>
              <a:rPr lang="zh-CN" altLang="zh-CN" sz="2600" b="0" dirty="0">
                <a:ea typeface="华文楷体" pitchFamily="2" charset="-122"/>
                <a:cs typeface="Times New Roman" panose="02020603050405020304" pitchFamily="18" charset="0"/>
              </a:rPr>
              <a:t>，其父结点的编号就是</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err="1">
                <a:ea typeface="华文楷体" pitchFamily="2" charset="-122"/>
                <a:cs typeface="Times New Roman" panose="02020603050405020304" pitchFamily="18" charset="0"/>
              </a:rPr>
              <a:t>i</a:t>
            </a:r>
            <a:r>
              <a:rPr lang="en-US" altLang="zh-CN" sz="2600" b="0" dirty="0">
                <a:ea typeface="华文楷体" pitchFamily="2" charset="-122"/>
                <a:cs typeface="Times New Roman" panose="02020603050405020304" pitchFamily="18" charset="0"/>
              </a:rPr>
              <a:t>/2</a:t>
            </a:r>
            <a:r>
              <a:rPr lang="en-US" altLang="zh-CN" sz="2600" b="0" dirty="0">
                <a:ea typeface="华文楷体" pitchFamily="2" charset="-122"/>
                <a:cs typeface="Times New Roman" panose="02020603050405020304" pitchFamily="18" charset="0"/>
                <a:sym typeface="Symbol" panose="05050102010706020507" pitchFamily="18" charset="2"/>
              </a:rPr>
              <a:t></a:t>
            </a:r>
            <a:r>
              <a:rPr lang="en-US" altLang="zh-CN" sz="2600" b="0" dirty="0">
                <a:ea typeface="华文楷体" pitchFamily="2" charset="-122"/>
                <a:cs typeface="Times New Roman" panose="02020603050405020304" pitchFamily="18" charset="0"/>
              </a:rPr>
              <a:t> </a:t>
            </a:r>
            <a:r>
              <a:rPr lang="zh-CN" altLang="zh-CN" sz="2600" b="0" dirty="0">
                <a:ea typeface="华文楷体" pitchFamily="2" charset="-122"/>
                <a:cs typeface="Times New Roman" panose="02020603050405020304" pitchFamily="18" charset="0"/>
              </a:rPr>
              <a:t>，性质</a:t>
            </a:r>
            <a:r>
              <a:rPr lang="en-US" altLang="zh-CN" sz="2600" b="0" dirty="0">
                <a:ea typeface="华文楷体" pitchFamily="2" charset="-122"/>
                <a:cs typeface="Times New Roman" panose="02020603050405020304" pitchFamily="18" charset="0"/>
              </a:rPr>
              <a:t>5(1)</a:t>
            </a:r>
            <a:r>
              <a:rPr lang="zh-CN" altLang="zh-CN" sz="2600" b="0" dirty="0">
                <a:ea typeface="华文楷体" pitchFamily="2" charset="-122"/>
                <a:cs typeface="Times New Roman" panose="02020603050405020304" pitchFamily="18" charset="0"/>
              </a:rPr>
              <a:t>得证。</a:t>
            </a:r>
          </a:p>
        </p:txBody>
      </p:sp>
      <p:sp>
        <p:nvSpPr>
          <p:cNvPr id="8194" name="Rectangle 2"/>
          <p:cNvSpPr>
            <a:spLocks noGrp="1" noRot="1" noChangeArrowheads="1"/>
          </p:cNvSpPr>
          <p:nvPr>
            <p:ph type="title"/>
          </p:nvPr>
        </p:nvSpPr>
        <p:spPr>
          <a:xfrm>
            <a:off x="400281" y="810267"/>
            <a:ext cx="11162884" cy="574183"/>
          </a:xfrm>
        </p:spPr>
        <p:txBody>
          <a:bodyPr/>
          <a:lstStyle/>
          <a:p>
            <a:pPr marL="838200" indent="-838200">
              <a:defRPr/>
            </a:pPr>
            <a:r>
              <a:rPr lang="zh-CN" altLang="zh-CN" dirty="0" smtClean="0">
                <a:latin typeface="华文楷体" panose="02010600040101010101" pitchFamily="2" charset="-122"/>
                <a:ea typeface="华文楷体" panose="02010600040101010101" pitchFamily="2" charset="-122"/>
              </a:rPr>
              <a:t>二叉树</a:t>
            </a:r>
            <a:r>
              <a:rPr lang="zh-CN" altLang="zh-CN" dirty="0">
                <a:latin typeface="华文楷体" panose="02010600040101010101" pitchFamily="2" charset="-122"/>
                <a:ea typeface="华文楷体" panose="02010600040101010101" pitchFamily="2" charset="-122"/>
              </a:rPr>
              <a:t>的性质</a:t>
            </a:r>
            <a:r>
              <a:rPr lang="zh-CN" altLang="en-US"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3555931" y="3260035"/>
            <a:ext cx="4395373" cy="3222564"/>
          </a:xfrm>
          <a:prstGeom prst="rect">
            <a:avLst/>
          </a:prstGeom>
          <a:noFill/>
          <a:ln>
            <a:noFill/>
          </a:ln>
        </p:spPr>
      </p:pic>
      <p:sp>
        <p:nvSpPr>
          <p:cNvPr id="2" name="椭圆 1"/>
          <p:cNvSpPr/>
          <p:nvPr/>
        </p:nvSpPr>
        <p:spPr>
          <a:xfrm>
            <a:off x="11743509" y="6309360"/>
            <a:ext cx="209005" cy="32657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244204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48404"/>
            <a:ext cx="11850540" cy="4235561"/>
          </a:xfrm>
        </p:spPr>
        <p:txBody>
          <a:bodyPr>
            <a:normAutofit fontScale="92500" lnSpcReduction="20000"/>
          </a:bodyPr>
          <a:lstStyle/>
          <a:p>
            <a:pPr marL="0" indent="0">
              <a:buNone/>
            </a:pPr>
            <a:r>
              <a:rPr lang="zh-CN" altLang="en-US" sz="3200" dirty="0" smtClean="0">
                <a:latin typeface="华文楷体" panose="02010600040101010101" pitchFamily="2" charset="-122"/>
                <a:ea typeface="华文楷体" panose="02010600040101010101" pitchFamily="2" charset="-122"/>
              </a:rPr>
              <a:t>构造类：</a:t>
            </a:r>
            <a:r>
              <a:rPr lang="zh-CN" altLang="zh-CN" sz="3200" b="0" dirty="0" smtClean="0">
                <a:latin typeface="华文楷体" panose="02010600040101010101" pitchFamily="2" charset="-122"/>
                <a:ea typeface="华文楷体" panose="02010600040101010101" pitchFamily="2" charset="-122"/>
              </a:rPr>
              <a:t>在</a:t>
            </a:r>
            <a:r>
              <a:rPr lang="zh-CN" altLang="zh-CN" sz="3200" b="0" dirty="0">
                <a:latin typeface="华文楷体" panose="02010600040101010101" pitchFamily="2" charset="-122"/>
                <a:ea typeface="华文楷体" panose="02010600040101010101" pitchFamily="2" charset="-122"/>
              </a:rPr>
              <a:t>内存中创建一棵</a:t>
            </a:r>
            <a:r>
              <a:rPr lang="zh-CN" altLang="zh-CN" sz="3200" b="0" dirty="0" smtClean="0">
                <a:latin typeface="华文楷体" panose="02010600040101010101" pitchFamily="2" charset="-122"/>
                <a:ea typeface="华文楷体" panose="02010600040101010101" pitchFamily="2" charset="-122"/>
              </a:rPr>
              <a:t>二叉树</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zh-CN" altLang="en-US" sz="3200" dirty="0" smtClean="0">
                <a:latin typeface="华文楷体" panose="02010600040101010101" pitchFamily="2" charset="-122"/>
                <a:ea typeface="华文楷体" panose="02010600040101010101" pitchFamily="2" charset="-122"/>
              </a:rPr>
              <a:t>属性类：</a:t>
            </a:r>
            <a:r>
              <a:rPr lang="zh-CN" altLang="zh-CN" sz="3200" b="0" dirty="0" smtClean="0">
                <a:latin typeface="华文楷体" panose="02010600040101010101" pitchFamily="2" charset="-122"/>
                <a:ea typeface="华文楷体" panose="02010600040101010101" pitchFamily="2" charset="-122"/>
              </a:rPr>
              <a:t>判</a:t>
            </a:r>
            <a:r>
              <a:rPr lang="zh-CN" altLang="zh-CN" sz="3200" b="0" dirty="0">
                <a:latin typeface="华文楷体" panose="02010600040101010101" pitchFamily="2" charset="-122"/>
                <a:ea typeface="华文楷体" panose="02010600040101010101" pitchFamily="2" charset="-122"/>
              </a:rPr>
              <a:t>二叉树空、获取根结点、求以某结点为根的二叉树中的结点个数和</a:t>
            </a:r>
            <a:r>
              <a:rPr lang="zh-CN" altLang="zh-CN" sz="3200" b="0" dirty="0" smtClean="0">
                <a:latin typeface="华文楷体" panose="02010600040101010101" pitchFamily="2" charset="-122"/>
                <a:ea typeface="华文楷体" panose="02010600040101010101" pitchFamily="2" charset="-122"/>
              </a:rPr>
              <a:t>高度</a:t>
            </a:r>
            <a:r>
              <a:rPr lang="zh-CN" altLang="en-US" sz="3200" b="0" dirty="0" smtClean="0">
                <a:latin typeface="华文楷体" panose="02010600040101010101" pitchFamily="2" charset="-122"/>
                <a:ea typeface="华文楷体" panose="02010600040101010101" pitchFamily="2" charset="-122"/>
              </a:rPr>
              <a:t>。</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zh-CN" altLang="en-US" sz="3200" dirty="0" smtClean="0">
                <a:latin typeface="华文楷体" panose="02010600040101010101" pitchFamily="2" charset="-122"/>
                <a:ea typeface="华文楷体" panose="02010600040101010101" pitchFamily="2" charset="-122"/>
              </a:rPr>
              <a:t>数据操纵类：</a:t>
            </a:r>
            <a:r>
              <a:rPr lang="zh-CN" altLang="zh-CN" sz="3200" b="0" dirty="0" smtClean="0">
                <a:latin typeface="华文楷体" panose="02010600040101010101" pitchFamily="2" charset="-122"/>
                <a:ea typeface="华文楷体" panose="02010600040101010101" pitchFamily="2" charset="-122"/>
              </a:rPr>
              <a:t>对</a:t>
            </a:r>
            <a:r>
              <a:rPr lang="zh-CN" altLang="zh-CN" sz="3200" b="0" dirty="0">
                <a:latin typeface="华文楷体" panose="02010600040101010101" pitchFamily="2" charset="-122"/>
                <a:ea typeface="华文楷体" panose="02010600040101010101" pitchFamily="2" charset="-122"/>
              </a:rPr>
              <a:t>二叉树的整体</a:t>
            </a:r>
            <a:r>
              <a:rPr lang="zh-CN" altLang="zh-CN" sz="3200" b="0" dirty="0" smtClean="0">
                <a:latin typeface="华文楷体" panose="02010600040101010101" pitchFamily="2" charset="-122"/>
                <a:ea typeface="华文楷体" panose="02010600040101010101" pitchFamily="2" charset="-122"/>
              </a:rPr>
              <a:t>删除</a:t>
            </a:r>
            <a:r>
              <a:rPr lang="zh-CN" altLang="en-US" sz="3200" b="0" dirty="0" smtClean="0">
                <a:latin typeface="华文楷体" panose="02010600040101010101" pitchFamily="2" charset="-122"/>
                <a:ea typeface="华文楷体" panose="02010600040101010101" pitchFamily="2" charset="-122"/>
              </a:rPr>
              <a:t>。</a:t>
            </a:r>
            <a:r>
              <a:rPr lang="zh-CN" altLang="zh-CN" sz="3200" b="0" dirty="0" smtClean="0">
                <a:latin typeface="华文楷体" panose="02010600040101010101" pitchFamily="2" charset="-122"/>
                <a:ea typeface="华文楷体" panose="02010600040101010101" pitchFamily="2" charset="-122"/>
              </a:rPr>
              <a:t>对于</a:t>
            </a:r>
            <a:r>
              <a:rPr lang="zh-CN" altLang="zh-CN" sz="3200" b="0" dirty="0">
                <a:latin typeface="华文楷体" panose="02010600040101010101" pitchFamily="2" charset="-122"/>
                <a:ea typeface="华文楷体" panose="02010600040101010101" pitchFamily="2" charset="-122"/>
              </a:rPr>
              <a:t>二叉树结点的插入、删除操作，因不知其具体意义和要求，将它放到有实际插入、删除意义的后续章节中讲解</a:t>
            </a:r>
            <a:r>
              <a:rPr lang="zh-CN" altLang="zh-CN" sz="3200" b="0" dirty="0" smtClean="0">
                <a:latin typeface="华文楷体" panose="02010600040101010101" pitchFamily="2" charset="-122"/>
                <a:ea typeface="华文楷体" panose="02010600040101010101" pitchFamily="2" charset="-122"/>
              </a:rPr>
              <a:t>。</a:t>
            </a:r>
            <a:endParaRPr lang="en-US" altLang="zh-CN" sz="3200" b="0" dirty="0" smtClean="0">
              <a:latin typeface="华文楷体" panose="02010600040101010101" pitchFamily="2" charset="-122"/>
              <a:ea typeface="华文楷体" panose="02010600040101010101" pitchFamily="2" charset="-122"/>
            </a:endParaRPr>
          </a:p>
          <a:p>
            <a:pPr marL="0" indent="0">
              <a:buNone/>
            </a:pPr>
            <a:r>
              <a:rPr lang="zh-CN" altLang="en-US" sz="3200" dirty="0" smtClean="0">
                <a:latin typeface="华文楷体" panose="02010600040101010101" pitchFamily="2" charset="-122"/>
                <a:ea typeface="华文楷体" panose="02010600040101010101" pitchFamily="2" charset="-122"/>
              </a:rPr>
              <a:t>遍历类：</a:t>
            </a:r>
            <a:r>
              <a:rPr lang="zh-CN" altLang="zh-CN" sz="3200" b="0" dirty="0" smtClean="0">
                <a:latin typeface="华文楷体" panose="02010600040101010101" pitchFamily="2" charset="-122"/>
                <a:ea typeface="华文楷体" panose="02010600040101010101" pitchFamily="2" charset="-122"/>
              </a:rPr>
              <a:t>按</a:t>
            </a:r>
            <a:r>
              <a:rPr lang="zh-CN" altLang="zh-CN" sz="3200" b="0" dirty="0">
                <a:latin typeface="华文楷体" panose="02010600040101010101" pitchFamily="2" charset="-122"/>
                <a:ea typeface="华文楷体" panose="02010600040101010101" pitchFamily="2" charset="-122"/>
              </a:rPr>
              <a:t>前序、</a:t>
            </a:r>
            <a:r>
              <a:rPr lang="zh-CN" altLang="zh-CN" sz="3200" b="0" dirty="0" smtClean="0">
                <a:latin typeface="华文楷体" panose="02010600040101010101" pitchFamily="2" charset="-122"/>
                <a:ea typeface="华文楷体" panose="02010600040101010101" pitchFamily="2" charset="-122"/>
              </a:rPr>
              <a:t>后序</a:t>
            </a:r>
            <a:r>
              <a:rPr lang="zh-CN" altLang="en-US" sz="3200" b="0" dirty="0" smtClean="0">
                <a:latin typeface="华文楷体" panose="02010600040101010101" pitchFamily="2" charset="-122"/>
                <a:ea typeface="华文楷体" panose="02010600040101010101" pitchFamily="2" charset="-122"/>
              </a:rPr>
              <a:t>、</a:t>
            </a:r>
            <a:r>
              <a:rPr lang="zh-CN" altLang="zh-CN" sz="3200" b="0" dirty="0" smtClean="0">
                <a:latin typeface="华文楷体" panose="02010600040101010101" pitchFamily="2" charset="-122"/>
                <a:ea typeface="华文楷体" panose="02010600040101010101" pitchFamily="2" charset="-122"/>
              </a:rPr>
              <a:t>中序</a:t>
            </a:r>
            <a:r>
              <a:rPr lang="zh-CN" altLang="en-US" sz="3200" b="0" dirty="0" smtClean="0">
                <a:latin typeface="华文楷体" panose="02010600040101010101" pitchFamily="2" charset="-122"/>
                <a:ea typeface="华文楷体" panose="02010600040101010101" pitchFamily="2" charset="-122"/>
              </a:rPr>
              <a:t>、层次</a:t>
            </a:r>
            <a:r>
              <a:rPr lang="zh-CN" altLang="zh-CN" sz="3200" b="0" dirty="0" smtClean="0">
                <a:latin typeface="华文楷体" panose="02010600040101010101" pitchFamily="2" charset="-122"/>
                <a:ea typeface="华文楷体" panose="02010600040101010101" pitchFamily="2" charset="-122"/>
              </a:rPr>
              <a:t>遍历</a:t>
            </a:r>
            <a:r>
              <a:rPr lang="zh-CN" altLang="zh-CN" sz="3200" b="0" dirty="0">
                <a:latin typeface="华文楷体" panose="02010600040101010101" pitchFamily="2" charset="-122"/>
                <a:ea typeface="华文楷体" panose="02010600040101010101" pitchFamily="2" charset="-122"/>
              </a:rPr>
              <a:t>二叉树的操作</a:t>
            </a:r>
            <a:r>
              <a:rPr lang="zh-CN" altLang="zh-CN" sz="3200" b="0" dirty="0" smtClean="0">
                <a:latin typeface="华文楷体" panose="02010600040101010101" pitchFamily="2" charset="-122"/>
                <a:ea typeface="华文楷体" panose="02010600040101010101" pitchFamily="2" charset="-122"/>
              </a:rPr>
              <a:t>。遍历</a:t>
            </a:r>
            <a:r>
              <a:rPr lang="zh-CN" altLang="zh-CN" sz="3200" b="0" dirty="0">
                <a:latin typeface="华文楷体" panose="02010600040101010101" pitchFamily="2" charset="-122"/>
                <a:ea typeface="华文楷体" panose="02010600040101010101" pitchFamily="2" charset="-122"/>
              </a:rPr>
              <a:t>类</a:t>
            </a:r>
            <a:r>
              <a:rPr lang="zh-CN" altLang="zh-CN" sz="3200" b="0" dirty="0" smtClean="0">
                <a:latin typeface="华文楷体" panose="02010600040101010101" pitchFamily="2" charset="-122"/>
                <a:ea typeface="华文楷体" panose="02010600040101010101" pitchFamily="2" charset="-122"/>
              </a:rPr>
              <a:t>操作</a:t>
            </a:r>
            <a:r>
              <a:rPr lang="zh-CN" altLang="en-US" sz="3200" b="0" dirty="0" smtClean="0">
                <a:latin typeface="华文楷体" panose="02010600040101010101" pitchFamily="2" charset="-122"/>
                <a:ea typeface="华文楷体" panose="02010600040101010101" pitchFamily="2" charset="-122"/>
              </a:rPr>
              <a:t>非常重要</a:t>
            </a:r>
            <a:r>
              <a:rPr lang="zh-CN" altLang="zh-CN" sz="3200" b="0" dirty="0" smtClean="0">
                <a:latin typeface="华文楷体" panose="02010600040101010101" pitchFamily="2" charset="-122"/>
                <a:ea typeface="华文楷体" panose="02010600040101010101" pitchFamily="2" charset="-122"/>
              </a:rPr>
              <a:t>，在</a:t>
            </a:r>
            <a:r>
              <a:rPr lang="zh-CN" altLang="zh-CN" sz="3200" b="0" dirty="0">
                <a:latin typeface="华文楷体" panose="02010600040101010101" pitchFamily="2" charset="-122"/>
                <a:ea typeface="华文楷体" panose="02010600040101010101" pitchFamily="2" charset="-122"/>
              </a:rPr>
              <a:t>下一节中详细讨论</a:t>
            </a:r>
            <a:r>
              <a:rPr lang="zh-CN" altLang="zh-CN" sz="3200" b="0" dirty="0" smtClean="0">
                <a:latin typeface="华文楷体" panose="02010600040101010101" pitchFamily="2" charset="-122"/>
                <a:ea typeface="华文楷体" panose="02010600040101010101" pitchFamily="2" charset="-122"/>
              </a:rPr>
              <a:t>。</a:t>
            </a:r>
            <a:endParaRPr lang="zh-CN" altLang="zh-CN"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二叉树的基本操作</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5039462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00476" y="2198909"/>
            <a:ext cx="4071937" cy="3082895"/>
          </a:xfrm>
          <a:prstGeom prst="rect">
            <a:avLst/>
          </a:prstGeom>
          <a:noFill/>
        </p:spPr>
        <p:txBody>
          <a:bodyPr wrap="square" rtlCol="0">
            <a:spAutoFit/>
          </a:bodyPr>
          <a:lstStyle/>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二叉树的定义</a:t>
            </a:r>
            <a:endParaRPr lang="en-US" altLang="zh-CN" sz="2800" b="1" dirty="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二叉树的性质</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solidFill>
                  <a:srgbClr val="FF0000"/>
                </a:solidFill>
                <a:latin typeface="华文楷体" pitchFamily="2" charset="-122"/>
                <a:ea typeface="华文楷体" pitchFamily="2" charset="-122"/>
              </a:rPr>
              <a:t>二叉树的存储</a:t>
            </a:r>
            <a:endParaRPr lang="en-US" altLang="zh-CN" sz="2800" b="1" dirty="0" smtClean="0">
              <a:solidFill>
                <a:srgbClr val="FF0000"/>
              </a:solidFill>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二叉树类及操作实现</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二叉树的遍历</a:t>
            </a:r>
            <a:endParaRPr lang="zh-CN" altLang="en-US" sz="2800" b="1" dirty="0">
              <a:latin typeface="华文楷体" pitchFamily="2" charset="-122"/>
              <a:ea typeface="华文楷体" pitchFamily="2" charset="-122"/>
            </a:endParaRPr>
          </a:p>
        </p:txBody>
      </p:sp>
      <p:sp>
        <p:nvSpPr>
          <p:cNvPr id="4" name="文本框 3"/>
          <p:cNvSpPr txBox="1"/>
          <p:nvPr/>
        </p:nvSpPr>
        <p:spPr>
          <a:xfrm>
            <a:off x="285750" y="671513"/>
            <a:ext cx="3514726" cy="766172"/>
          </a:xfrm>
          <a:prstGeom prst="rect">
            <a:avLst/>
          </a:prstGeom>
          <a:noFill/>
        </p:spPr>
        <p:txBody>
          <a:bodyPr wrap="square" rtlCol="0">
            <a:spAutoFit/>
          </a:bodyPr>
          <a:lstStyle/>
          <a:p>
            <a:pPr>
              <a:lnSpc>
                <a:spcPct val="115000"/>
              </a:lnSpc>
              <a:spcBef>
                <a:spcPts val="1000"/>
              </a:spcBef>
              <a:buClr>
                <a:schemeClr val="accent1"/>
              </a:buClr>
              <a:buSzPct val="100000"/>
              <a:defRPr/>
            </a:pPr>
            <a:r>
              <a:rPr lang="zh-CN" altLang="en-US" sz="4000" b="1" dirty="0">
                <a:latin typeface="华文楷体" pitchFamily="2" charset="-122"/>
                <a:ea typeface="华文楷体" pitchFamily="2" charset="-122"/>
              </a:rPr>
              <a:t>二叉树：</a:t>
            </a:r>
          </a:p>
        </p:txBody>
      </p:sp>
    </p:spTree>
    <p:extLst>
      <p:ext uri="{BB962C8B-B14F-4D97-AF65-F5344CB8AC3E}">
        <p14:creationId xmlns:p14="http://schemas.microsoft.com/office/powerpoint/2010/main" val="41087332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09256"/>
            <a:ext cx="9060957" cy="2386883"/>
          </a:xfrm>
        </p:spPr>
        <p:txBody>
          <a:bodyPr>
            <a:noAutofit/>
          </a:bodyPr>
          <a:lstStyle/>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顺序存储</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链式存储</a:t>
            </a:r>
            <a:endParaRPr lang="en-US" altLang="zh-CN" sz="2800" b="0" dirty="0" smtClean="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二叉树的存储</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5453343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09256"/>
            <a:ext cx="11850540" cy="4831909"/>
          </a:xfrm>
        </p:spPr>
        <p:txBody>
          <a:bodyPr>
            <a:noAutofit/>
          </a:bodyPr>
          <a:lstStyle/>
          <a:p>
            <a:pPr>
              <a:buFont typeface="Wingdings" panose="05000000000000000000" pitchFamily="2" charset="2"/>
              <a:buChar char="Ø"/>
            </a:pPr>
            <a:r>
              <a:rPr lang="zh-CN" altLang="zh-CN" sz="2800" b="0" dirty="0">
                <a:ea typeface="华文楷体" panose="02010600040101010101" pitchFamily="2" charset="-122"/>
                <a:cs typeface="Times New Roman" panose="02020603050405020304" pitchFamily="18" charset="0"/>
              </a:rPr>
              <a:t>用一组连续的空间即数组来存储二叉树中的结点</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anose="02010600040101010101" pitchFamily="2" charset="-122"/>
                <a:cs typeface="Times New Roman" panose="02020603050405020304" pitchFamily="18" charset="0"/>
              </a:rPr>
              <a:t>每个</a:t>
            </a:r>
            <a:r>
              <a:rPr lang="zh-CN" altLang="zh-CN" sz="2800" b="0" dirty="0">
                <a:ea typeface="华文楷体" panose="02010600040101010101" pitchFamily="2" charset="-122"/>
                <a:cs typeface="Times New Roman" panose="02020603050405020304" pitchFamily="18" charset="0"/>
              </a:rPr>
              <a:t>结点除了包括元素值，还包括表达二叉树父子关系的字段</a:t>
            </a:r>
            <a:r>
              <a:rPr lang="zh-CN" altLang="zh-CN" sz="2800" b="0" dirty="0" smtClean="0">
                <a:ea typeface="华文楷体" panose="02010600040101010101" pitchFamily="2" charset="-122"/>
                <a:cs typeface="Times New Roman" panose="02020603050405020304" pitchFamily="18" charset="0"/>
              </a:rPr>
              <a:t>。可设置</a:t>
            </a:r>
            <a:r>
              <a:rPr lang="zh-CN" altLang="zh-CN" sz="2800" b="0" dirty="0">
                <a:ea typeface="华文楷体" panose="02010600040101010101" pitchFamily="2" charset="-122"/>
                <a:cs typeface="Times New Roman" panose="02020603050405020304" pitchFamily="18" charset="0"/>
              </a:rPr>
              <a:t>四个字段： </a:t>
            </a:r>
            <a:r>
              <a:rPr lang="en-US" altLang="zh-CN" sz="2800" b="0" dirty="0">
                <a:ea typeface="华文楷体" panose="02010600040101010101" pitchFamily="2" charset="-122"/>
                <a:cs typeface="Times New Roman" panose="02020603050405020304" pitchFamily="18" charset="0"/>
              </a:rPr>
              <a:t>data</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left</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right</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parent</a:t>
            </a:r>
            <a:r>
              <a:rPr lang="zh-CN" altLang="zh-CN" sz="2800" b="0" dirty="0">
                <a:ea typeface="华文楷体" panose="02010600040101010101" pitchFamily="2" charset="-122"/>
                <a:cs typeface="Times New Roman" panose="02020603050405020304" pitchFamily="18" charset="0"/>
              </a:rPr>
              <a:t>，其中</a:t>
            </a:r>
            <a:r>
              <a:rPr lang="en-US" altLang="zh-CN" sz="2800" b="0" dirty="0">
                <a:ea typeface="华文楷体" panose="02010600040101010101" pitchFamily="2" charset="-122"/>
                <a:cs typeface="Times New Roman" panose="02020603050405020304" pitchFamily="18" charset="0"/>
              </a:rPr>
              <a:t>left</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right</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parent</a:t>
            </a:r>
            <a:r>
              <a:rPr lang="zh-CN" altLang="zh-CN" sz="2800" b="0" dirty="0">
                <a:ea typeface="华文楷体" panose="02010600040101010101" pitchFamily="2" charset="-122"/>
                <a:cs typeface="Times New Roman" panose="02020603050405020304" pitchFamily="18" charset="0"/>
              </a:rPr>
              <a:t>为其左、右孩子及父结点在数组中的下标</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anose="02010600040101010101" pitchFamily="2" charset="-122"/>
                <a:cs typeface="Times New Roman" panose="02020603050405020304" pitchFamily="18" charset="0"/>
              </a:rPr>
              <a:t>当</a:t>
            </a:r>
            <a:r>
              <a:rPr lang="zh-CN" altLang="zh-CN" sz="2800" b="0" dirty="0">
                <a:ea typeface="华文楷体" panose="02010600040101010101" pitchFamily="2" charset="-122"/>
                <a:cs typeface="Times New Roman" panose="02020603050405020304" pitchFamily="18" charset="0"/>
              </a:rPr>
              <a:t>一个结点没有孩子结点时，结点的</a:t>
            </a:r>
            <a:r>
              <a:rPr lang="en-US" altLang="zh-CN" sz="2800" b="0" dirty="0">
                <a:ea typeface="华文楷体" panose="02010600040101010101" pitchFamily="2" charset="-122"/>
                <a:cs typeface="Times New Roman" panose="02020603050405020304" pitchFamily="18" charset="0"/>
              </a:rPr>
              <a:t>left</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right</a:t>
            </a:r>
            <a:r>
              <a:rPr lang="zh-CN" altLang="zh-CN" sz="2800" b="0" dirty="0">
                <a:ea typeface="华文楷体" panose="02010600040101010101" pitchFamily="2" charset="-122"/>
                <a:cs typeface="Times New Roman" panose="02020603050405020304" pitchFamily="18" charset="0"/>
              </a:rPr>
              <a:t>字段设置为</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；当一个结点没有父结点时，结点的</a:t>
            </a:r>
            <a:r>
              <a:rPr lang="en-US" altLang="zh-CN" sz="2800" b="0" dirty="0">
                <a:ea typeface="华文楷体" panose="02010600040101010101" pitchFamily="2" charset="-122"/>
                <a:cs typeface="Times New Roman" panose="02020603050405020304" pitchFamily="18" charset="0"/>
              </a:rPr>
              <a:t>parent</a:t>
            </a:r>
            <a:r>
              <a:rPr lang="zh-CN" altLang="zh-CN" sz="2800" b="0" dirty="0">
                <a:ea typeface="华文楷体" panose="02010600040101010101" pitchFamily="2" charset="-122"/>
                <a:cs typeface="Times New Roman" panose="02020603050405020304" pitchFamily="18" charset="0"/>
              </a:rPr>
              <a:t>字段设置为</a:t>
            </a:r>
            <a:r>
              <a:rPr lang="en-US" altLang="zh-CN" sz="2800" b="0" dirty="0">
                <a:ea typeface="华文楷体" panose="02010600040101010101" pitchFamily="2" charset="-122"/>
                <a:cs typeface="Times New Roman" panose="02020603050405020304" pitchFamily="18" charset="0"/>
              </a:rPr>
              <a:t>-1</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anose="02010600040101010101" pitchFamily="2" charset="-122"/>
                <a:cs typeface="Times New Roman" panose="02020603050405020304" pitchFamily="18" charset="0"/>
              </a:rPr>
              <a:t>结点</a:t>
            </a:r>
            <a:r>
              <a:rPr lang="zh-CN" altLang="zh-CN" sz="2800" b="0" dirty="0">
                <a:ea typeface="华文楷体" panose="02010600040101010101" pitchFamily="2" charset="-122"/>
                <a:cs typeface="Times New Roman" panose="02020603050405020304" pitchFamily="18" charset="0"/>
              </a:rPr>
              <a:t>在存储时，可以随意地按照任何顺序将它们存储在数组中，元素之间的关系全靠字段</a:t>
            </a:r>
            <a:r>
              <a:rPr lang="en-US" altLang="zh-CN" sz="2800" b="0" dirty="0">
                <a:ea typeface="华文楷体" panose="02010600040101010101" pitchFamily="2" charset="-122"/>
                <a:cs typeface="Times New Roman" panose="02020603050405020304" pitchFamily="18" charset="0"/>
              </a:rPr>
              <a:t>left</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right</a:t>
            </a:r>
            <a:r>
              <a:rPr lang="zh-CN" altLang="zh-CN" sz="2800" b="0" dirty="0">
                <a:ea typeface="华文楷体" panose="02010600040101010101" pitchFamily="2" charset="-122"/>
                <a:cs typeface="Times New Roman" panose="02020603050405020304" pitchFamily="18" charset="0"/>
              </a:rPr>
              <a:t>和</a:t>
            </a:r>
            <a:r>
              <a:rPr lang="en-US" altLang="zh-CN" sz="2800" b="0" dirty="0">
                <a:ea typeface="华文楷体" panose="02010600040101010101" pitchFamily="2" charset="-122"/>
                <a:cs typeface="Times New Roman" panose="02020603050405020304" pitchFamily="18" charset="0"/>
              </a:rPr>
              <a:t>parent</a:t>
            </a:r>
            <a:r>
              <a:rPr lang="zh-CN" altLang="zh-CN" sz="2800" b="0" dirty="0">
                <a:ea typeface="华文楷体" panose="02010600040101010101" pitchFamily="2" charset="-122"/>
                <a:cs typeface="Times New Roman" panose="02020603050405020304" pitchFamily="18" charset="0"/>
              </a:rPr>
              <a:t>来维系。</a:t>
            </a: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二叉树的顺序存储</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2470865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658699" y="1698010"/>
            <a:ext cx="11162883" cy="4205833"/>
          </a:xfrm>
        </p:spPr>
        <p:txBody>
          <a:bodyPr>
            <a:normAutofit lnSpcReduction="10000"/>
          </a:bodyPr>
          <a:lstStyle/>
          <a:p>
            <a:pPr>
              <a:buFont typeface="Wingdings" panose="05000000000000000000" pitchFamily="2" charset="2"/>
              <a:buChar char="Ø"/>
            </a:pPr>
            <a:r>
              <a:rPr lang="zh-CN" altLang="zh-CN" sz="2800" b="0" dirty="0">
                <a:latin typeface="华文楷体" pitchFamily="2" charset="-122"/>
                <a:ea typeface="华文楷体" pitchFamily="2" charset="-122"/>
              </a:rPr>
              <a:t>在一个元素集合中，如果元素呈上下层次关系。对一个结点而言，上层元素为其直接前驱且直接前驱唯一，下层元素为其直接后继且直接后继可以有多个，这样的结构就是</a:t>
            </a:r>
            <a:r>
              <a:rPr lang="zh-CN" altLang="zh-CN" sz="2800" dirty="0">
                <a:latin typeface="华文楷体" pitchFamily="2" charset="-122"/>
                <a:ea typeface="华文楷体" pitchFamily="2" charset="-122"/>
              </a:rPr>
              <a:t>树结构</a:t>
            </a:r>
            <a:r>
              <a:rPr lang="zh-CN" altLang="zh-CN" sz="2800" b="0" dirty="0" smtClean="0">
                <a:latin typeface="华文楷体" pitchFamily="2" charset="-122"/>
                <a:ea typeface="华文楷体" pitchFamily="2" charset="-122"/>
              </a:rPr>
              <a:t>。</a:t>
            </a:r>
            <a:endParaRPr lang="en-US" altLang="zh-CN" sz="2800" b="0" dirty="0" smtClean="0">
              <a:latin typeface="华文楷体" pitchFamily="2" charset="-122"/>
              <a:ea typeface="华文楷体" pitchFamily="2" charset="-122"/>
            </a:endParaRPr>
          </a:p>
          <a:p>
            <a:pPr marL="0" indent="0">
              <a:buNone/>
            </a:pPr>
            <a:endParaRPr lang="en-US" altLang="zh-CN" sz="2800" b="0" dirty="0">
              <a:latin typeface="华文楷体" pitchFamily="2" charset="-122"/>
              <a:ea typeface="华文楷体" pitchFamily="2" charset="-122"/>
            </a:endParaRPr>
          </a:p>
          <a:p>
            <a:pPr>
              <a:buFont typeface="Wingdings" panose="05000000000000000000" pitchFamily="2" charset="2"/>
              <a:buChar char="Ø"/>
            </a:pPr>
            <a:r>
              <a:rPr lang="zh-CN" altLang="zh-CN" sz="2800" dirty="0">
                <a:latin typeface="华文楷体" pitchFamily="2" charset="-122"/>
                <a:ea typeface="华文楷体" pitchFamily="2" charset="-122"/>
              </a:rPr>
              <a:t>树</a:t>
            </a:r>
            <a:r>
              <a:rPr lang="zh-CN" altLang="zh-CN" sz="2800" b="0" dirty="0">
                <a:latin typeface="华文楷体" pitchFamily="2" charset="-122"/>
                <a:ea typeface="华文楷体" pitchFamily="2" charset="-122"/>
              </a:rPr>
              <a:t>是有限个</a:t>
            </a:r>
            <a:r>
              <a:rPr lang="en-US" altLang="zh-CN" sz="2800" b="0" dirty="0">
                <a:latin typeface="华文楷体" pitchFamily="2" charset="-122"/>
                <a:ea typeface="华文楷体" pitchFamily="2" charset="-122"/>
              </a:rPr>
              <a:t>(n&gt;0)</a:t>
            </a:r>
            <a:r>
              <a:rPr lang="zh-CN" altLang="zh-CN" sz="2800" b="0" dirty="0">
                <a:latin typeface="华文楷体" pitchFamily="2" charset="-122"/>
                <a:ea typeface="华文楷体" pitchFamily="2" charset="-122"/>
              </a:rPr>
              <a:t>元素组成的集合。在这个集合中，有一个结点称为根；如果有其他的结点，这些结点又被分为若干个互不相交的非空子集，每个子集又是一棵树，称为根的子树；每个子树都有自己的根，子树的根称为树根结点的孩子结点</a:t>
            </a:r>
            <a:r>
              <a:rPr lang="zh-CN" altLang="zh-CN" sz="2800" b="0" dirty="0" smtClean="0">
                <a:latin typeface="华文楷体" pitchFamily="2" charset="-122"/>
                <a:ea typeface="华文楷体" pitchFamily="2" charset="-122"/>
              </a:rPr>
              <a:t>。</a:t>
            </a:r>
            <a:endParaRPr lang="zh-CN" altLang="zh-CN" sz="2800" b="0" dirty="0">
              <a:latin typeface="华文楷体" pitchFamily="2" charset="-122"/>
              <a:ea typeface="华文楷体" pitchFamily="2" charset="-122"/>
            </a:endParaRPr>
          </a:p>
        </p:txBody>
      </p:sp>
      <p:sp>
        <p:nvSpPr>
          <p:cNvPr id="8194" name="Rectangle 2"/>
          <p:cNvSpPr>
            <a:spLocks noGrp="1" noRot="1" noChangeArrowheads="1"/>
          </p:cNvSpPr>
          <p:nvPr>
            <p:ph type="title"/>
          </p:nvPr>
        </p:nvSpPr>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树（两种定义方式）：</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58393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二叉树的顺序存储</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2053395" y="1647826"/>
            <a:ext cx="8879648" cy="4196384"/>
          </a:xfrm>
          <a:prstGeom prst="rect">
            <a:avLst/>
          </a:prstGeom>
          <a:noFill/>
          <a:ln>
            <a:noFill/>
          </a:ln>
        </p:spPr>
      </p:pic>
    </p:spTree>
    <p:extLst>
      <p:ext uri="{BB962C8B-B14F-4D97-AF65-F5344CB8AC3E}">
        <p14:creationId xmlns:p14="http://schemas.microsoft.com/office/powerpoint/2010/main" val="29600833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二叉树的顺序存储</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709529"/>
            <a:ext cx="3693827" cy="5016758"/>
          </a:xfrm>
          <a:prstGeom prst="rect">
            <a:avLst/>
          </a:prstGeom>
          <a:noFill/>
        </p:spPr>
        <p:txBody>
          <a:bodyPr wrap="square" rtlCol="0">
            <a:spAutoFit/>
          </a:bodyPr>
          <a:lstStyle/>
          <a:p>
            <a:r>
              <a:rPr lang="zh-CN" altLang="zh-CN" sz="3200" dirty="0">
                <a:latin typeface="华文楷体" panose="02010600040101010101" pitchFamily="2" charset="-122"/>
                <a:ea typeface="华文楷体" panose="02010600040101010101" pitchFamily="2" charset="-122"/>
              </a:rPr>
              <a:t>一棵完全二叉树</a:t>
            </a:r>
            <a:r>
              <a:rPr lang="zh-CN" altLang="zh-CN" sz="3200" dirty="0" smtClean="0">
                <a:latin typeface="华文楷体" panose="02010600040101010101" pitchFamily="2" charset="-122"/>
                <a:ea typeface="华文楷体" panose="02010600040101010101" pitchFamily="2" charset="-122"/>
              </a:rPr>
              <a:t>，可以</a:t>
            </a:r>
            <a:r>
              <a:rPr lang="zh-CN" altLang="zh-CN" sz="3200" dirty="0">
                <a:latin typeface="华文楷体" panose="02010600040101010101" pitchFamily="2" charset="-122"/>
                <a:ea typeface="华文楷体" panose="02010600040101010101" pitchFamily="2" charset="-122"/>
              </a:rPr>
              <a:t>更简单。具体方法是：先对结点按照二叉树层次自上而下、自左向右进行编号，编号从</a:t>
            </a:r>
            <a:r>
              <a:rPr lang="en-US" altLang="zh-CN" sz="3200" dirty="0">
                <a:latin typeface="华文楷体" panose="02010600040101010101" pitchFamily="2" charset="-122"/>
                <a:ea typeface="华文楷体" panose="02010600040101010101" pitchFamily="2" charset="-122"/>
              </a:rPr>
              <a:t>0</a:t>
            </a:r>
            <a:r>
              <a:rPr lang="zh-CN" altLang="zh-CN" sz="3200" dirty="0">
                <a:latin typeface="华文楷体" panose="02010600040101010101" pitchFamily="2" charset="-122"/>
                <a:ea typeface="华文楷体" panose="02010600040101010101" pitchFamily="2" charset="-122"/>
              </a:rPr>
              <a:t>开始逐步加</a:t>
            </a:r>
            <a:r>
              <a:rPr lang="zh-CN" altLang="zh-CN" sz="3200" dirty="0" smtClean="0">
                <a:latin typeface="华文楷体" panose="02010600040101010101" pitchFamily="2" charset="-122"/>
                <a:ea typeface="华文楷体" panose="02010600040101010101" pitchFamily="2" charset="-122"/>
              </a:rPr>
              <a:t>一</a:t>
            </a:r>
            <a:r>
              <a:rPr lang="zh-CN" altLang="en-US" sz="3200" dirty="0" smtClean="0">
                <a:latin typeface="华文楷体" panose="02010600040101010101" pitchFamily="2" charset="-122"/>
                <a:ea typeface="华文楷体" panose="02010600040101010101" pitchFamily="2" charset="-122"/>
              </a:rPr>
              <a:t>，</a:t>
            </a:r>
            <a:r>
              <a:rPr lang="zh-CN" altLang="zh-CN" sz="3200" dirty="0" smtClean="0">
                <a:latin typeface="华文楷体" panose="02010600040101010101" pitchFamily="2" charset="-122"/>
                <a:ea typeface="华文楷体" panose="02010600040101010101" pitchFamily="2" charset="-122"/>
              </a:rPr>
              <a:t>然后</a:t>
            </a:r>
            <a:r>
              <a:rPr lang="zh-CN" altLang="zh-CN" sz="3200" dirty="0">
                <a:latin typeface="华文楷体" panose="02010600040101010101" pitchFamily="2" charset="-122"/>
                <a:ea typeface="华文楷体" panose="02010600040101010101" pitchFamily="2" charset="-122"/>
              </a:rPr>
              <a:t>将结点存储在下标和其编号相同的数组分量</a:t>
            </a:r>
            <a:r>
              <a:rPr lang="zh-CN" altLang="zh-CN" sz="3200" dirty="0" smtClean="0">
                <a:latin typeface="华文楷体" panose="02010600040101010101" pitchFamily="2" charset="-122"/>
                <a:ea typeface="华文楷体" panose="02010600040101010101" pitchFamily="2" charset="-122"/>
              </a:rPr>
              <a:t>中</a:t>
            </a:r>
            <a:r>
              <a:rPr lang="zh-CN" altLang="en-US" sz="3200" dirty="0" smtClean="0">
                <a:latin typeface="华文楷体" panose="02010600040101010101" pitchFamily="2" charset="-122"/>
                <a:ea typeface="华文楷体" panose="02010600040101010101" pitchFamily="2" charset="-122"/>
              </a:rPr>
              <a:t>。</a:t>
            </a:r>
            <a:endParaRPr lang="zh-CN" altLang="en-US" sz="3200" dirty="0">
              <a:latin typeface="华文楷体" panose="02010600040101010101" pitchFamily="2" charset="-122"/>
              <a:ea typeface="华文楷体" panose="02010600040101010101" pitchFamily="2" charset="-122"/>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4265544" y="2445024"/>
            <a:ext cx="7482508" cy="3776871"/>
          </a:xfrm>
          <a:prstGeom prst="rect">
            <a:avLst/>
          </a:prstGeom>
          <a:noFill/>
          <a:ln>
            <a:noFill/>
          </a:ln>
        </p:spPr>
      </p:pic>
    </p:spTree>
    <p:extLst>
      <p:ext uri="{BB962C8B-B14F-4D97-AF65-F5344CB8AC3E}">
        <p14:creationId xmlns:p14="http://schemas.microsoft.com/office/powerpoint/2010/main" val="16034521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二叉树的顺序存储</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341460" y="1819797"/>
            <a:ext cx="10710853" cy="2062103"/>
          </a:xfrm>
          <a:prstGeom prst="rect">
            <a:avLst/>
          </a:prstGeom>
          <a:noFill/>
        </p:spPr>
        <p:txBody>
          <a:bodyPr wrap="square" rtlCol="0">
            <a:spAutoFit/>
          </a:bodyPr>
          <a:lstStyle/>
          <a:p>
            <a:r>
              <a:rPr lang="zh-CN" altLang="zh-CN" sz="3200" dirty="0">
                <a:latin typeface="华文楷体" panose="02010600040101010101" pitchFamily="2" charset="-122"/>
                <a:ea typeface="华文楷体" panose="02010600040101010101" pitchFamily="2" charset="-122"/>
              </a:rPr>
              <a:t>顺序存储</a:t>
            </a:r>
            <a:r>
              <a:rPr lang="zh-CN" altLang="zh-CN" sz="3200" dirty="0" smtClean="0">
                <a:latin typeface="华文楷体" panose="02010600040101010101" pitchFamily="2" charset="-122"/>
                <a:ea typeface="华文楷体" panose="02010600040101010101" pitchFamily="2" charset="-122"/>
              </a:rPr>
              <a:t>方式</a:t>
            </a:r>
            <a:r>
              <a:rPr lang="zh-CN" altLang="en-US"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a:p>
            <a:endParaRPr lang="en-US" altLang="zh-CN" sz="3200" dirty="0" smtClean="0">
              <a:latin typeface="华文楷体" panose="02010600040101010101" pitchFamily="2" charset="-122"/>
              <a:ea typeface="华文楷体" panose="02010600040101010101" pitchFamily="2" charset="-122"/>
            </a:endParaRPr>
          </a:p>
          <a:p>
            <a:r>
              <a:rPr lang="zh-CN" altLang="zh-CN" sz="3200" dirty="0" smtClean="0">
                <a:latin typeface="华文楷体" panose="02010600040101010101" pitchFamily="2" charset="-122"/>
                <a:ea typeface="华文楷体" panose="02010600040101010101" pitchFamily="2" charset="-122"/>
              </a:rPr>
              <a:t>好处</a:t>
            </a:r>
            <a:r>
              <a:rPr lang="zh-CN" altLang="zh-CN" sz="3200" dirty="0">
                <a:latin typeface="华文楷体" panose="02010600040101010101" pitchFamily="2" charset="-122"/>
                <a:ea typeface="华文楷体" panose="02010600040101010101" pitchFamily="2" charset="-122"/>
              </a:rPr>
              <a:t>是数组访问简单</a:t>
            </a:r>
            <a:r>
              <a:rPr lang="zh-CN" altLang="zh-CN" sz="3200" dirty="0" smtClean="0">
                <a:latin typeface="华文楷体" panose="02010600040101010101" pitchFamily="2" charset="-122"/>
                <a:ea typeface="华文楷体" panose="02010600040101010101" pitchFamily="2" charset="-122"/>
              </a:rPr>
              <a:t>，</a:t>
            </a:r>
            <a:endParaRPr lang="en-US" altLang="zh-CN" sz="3200" dirty="0" smtClean="0">
              <a:latin typeface="华文楷体" panose="02010600040101010101" pitchFamily="2" charset="-122"/>
              <a:ea typeface="华文楷体" panose="02010600040101010101" pitchFamily="2" charset="-122"/>
            </a:endParaRPr>
          </a:p>
          <a:p>
            <a:r>
              <a:rPr lang="zh-CN" altLang="en-US" sz="3200" dirty="0" smtClean="0">
                <a:latin typeface="华文楷体" panose="02010600040101010101" pitchFamily="2" charset="-122"/>
                <a:ea typeface="华文楷体" panose="02010600040101010101" pitchFamily="2" charset="-122"/>
              </a:rPr>
              <a:t>坏处</a:t>
            </a:r>
            <a:r>
              <a:rPr lang="zh-CN" altLang="zh-CN" sz="3200" dirty="0" smtClean="0">
                <a:latin typeface="华文楷体" panose="02010600040101010101" pitchFamily="2" charset="-122"/>
                <a:ea typeface="华文楷体" panose="02010600040101010101" pitchFamily="2" charset="-122"/>
              </a:rPr>
              <a:t>是</a:t>
            </a:r>
            <a:r>
              <a:rPr lang="zh-CN" altLang="zh-CN" sz="3200" dirty="0">
                <a:latin typeface="华文楷体" panose="02010600040101010101" pitchFamily="2" charset="-122"/>
                <a:ea typeface="华文楷体" panose="02010600040101010101" pitchFamily="2" charset="-122"/>
              </a:rPr>
              <a:t>它需要事先预估出数据的最大规模。</a:t>
            </a:r>
          </a:p>
        </p:txBody>
      </p:sp>
    </p:spTree>
    <p:extLst>
      <p:ext uri="{BB962C8B-B14F-4D97-AF65-F5344CB8AC3E}">
        <p14:creationId xmlns:p14="http://schemas.microsoft.com/office/powerpoint/2010/main" val="34095168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09256"/>
            <a:ext cx="11287323" cy="1333335"/>
          </a:xfrm>
        </p:spPr>
        <p:txBody>
          <a:bodyPr>
            <a:noAutofit/>
          </a:bodyPr>
          <a:lstStyle/>
          <a:p>
            <a:pPr marL="0" indent="0">
              <a:buNone/>
            </a:pPr>
            <a:r>
              <a:rPr lang="zh-CN" altLang="zh-CN" sz="2800" b="0" dirty="0">
                <a:latin typeface="华文楷体" panose="02010600040101010101" pitchFamily="2" charset="-122"/>
                <a:ea typeface="华文楷体" panose="02010600040101010101" pitchFamily="2" charset="-122"/>
              </a:rPr>
              <a:t>两种形式</a:t>
            </a:r>
            <a:r>
              <a:rPr lang="zh-CN" altLang="en-US" sz="2800" b="0" dirty="0">
                <a:latin typeface="华文楷体" panose="02010600040101010101" pitchFamily="2" charset="-122"/>
                <a:ea typeface="华文楷体" panose="02010600040101010101" pitchFamily="2" charset="-122"/>
              </a:rPr>
              <a:t>：</a:t>
            </a:r>
            <a:r>
              <a:rPr lang="zh-CN" altLang="zh-CN" sz="2800" b="0" dirty="0">
                <a:latin typeface="华文楷体" panose="02010600040101010101" pitchFamily="2" charset="-122"/>
                <a:ea typeface="华文楷体" panose="02010600040101010101" pitchFamily="2" charset="-122"/>
              </a:rPr>
              <a:t>标准形式，</a:t>
            </a:r>
            <a:r>
              <a:rPr lang="zh-CN" altLang="en-US" sz="2800" b="0" dirty="0">
                <a:latin typeface="华文楷体" panose="02010600040101010101" pitchFamily="2" charset="-122"/>
                <a:ea typeface="华文楷体" panose="02010600040101010101" pitchFamily="2" charset="-122"/>
              </a:rPr>
              <a:t>广</a:t>
            </a:r>
            <a:r>
              <a:rPr lang="zh-CN" altLang="zh-CN" sz="2800" b="0" dirty="0">
                <a:latin typeface="华文楷体" panose="02010600040101010101" pitchFamily="2" charset="-122"/>
                <a:ea typeface="华文楷体" panose="02010600040101010101" pitchFamily="2" charset="-122"/>
              </a:rPr>
              <a:t>义标准形式</a:t>
            </a:r>
            <a:r>
              <a:rPr lang="zh-CN" altLang="zh-CN" sz="2800" b="0" dirty="0" smtClean="0">
                <a:latin typeface="华文楷体" panose="02010600040101010101" pitchFamily="2" charset="-122"/>
                <a:ea typeface="华文楷体" panose="02010600040101010101" pitchFamily="2" charset="-122"/>
              </a:rPr>
              <a:t>。</a:t>
            </a:r>
            <a:endParaRPr lang="zh-CN" altLang="zh-CN" sz="2800" b="0" dirty="0">
              <a:latin typeface="华文楷体" panose="02010600040101010101" pitchFamily="2" charset="-122"/>
              <a:ea typeface="华文楷体" panose="02010600040101010101" pitchFamily="2" charset="-122"/>
            </a:endParaRPr>
          </a:p>
          <a:p>
            <a:pPr marL="228600" lvl="4">
              <a:spcBef>
                <a:spcPts val="1000"/>
              </a:spcBef>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标准</a:t>
            </a:r>
            <a:r>
              <a:rPr lang="zh-CN" altLang="zh-CN" sz="2800" b="0" dirty="0" smtClean="0">
                <a:latin typeface="华文楷体" panose="02010600040101010101" pitchFamily="2" charset="-122"/>
                <a:ea typeface="华文楷体" panose="02010600040101010101" pitchFamily="2" charset="-122"/>
              </a:rPr>
              <a:t>形式</a:t>
            </a:r>
            <a:endParaRPr lang="en-US" altLang="zh-CN" sz="2800" b="0" dirty="0" smtClean="0">
              <a:latin typeface="华文楷体" panose="02010600040101010101" pitchFamily="2" charset="-122"/>
              <a:ea typeface="华文楷体" panose="02010600040101010101" pitchFamily="2" charset="-122"/>
            </a:endParaRPr>
          </a:p>
          <a:p>
            <a:pPr marL="228600" lvl="4">
              <a:spcBef>
                <a:spcPts val="1000"/>
              </a:spcBef>
              <a:buFont typeface="Wingdings" panose="05000000000000000000" pitchFamily="2" charset="2"/>
              <a:buChar char="Ø"/>
            </a:pPr>
            <a:endParaRPr lang="en-US" altLang="zh-CN" sz="2800" b="0" dirty="0"/>
          </a:p>
          <a:p>
            <a:pPr marL="228600" lvl="4">
              <a:spcBef>
                <a:spcPts val="1000"/>
              </a:spcBef>
              <a:buFont typeface="Wingdings" panose="05000000000000000000" pitchFamily="2" charset="2"/>
              <a:buChar char="Ø"/>
            </a:pPr>
            <a:endParaRPr lang="en-US" altLang="zh-CN" sz="2800" b="0" dirty="0" smtClean="0"/>
          </a:p>
          <a:p>
            <a:pPr marL="228600" lvl="4">
              <a:spcBef>
                <a:spcPts val="1000"/>
              </a:spcBef>
              <a:buFont typeface="Wingdings" panose="05000000000000000000" pitchFamily="2" charset="2"/>
              <a:buChar char="Ø"/>
            </a:pPr>
            <a:endParaRPr lang="en-US" altLang="zh-CN" sz="2800" b="0" dirty="0"/>
          </a:p>
          <a:p>
            <a:pPr marL="228600" lvl="4">
              <a:spcBef>
                <a:spcPts val="1000"/>
              </a:spcBef>
              <a:buFont typeface="Wingdings" panose="05000000000000000000" pitchFamily="2" charset="2"/>
              <a:buChar char="Ø"/>
            </a:pPr>
            <a:endParaRPr lang="zh-CN" altLang="zh-CN" sz="2800" b="0" dirty="0"/>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二叉树的链式存储</a:t>
            </a:r>
            <a:endParaRPr lang="zh-CN" altLang="en-US" dirty="0">
              <a:latin typeface="华文楷体" panose="02010600040101010101" pitchFamily="2" charset="-122"/>
              <a:ea typeface="华文楷体" panose="02010600040101010101" pitchFamily="2" charset="-122"/>
            </a:endParaRPr>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7604055" y="2052231"/>
            <a:ext cx="3437698" cy="759796"/>
          </a:xfrm>
          <a:prstGeom prst="rect">
            <a:avLst/>
          </a:prstGeom>
          <a:noFill/>
          <a:ln>
            <a:noFill/>
          </a:ln>
        </p:spPr>
      </p:pic>
      <p:pic>
        <p:nvPicPr>
          <p:cNvPr id="3" name="图片 2"/>
          <p:cNvPicPr>
            <a:picLocks noChangeAspect="1"/>
          </p:cNvPicPr>
          <p:nvPr/>
        </p:nvPicPr>
        <p:blipFill>
          <a:blip r:embed="rId4"/>
          <a:stretch>
            <a:fillRect/>
          </a:stretch>
        </p:blipFill>
        <p:spPr>
          <a:xfrm>
            <a:off x="690976" y="2721082"/>
            <a:ext cx="8234363" cy="3968120"/>
          </a:xfrm>
          <a:prstGeom prst="rect">
            <a:avLst/>
          </a:prstGeom>
        </p:spPr>
      </p:pic>
    </p:spTree>
    <p:extLst>
      <p:ext uri="{BB962C8B-B14F-4D97-AF65-F5344CB8AC3E}">
        <p14:creationId xmlns:p14="http://schemas.microsoft.com/office/powerpoint/2010/main" val="21184207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09256"/>
            <a:ext cx="11287323" cy="1333335"/>
          </a:xfrm>
        </p:spPr>
        <p:txBody>
          <a:bodyPr>
            <a:noAutofit/>
          </a:bodyPr>
          <a:lstStyle/>
          <a:p>
            <a:pPr marL="0" indent="0">
              <a:buNone/>
            </a:pPr>
            <a:r>
              <a:rPr lang="zh-CN" altLang="zh-CN" sz="2800" b="0" dirty="0">
                <a:latin typeface="华文楷体" panose="02010600040101010101" pitchFamily="2" charset="-122"/>
                <a:ea typeface="华文楷体" panose="02010600040101010101" pitchFamily="2" charset="-122"/>
              </a:rPr>
              <a:t>两种形式</a:t>
            </a:r>
            <a:r>
              <a:rPr lang="zh-CN" altLang="en-US" sz="2800" b="0" dirty="0">
                <a:latin typeface="华文楷体" panose="02010600040101010101" pitchFamily="2" charset="-122"/>
                <a:ea typeface="华文楷体" panose="02010600040101010101" pitchFamily="2" charset="-122"/>
              </a:rPr>
              <a:t>：</a:t>
            </a:r>
            <a:r>
              <a:rPr lang="zh-CN" altLang="zh-CN" sz="2800" b="0" dirty="0">
                <a:latin typeface="华文楷体" panose="02010600040101010101" pitchFamily="2" charset="-122"/>
                <a:ea typeface="华文楷体" panose="02010600040101010101" pitchFamily="2" charset="-122"/>
              </a:rPr>
              <a:t>标准形式，</a:t>
            </a:r>
            <a:r>
              <a:rPr lang="zh-CN" altLang="en-US" sz="2800" b="0" dirty="0">
                <a:latin typeface="华文楷体" panose="02010600040101010101" pitchFamily="2" charset="-122"/>
                <a:ea typeface="华文楷体" panose="02010600040101010101" pitchFamily="2" charset="-122"/>
              </a:rPr>
              <a:t>广</a:t>
            </a:r>
            <a:r>
              <a:rPr lang="zh-CN" altLang="zh-CN" sz="2800" b="0" dirty="0">
                <a:latin typeface="华文楷体" panose="02010600040101010101" pitchFamily="2" charset="-122"/>
                <a:ea typeface="华文楷体" panose="02010600040101010101" pitchFamily="2" charset="-122"/>
              </a:rPr>
              <a:t>义标准形式</a:t>
            </a:r>
            <a:r>
              <a:rPr lang="zh-CN" altLang="zh-CN" sz="2800" b="0" dirty="0" smtClean="0">
                <a:latin typeface="华文楷体" panose="02010600040101010101" pitchFamily="2" charset="-122"/>
                <a:ea typeface="华文楷体" panose="02010600040101010101" pitchFamily="2" charset="-122"/>
              </a:rPr>
              <a:t>。</a:t>
            </a:r>
            <a:endParaRPr lang="zh-CN" altLang="zh-CN" sz="2800" b="0" dirty="0">
              <a:latin typeface="华文楷体" panose="02010600040101010101" pitchFamily="2" charset="-122"/>
              <a:ea typeface="华文楷体" panose="02010600040101010101" pitchFamily="2" charset="-122"/>
            </a:endParaRPr>
          </a:p>
          <a:p>
            <a:pPr marL="228600" lvl="4">
              <a:spcBef>
                <a:spcPts val="1000"/>
              </a:spcBef>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广义</a:t>
            </a:r>
            <a:r>
              <a:rPr lang="zh-CN" altLang="zh-CN" sz="2800" b="0" dirty="0" smtClean="0">
                <a:latin typeface="华文楷体" panose="02010600040101010101" pitchFamily="2" charset="-122"/>
                <a:ea typeface="华文楷体" panose="02010600040101010101" pitchFamily="2" charset="-122"/>
              </a:rPr>
              <a:t>标准形式</a:t>
            </a:r>
            <a:endParaRPr lang="en-US" altLang="zh-CN" sz="2800" b="0" dirty="0" smtClean="0">
              <a:latin typeface="华文楷体" panose="02010600040101010101" pitchFamily="2" charset="-122"/>
              <a:ea typeface="华文楷体" panose="02010600040101010101" pitchFamily="2" charset="-122"/>
            </a:endParaRPr>
          </a:p>
          <a:p>
            <a:pPr marL="228600" lvl="4">
              <a:spcBef>
                <a:spcPts val="1000"/>
              </a:spcBef>
              <a:buFont typeface="Wingdings" panose="05000000000000000000" pitchFamily="2" charset="2"/>
              <a:buChar char="Ø"/>
            </a:pPr>
            <a:endParaRPr lang="en-US" altLang="zh-CN" sz="2800" b="0" dirty="0"/>
          </a:p>
          <a:p>
            <a:pPr marL="228600" lvl="4">
              <a:spcBef>
                <a:spcPts val="1000"/>
              </a:spcBef>
              <a:buFont typeface="Wingdings" panose="05000000000000000000" pitchFamily="2" charset="2"/>
              <a:buChar char="Ø"/>
            </a:pPr>
            <a:endParaRPr lang="en-US" altLang="zh-CN" sz="2800" b="0" dirty="0" smtClean="0"/>
          </a:p>
          <a:p>
            <a:pPr marL="228600" lvl="4">
              <a:spcBef>
                <a:spcPts val="1000"/>
              </a:spcBef>
              <a:buFont typeface="Wingdings" panose="05000000000000000000" pitchFamily="2" charset="2"/>
              <a:buChar char="Ø"/>
            </a:pPr>
            <a:endParaRPr lang="en-US" altLang="zh-CN" sz="2800" b="0" dirty="0"/>
          </a:p>
          <a:p>
            <a:pPr marL="228600" lvl="4">
              <a:spcBef>
                <a:spcPts val="1000"/>
              </a:spcBef>
              <a:buFont typeface="Wingdings" panose="05000000000000000000" pitchFamily="2" charset="2"/>
              <a:buChar char="Ø"/>
            </a:pPr>
            <a:endParaRPr lang="zh-CN" altLang="zh-CN" sz="2800" b="0" dirty="0"/>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二叉树的链式存储</a:t>
            </a:r>
            <a:endParaRPr lang="zh-CN" altLang="en-US" dirty="0">
              <a:latin typeface="华文楷体" panose="02010600040101010101" pitchFamily="2" charset="-122"/>
              <a:ea typeface="华文楷体" panose="02010600040101010101" pitchFamily="2" charset="-122"/>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4420481" y="2094790"/>
            <a:ext cx="3729606" cy="828934"/>
          </a:xfrm>
          <a:prstGeom prst="rect">
            <a:avLst/>
          </a:prstGeom>
          <a:noFill/>
          <a:ln>
            <a:noFill/>
          </a:ln>
        </p:spPr>
      </p:pic>
      <p:pic>
        <p:nvPicPr>
          <p:cNvPr id="7" name="图片 6"/>
          <p:cNvPicPr/>
          <p:nvPr/>
        </p:nvPicPr>
        <p:blipFill>
          <a:blip r:embed="rId4">
            <a:extLst>
              <a:ext uri="{28A0092B-C50C-407E-A947-70E740481C1C}">
                <a14:useLocalDpi xmlns:a14="http://schemas.microsoft.com/office/drawing/2010/main" val="0"/>
              </a:ext>
            </a:extLst>
          </a:blip>
          <a:srcRect/>
          <a:stretch>
            <a:fillRect/>
          </a:stretch>
        </p:blipFill>
        <p:spPr bwMode="auto">
          <a:xfrm>
            <a:off x="2009388" y="3203640"/>
            <a:ext cx="7412908" cy="3117647"/>
          </a:xfrm>
          <a:prstGeom prst="rect">
            <a:avLst/>
          </a:prstGeom>
          <a:noFill/>
          <a:ln>
            <a:noFill/>
          </a:ln>
        </p:spPr>
      </p:pic>
    </p:spTree>
    <p:extLst>
      <p:ext uri="{BB962C8B-B14F-4D97-AF65-F5344CB8AC3E}">
        <p14:creationId xmlns:p14="http://schemas.microsoft.com/office/powerpoint/2010/main" val="40134471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09256"/>
            <a:ext cx="11287323" cy="4175927"/>
          </a:xfrm>
        </p:spPr>
        <p:txBody>
          <a:bodyPr>
            <a:noAutofit/>
          </a:bodyPr>
          <a:lstStyle/>
          <a:p>
            <a:pPr marL="0" indent="0">
              <a:buNone/>
            </a:pPr>
            <a:r>
              <a:rPr lang="zh-CN" altLang="en-US" sz="2800" b="0" dirty="0" smtClean="0">
                <a:latin typeface="华文楷体" panose="02010600040101010101" pitchFamily="2" charset="-122"/>
                <a:ea typeface="华文楷体" panose="02010600040101010101" pitchFamily="2" charset="-122"/>
              </a:rPr>
              <a:t>因为求结点的父结点的概率并不大，在标准形式中也依然能求得一个结点的父结点，因此通常</a:t>
            </a:r>
            <a:r>
              <a:rPr lang="zh-CN" altLang="en-US" sz="2800" b="0" dirty="0">
                <a:latin typeface="华文楷体" panose="02010600040101010101" pitchFamily="2" charset="-122"/>
                <a:ea typeface="华文楷体" panose="02010600040101010101" pitchFamily="2" charset="-122"/>
              </a:rPr>
              <a:t>多用</a:t>
            </a:r>
            <a:r>
              <a:rPr lang="zh-CN" altLang="zh-CN" sz="2800" b="0" dirty="0">
                <a:latin typeface="华文楷体" panose="02010600040101010101" pitchFamily="2" charset="-122"/>
                <a:ea typeface="华文楷体" panose="02010600040101010101" pitchFamily="2" charset="-122"/>
              </a:rPr>
              <a:t>标准</a:t>
            </a:r>
            <a:r>
              <a:rPr lang="zh-CN" altLang="zh-CN" sz="2800" b="0" dirty="0" smtClean="0">
                <a:latin typeface="华文楷体" panose="02010600040101010101" pitchFamily="2" charset="-122"/>
                <a:ea typeface="华文楷体" panose="02010600040101010101" pitchFamily="2" charset="-122"/>
              </a:rPr>
              <a:t>形式。</a:t>
            </a:r>
            <a:endParaRPr lang="zh-CN" altLang="zh-CN" sz="2800" b="0" dirty="0">
              <a:latin typeface="华文楷体" panose="02010600040101010101" pitchFamily="2" charset="-122"/>
              <a:ea typeface="华文楷体" panose="02010600040101010101" pitchFamily="2" charset="-122"/>
            </a:endParaRPr>
          </a:p>
          <a:p>
            <a:pPr marL="0" lvl="4" indent="0">
              <a:spcBef>
                <a:spcPts val="1000"/>
              </a:spcBef>
              <a:buNone/>
            </a:pPr>
            <a:r>
              <a:rPr lang="zh-CN" altLang="en-US" sz="2800" b="0" dirty="0" smtClean="0">
                <a:latin typeface="华文楷体" panose="02010600040101010101" pitchFamily="2" charset="-122"/>
                <a:ea typeface="华文楷体" panose="02010600040101010101" pitchFamily="2" charset="-122"/>
              </a:rPr>
              <a:t>如求值为</a:t>
            </a:r>
            <a:r>
              <a:rPr lang="en-US" altLang="zh-CN" sz="2800" b="0" dirty="0" smtClean="0">
                <a:latin typeface="华文楷体" panose="02010600040101010101" pitchFamily="2" charset="-122"/>
                <a:ea typeface="华文楷体" panose="02010600040101010101" pitchFamily="2" charset="-122"/>
              </a:rPr>
              <a:t>x</a:t>
            </a:r>
            <a:r>
              <a:rPr lang="zh-CN" altLang="en-US" sz="2800" b="0" dirty="0" smtClean="0">
                <a:latin typeface="华文楷体" panose="02010600040101010101" pitchFamily="2" charset="-122"/>
                <a:ea typeface="华文楷体" panose="02010600040101010101" pitchFamily="2" charset="-122"/>
              </a:rPr>
              <a:t>的结点的父结点，可以通过遍历逐个检查哪个结点的孩子结点为</a:t>
            </a:r>
            <a:r>
              <a:rPr lang="en-US" altLang="zh-CN" sz="2800" b="0" dirty="0" smtClean="0">
                <a:latin typeface="华文楷体" panose="02010600040101010101" pitchFamily="2" charset="-122"/>
                <a:ea typeface="华文楷体" panose="02010600040101010101" pitchFamily="2" charset="-122"/>
              </a:rPr>
              <a:t>x, </a:t>
            </a:r>
            <a:r>
              <a:rPr lang="zh-CN" altLang="en-US" sz="2800" b="0" dirty="0" smtClean="0">
                <a:latin typeface="华文楷体" panose="02010600040101010101" pitchFamily="2" charset="-122"/>
                <a:ea typeface="华文楷体" panose="02010600040101010101" pitchFamily="2" charset="-122"/>
              </a:rPr>
              <a:t>这个结点就是</a:t>
            </a:r>
            <a:r>
              <a:rPr lang="en-US" altLang="zh-CN" sz="2800" b="0" dirty="0" smtClean="0">
                <a:latin typeface="华文楷体" panose="02010600040101010101" pitchFamily="2" charset="-122"/>
                <a:ea typeface="华文楷体" panose="02010600040101010101" pitchFamily="2" charset="-122"/>
              </a:rPr>
              <a:t>x</a:t>
            </a:r>
            <a:r>
              <a:rPr lang="zh-CN" altLang="en-US" sz="2800" b="0" dirty="0" smtClean="0">
                <a:latin typeface="华文楷体" panose="02010600040101010101" pitchFamily="2" charset="-122"/>
                <a:ea typeface="华文楷体" panose="02010600040101010101" pitchFamily="2" charset="-122"/>
              </a:rPr>
              <a:t>的父结点。</a:t>
            </a:r>
            <a:endParaRPr lang="en-US" altLang="zh-CN" sz="2800" b="0" dirty="0" smtClean="0">
              <a:latin typeface="华文楷体" panose="02010600040101010101" pitchFamily="2" charset="-122"/>
              <a:ea typeface="华文楷体" panose="02010600040101010101" pitchFamily="2" charset="-122"/>
            </a:endParaRPr>
          </a:p>
          <a:p>
            <a:pPr marL="0" lvl="4" indent="0">
              <a:spcBef>
                <a:spcPts val="1000"/>
              </a:spcBef>
              <a:buNone/>
            </a:pPr>
            <a:endParaRPr lang="en-US" altLang="zh-CN" sz="2800" b="0" dirty="0">
              <a:latin typeface="华文楷体" panose="02010600040101010101" pitchFamily="2" charset="-122"/>
              <a:ea typeface="华文楷体" panose="02010600040101010101" pitchFamily="2" charset="-122"/>
            </a:endParaRPr>
          </a:p>
          <a:p>
            <a:pPr marL="0" lvl="4" indent="0">
              <a:spcBef>
                <a:spcPts val="1000"/>
              </a:spcBef>
              <a:buNone/>
            </a:pPr>
            <a:r>
              <a:rPr lang="zh-CN" altLang="en-US" sz="2800" b="0" dirty="0" smtClean="0">
                <a:latin typeface="华文楷体" panose="02010600040101010101" pitchFamily="2" charset="-122"/>
                <a:ea typeface="华文楷体" panose="02010600040101010101" pitchFamily="2" charset="-122"/>
              </a:rPr>
              <a:t>标准形式的链式存储形式最为直观。</a:t>
            </a:r>
            <a:endParaRPr lang="en-US" altLang="zh-CN" sz="2800" b="0" dirty="0">
              <a:latin typeface="华文楷体" panose="02010600040101010101" pitchFamily="2" charset="-122"/>
              <a:ea typeface="华文楷体" panose="02010600040101010101" pitchFamily="2" charset="-122"/>
            </a:endParaRPr>
          </a:p>
          <a:p>
            <a:pPr marL="228600" lvl="4">
              <a:spcBef>
                <a:spcPts val="1000"/>
              </a:spcBef>
              <a:buFont typeface="Wingdings" panose="05000000000000000000" pitchFamily="2" charset="2"/>
              <a:buChar char="Ø"/>
            </a:pPr>
            <a:endParaRPr lang="en-US" altLang="zh-CN" sz="2800" b="0" dirty="0" smtClean="0"/>
          </a:p>
          <a:p>
            <a:pPr marL="228600" lvl="4">
              <a:spcBef>
                <a:spcPts val="1000"/>
              </a:spcBef>
              <a:buFont typeface="Wingdings" panose="05000000000000000000" pitchFamily="2" charset="2"/>
              <a:buChar char="Ø"/>
            </a:pPr>
            <a:endParaRPr lang="en-US" altLang="zh-CN" sz="2800" b="0" dirty="0"/>
          </a:p>
          <a:p>
            <a:pPr marL="228600" lvl="4">
              <a:spcBef>
                <a:spcPts val="1000"/>
              </a:spcBef>
              <a:buFont typeface="Wingdings" panose="05000000000000000000" pitchFamily="2" charset="2"/>
              <a:buChar char="Ø"/>
            </a:pPr>
            <a:endParaRPr lang="zh-CN" altLang="zh-CN" sz="2800" b="0" dirty="0"/>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二叉树的链式存储</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41337891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00476" y="2198909"/>
            <a:ext cx="4071937" cy="3082895"/>
          </a:xfrm>
          <a:prstGeom prst="rect">
            <a:avLst/>
          </a:prstGeom>
          <a:noFill/>
        </p:spPr>
        <p:txBody>
          <a:bodyPr wrap="square" rtlCol="0">
            <a:spAutoFit/>
          </a:bodyPr>
          <a:lstStyle/>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二叉树的定义</a:t>
            </a:r>
            <a:endParaRPr lang="en-US" altLang="zh-CN" sz="2800" b="1" dirty="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二叉树的性质</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二叉树的存储</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solidFill>
                  <a:srgbClr val="FF0000"/>
                </a:solidFill>
                <a:latin typeface="华文楷体" pitchFamily="2" charset="-122"/>
                <a:ea typeface="华文楷体" pitchFamily="2" charset="-122"/>
              </a:rPr>
              <a:t>二叉树类及操作实现</a:t>
            </a:r>
            <a:endParaRPr lang="en-US" altLang="zh-CN" sz="2800" b="1" dirty="0" smtClean="0">
              <a:solidFill>
                <a:srgbClr val="FF0000"/>
              </a:solidFill>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二叉树的遍历</a:t>
            </a:r>
            <a:endParaRPr lang="zh-CN" altLang="en-US" sz="2800" b="1" dirty="0">
              <a:latin typeface="华文楷体" pitchFamily="2" charset="-122"/>
              <a:ea typeface="华文楷体" pitchFamily="2" charset="-122"/>
            </a:endParaRPr>
          </a:p>
        </p:txBody>
      </p:sp>
      <p:sp>
        <p:nvSpPr>
          <p:cNvPr id="4" name="文本框 3"/>
          <p:cNvSpPr txBox="1"/>
          <p:nvPr/>
        </p:nvSpPr>
        <p:spPr>
          <a:xfrm>
            <a:off x="285750" y="671513"/>
            <a:ext cx="3514726" cy="766172"/>
          </a:xfrm>
          <a:prstGeom prst="rect">
            <a:avLst/>
          </a:prstGeom>
          <a:noFill/>
        </p:spPr>
        <p:txBody>
          <a:bodyPr wrap="square" rtlCol="0">
            <a:spAutoFit/>
          </a:bodyPr>
          <a:lstStyle/>
          <a:p>
            <a:pPr>
              <a:lnSpc>
                <a:spcPct val="115000"/>
              </a:lnSpc>
              <a:spcBef>
                <a:spcPts val="1000"/>
              </a:spcBef>
              <a:buClr>
                <a:schemeClr val="accent1"/>
              </a:buClr>
              <a:buSzPct val="100000"/>
              <a:defRPr/>
            </a:pPr>
            <a:r>
              <a:rPr lang="zh-CN" altLang="en-US" sz="4000" b="1" dirty="0">
                <a:latin typeface="华文楷体" pitchFamily="2" charset="-122"/>
                <a:ea typeface="华文楷体" pitchFamily="2" charset="-122"/>
              </a:rPr>
              <a:t>二叉树：</a:t>
            </a:r>
          </a:p>
        </p:txBody>
      </p:sp>
    </p:spTree>
    <p:extLst>
      <p:ext uri="{BB962C8B-B14F-4D97-AF65-F5344CB8AC3E}">
        <p14:creationId xmlns:p14="http://schemas.microsoft.com/office/powerpoint/2010/main" val="32702325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90"/>
            <a:ext cx="11850540" cy="5252593"/>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ifndef</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BTREE_H_INCLUDED</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#define BTREE_H_INCLUDED</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a:t>
            </a:r>
            <a:r>
              <a:rPr lang="en-US" altLang="zh-CN" b="0" dirty="0">
                <a:ea typeface="华文楷体" panose="02010600040101010101" pitchFamily="2" charset="-122"/>
                <a:cs typeface="Times New Roman" panose="02020603050405020304" pitchFamily="18" charset="0"/>
              </a:rPr>
              <a:t>include &lt;</a:t>
            </a:r>
            <a:r>
              <a:rPr lang="en-US" altLang="zh-CN" b="0" dirty="0" err="1">
                <a:ea typeface="华文楷体" panose="02010600040101010101" pitchFamily="2" charset="-122"/>
                <a:cs typeface="Times New Roman" panose="02020603050405020304" pitchFamily="18" charset="0"/>
              </a:rPr>
              <a:t>iostream</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#include "</a:t>
            </a:r>
            <a:r>
              <a:rPr lang="en-US" altLang="zh-CN" b="0" dirty="0" err="1">
                <a:ea typeface="华文楷体" panose="02010600040101010101" pitchFamily="2" charset="-122"/>
                <a:cs typeface="Times New Roman" panose="02020603050405020304" pitchFamily="18" charset="0"/>
              </a:rPr>
              <a:t>seqStack.h</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#include "</a:t>
            </a:r>
            <a:r>
              <a:rPr lang="en-US" altLang="zh-CN" b="0" dirty="0" err="1">
                <a:ea typeface="华文楷体" panose="02010600040101010101" pitchFamily="2" charset="-122"/>
                <a:cs typeface="Times New Roman" panose="02020603050405020304" pitchFamily="18" charset="0"/>
              </a:rPr>
              <a:t>seqQueue.h</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using </a:t>
            </a:r>
            <a:r>
              <a:rPr lang="en-US" altLang="zh-CN" b="0" dirty="0">
                <a:ea typeface="华文楷体" panose="02010600040101010101" pitchFamily="2" charset="-122"/>
                <a:cs typeface="Times New Roman" panose="02020603050405020304" pitchFamily="18" charset="0"/>
              </a:rPr>
              <a:t>namespace </a:t>
            </a:r>
            <a:r>
              <a:rPr lang="en-US" altLang="zh-CN" b="0" dirty="0" err="1">
                <a:ea typeface="华文楷体" panose="02010600040101010101" pitchFamily="2" charset="-122"/>
                <a:cs typeface="Times New Roman" panose="02020603050405020304" pitchFamily="18" charset="0"/>
              </a:rPr>
              <a:t>std</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BTree</a:t>
            </a:r>
            <a:r>
              <a:rPr lang="zh-CN" altLang="zh-CN" b="0" dirty="0">
                <a:ea typeface="华文楷体" panose="02010600040101010101" pitchFamily="2" charset="-122"/>
                <a:cs typeface="Times New Roman" panose="02020603050405020304" pitchFamily="18" charset="0"/>
              </a:rPr>
              <a:t>类的前向说明</a:t>
            </a:r>
          </a:p>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&gt; </a:t>
            </a:r>
          </a:p>
          <a:p>
            <a:pPr marL="0" indent="0">
              <a:buNone/>
            </a:pPr>
            <a:r>
              <a:rPr lang="en-US" altLang="zh-CN" b="0" dirty="0" smtClean="0">
                <a:ea typeface="华文楷体" panose="02010600040101010101" pitchFamily="2" charset="-122"/>
                <a:cs typeface="Times New Roman" panose="02020603050405020304" pitchFamily="18" charset="0"/>
              </a:rPr>
              <a:t>class </a:t>
            </a:r>
            <a:r>
              <a:rPr lang="en-US" altLang="zh-CN" b="0" dirty="0" err="1">
                <a:ea typeface="华文楷体" panose="02010600040101010101" pitchFamily="2" charset="-122"/>
                <a:cs typeface="Times New Roman" panose="02020603050405020304" pitchFamily="18" charset="0"/>
              </a:rPr>
              <a:t>BTree</a:t>
            </a:r>
            <a:r>
              <a:rPr lang="en-US" altLang="zh-CN"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8186314"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标准存储的二叉树类中属性的定义</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5028646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142677" y="889789"/>
            <a:ext cx="11850540" cy="5749550"/>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class Node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friend class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private: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 data</a:t>
            </a:r>
            <a:r>
              <a:rPr lang="en-US" altLang="zh-CN" b="0" dirty="0" smtClean="0">
                <a:ea typeface="华文楷体" panose="02010600040101010101" pitchFamily="2" charset="-122"/>
                <a:cs typeface="Times New Roman" panose="02020603050405020304" pitchFamily="18" charset="0"/>
              </a:rPr>
              <a:t>;       Node </a:t>
            </a:r>
            <a:r>
              <a:rPr lang="en-US" altLang="zh-CN" b="0" dirty="0">
                <a:ea typeface="华文楷体" panose="02010600040101010101" pitchFamily="2" charset="-122"/>
                <a:cs typeface="Times New Roman" panose="02020603050405020304" pitchFamily="18" charset="0"/>
              </a:rPr>
              <a:t>*left, *right</a:t>
            </a:r>
            <a:r>
              <a:rPr lang="en-US" altLang="zh-CN" b="0" dirty="0" smtClean="0">
                <a:ea typeface="华文楷体" panose="02010600040101010101" pitchFamily="2" charset="-122"/>
                <a:cs typeface="Times New Roman" panose="02020603050405020304" pitchFamily="18" charset="0"/>
              </a:rPr>
              <a:t>;</a:t>
            </a:r>
          </a:p>
          <a:p>
            <a:pPr marL="0" indent="0">
              <a:buNone/>
            </a:pPr>
            <a:r>
              <a:rPr lang="en-US" altLang="zh-CN" b="0" dirty="0">
                <a:cs typeface="Times New Roman" panose="02020603050405020304" pitchFamily="18" charset="0"/>
              </a:rPr>
              <a:t> public:</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Node(){left=NULL; right=NULL</a:t>
            </a:r>
            <a:r>
              <a:rPr lang="en-US" altLang="zh-CN" b="0" dirty="0" smtClean="0">
                <a:cs typeface="Times New Roman" panose="02020603050405020304" pitchFamily="18" charset="0"/>
              </a:rPr>
              <a: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Node(</a:t>
            </a:r>
            <a:r>
              <a:rPr lang="en-US" altLang="zh-CN" b="0" dirty="0" err="1">
                <a:cs typeface="Times New Roman" panose="02020603050405020304" pitchFamily="18" charset="0"/>
              </a:rPr>
              <a:t>const</a:t>
            </a:r>
            <a:r>
              <a:rPr lang="en-US" altLang="zh-CN" b="0" dirty="0">
                <a:cs typeface="Times New Roman" panose="02020603050405020304" pitchFamily="18" charset="0"/>
              </a:rPr>
              <a:t> </a:t>
            </a:r>
            <a:r>
              <a:rPr lang="en-US" altLang="zh-CN" b="0" dirty="0" err="1">
                <a:cs typeface="Times New Roman" panose="02020603050405020304" pitchFamily="18" charset="0"/>
              </a:rPr>
              <a:t>elemType</a:t>
            </a:r>
            <a:r>
              <a:rPr lang="en-US" altLang="zh-CN" b="0" dirty="0">
                <a:cs typeface="Times New Roman" panose="02020603050405020304" pitchFamily="18" charset="0"/>
              </a:rPr>
              <a:t> &amp;e, Node* L=NULL, Node *R=NULL)</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  data = e</a:t>
            </a:r>
            <a:r>
              <a:rPr lang="en-US" altLang="zh-CN" b="0" dirty="0" smtClean="0">
                <a:cs typeface="Times New Roman" panose="02020603050405020304" pitchFamily="18" charset="0"/>
              </a:rPr>
              <a:t>;  left=L</a:t>
            </a:r>
            <a:r>
              <a:rPr lang="en-US" altLang="zh-CN" b="0" dirty="0">
                <a:cs typeface="Times New Roman" panose="02020603050405020304" pitchFamily="18" charset="0"/>
              </a:rPr>
              <a:t>; right=R; </a:t>
            </a:r>
            <a:r>
              <a:rPr lang="en-US" altLang="zh-CN" b="0" dirty="0" smtClean="0">
                <a:cs typeface="Times New Roman" panose="02020603050405020304" pitchFamily="18" charset="0"/>
              </a:rPr>
              <a: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7700843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182433" y="873152"/>
            <a:ext cx="11850540" cy="5686674"/>
          </a:xfrm>
        </p:spPr>
        <p:txBody>
          <a:bodyPr>
            <a:noAutofit/>
          </a:bodyPr>
          <a:lstStyle/>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class </a:t>
            </a:r>
            <a:r>
              <a:rPr lang="en-US" altLang="zh-CN" b="0" dirty="0" err="1">
                <a:ea typeface="华文楷体" panose="02010600040101010101" pitchFamily="2" charset="-122"/>
                <a:cs typeface="Times New Roman" panose="02020603050405020304" pitchFamily="18" charset="0"/>
              </a:rPr>
              <a:t>BTree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private: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a:t>
            </a:r>
            <a:r>
              <a:rPr lang="en-US" altLang="zh-CN" dirty="0">
                <a:ea typeface="华文楷体" panose="02010600040101010101" pitchFamily="2" charset="-122"/>
                <a:cs typeface="Times New Roman" panose="02020603050405020304" pitchFamily="18" charset="0"/>
              </a:rPr>
              <a:t>*root</a:t>
            </a:r>
            <a:r>
              <a:rPr lang="en-US" altLang="zh-CN" dirty="0" smtClean="0">
                <a:ea typeface="华文楷体" panose="02010600040101010101" pitchFamily="2" charset="-122"/>
                <a:cs typeface="Times New Roman" panose="02020603050405020304" pitchFamily="18" charset="0"/>
              </a:rPr>
              <a:t>;</a:t>
            </a:r>
          </a:p>
          <a:p>
            <a:pPr marL="0" indent="0">
              <a:buNone/>
            </a:pPr>
            <a:r>
              <a:rPr lang="en-US" altLang="zh-CN" b="0" dirty="0" smtClean="0">
                <a:ea typeface="华文楷体" panose="02010600040101010101" pitchFamily="2" charset="-122"/>
                <a:cs typeface="Times New Roman" panose="02020603050405020304" pitchFamily="18" charset="0"/>
              </a:rPr>
              <a:t>        </a:t>
            </a: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Size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 //</a:t>
            </a:r>
            <a:r>
              <a:rPr lang="zh-CN" altLang="zh-CN" b="0" dirty="0">
                <a:ea typeface="华文楷体" panose="02010600040101010101" pitchFamily="2" charset="-122"/>
                <a:cs typeface="Times New Roman" panose="02020603050405020304" pitchFamily="18" charset="0"/>
              </a:rPr>
              <a:t>求以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为根的二叉树的结点个数。</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Height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 //</a:t>
            </a:r>
            <a:r>
              <a:rPr lang="zh-CN" altLang="zh-CN" b="0" dirty="0">
                <a:ea typeface="华文楷体" panose="02010600040101010101" pitchFamily="2" charset="-122"/>
                <a:cs typeface="Times New Roman" panose="02020603050405020304" pitchFamily="18" charset="0"/>
              </a:rPr>
              <a:t>求以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为根的二叉树的高度。</a:t>
            </a: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DelTree</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a:t>
            </a:r>
            <a:r>
              <a:rPr lang="zh-CN" altLang="zh-CN" b="0" dirty="0">
                <a:ea typeface="华文楷体" panose="02010600040101010101" pitchFamily="2" charset="-122"/>
                <a:cs typeface="Times New Roman" panose="02020603050405020304" pitchFamily="18" charset="0"/>
              </a:rPr>
              <a:t>删除以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为根的</a:t>
            </a:r>
            <a:r>
              <a:rPr lang="zh-CN" altLang="zh-CN" b="0" dirty="0" smtClean="0">
                <a:ea typeface="华文楷体" panose="02010600040101010101" pitchFamily="2" charset="-122"/>
                <a:cs typeface="Times New Roman" panose="02020603050405020304" pitchFamily="18" charset="0"/>
              </a:rPr>
              <a:t>二叉树</a:t>
            </a:r>
            <a:endParaRPr lang="zh-CN" altLang="zh-CN" b="0" dirty="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6613321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20768" y="1558863"/>
            <a:ext cx="7748172" cy="4881694"/>
          </a:xfrm>
        </p:spPr>
        <p:txBody>
          <a:bodyPr>
            <a:noAutofit/>
          </a:bodyPr>
          <a:lstStyle/>
          <a:p>
            <a:pPr>
              <a:buFont typeface="Wingdings" panose="05000000000000000000" pitchFamily="2" charset="2"/>
              <a:buChar char="Ø"/>
            </a:pPr>
            <a:r>
              <a:rPr lang="zh-CN" altLang="zh-CN" sz="2800" b="0" dirty="0">
                <a:latin typeface="华文楷体" pitchFamily="2" charset="-122"/>
                <a:ea typeface="华文楷体" pitchFamily="2" charset="-122"/>
              </a:rPr>
              <a:t>一个结点的子树的根称为该结点的</a:t>
            </a:r>
            <a:r>
              <a:rPr lang="zh-CN" altLang="zh-CN" sz="2800" dirty="0">
                <a:latin typeface="华文楷体" pitchFamily="2" charset="-122"/>
                <a:ea typeface="华文楷体" pitchFamily="2" charset="-122"/>
              </a:rPr>
              <a:t>孩子结点</a:t>
            </a:r>
            <a:r>
              <a:rPr lang="zh-CN" altLang="zh-CN" sz="2800" b="0" dirty="0">
                <a:latin typeface="华文楷体" pitchFamily="2" charset="-122"/>
                <a:ea typeface="华文楷体" pitchFamily="2" charset="-122"/>
              </a:rPr>
              <a:t>或</a:t>
            </a:r>
            <a:r>
              <a:rPr lang="zh-CN" altLang="zh-CN" sz="2800" dirty="0">
                <a:latin typeface="华文楷体" pitchFamily="2" charset="-122"/>
                <a:ea typeface="华文楷体" pitchFamily="2" charset="-122"/>
              </a:rPr>
              <a:t>儿子结点</a:t>
            </a:r>
            <a:r>
              <a:rPr lang="zh-CN" altLang="zh-CN" sz="2800" b="0" dirty="0">
                <a:latin typeface="华文楷体" pitchFamily="2" charset="-122"/>
                <a:ea typeface="华文楷体" pitchFamily="2" charset="-122"/>
              </a:rPr>
              <a:t>；反之，相对于孩子结点，该结点称为</a:t>
            </a:r>
            <a:r>
              <a:rPr lang="zh-CN" altLang="zh-CN" sz="2800" dirty="0">
                <a:latin typeface="华文楷体" pitchFamily="2" charset="-122"/>
                <a:ea typeface="华文楷体" pitchFamily="2" charset="-122"/>
              </a:rPr>
              <a:t>父结点</a:t>
            </a:r>
            <a:r>
              <a:rPr lang="zh-CN" altLang="zh-CN" sz="2800" b="0" dirty="0">
                <a:latin typeface="华文楷体" pitchFamily="2" charset="-122"/>
                <a:ea typeface="华文楷体" pitchFamily="2" charset="-122"/>
              </a:rPr>
              <a:t>。父结点的父结点称为</a:t>
            </a:r>
            <a:r>
              <a:rPr lang="zh-CN" altLang="zh-CN" sz="2800" dirty="0">
                <a:latin typeface="华文楷体" pitchFamily="2" charset="-122"/>
                <a:ea typeface="华文楷体" pitchFamily="2" charset="-122"/>
              </a:rPr>
              <a:t>祖父结点</a:t>
            </a:r>
            <a:r>
              <a:rPr lang="zh-CN" altLang="zh-CN" sz="2800" b="0" dirty="0">
                <a:latin typeface="华文楷体" pitchFamily="2" charset="-122"/>
                <a:ea typeface="华文楷体" pitchFamily="2" charset="-122"/>
              </a:rPr>
              <a:t>，从根到树中某个结点的路径上经过的所有结点，包括根结点，都称为这个结点的</a:t>
            </a:r>
            <a:r>
              <a:rPr lang="zh-CN" altLang="zh-CN" sz="2800" dirty="0">
                <a:latin typeface="华文楷体" pitchFamily="2" charset="-122"/>
                <a:ea typeface="华文楷体" pitchFamily="2" charset="-122"/>
              </a:rPr>
              <a:t>祖先结点</a:t>
            </a:r>
            <a:r>
              <a:rPr lang="zh-CN" altLang="zh-CN" sz="2800" b="0" dirty="0">
                <a:latin typeface="华文楷体" pitchFamily="2" charset="-122"/>
                <a:ea typeface="华文楷体" pitchFamily="2" charset="-122"/>
              </a:rPr>
              <a:t>；相对地，这些结点称为祖先结点的</a:t>
            </a:r>
            <a:r>
              <a:rPr lang="zh-CN" altLang="zh-CN" sz="2800" dirty="0">
                <a:latin typeface="华文楷体" pitchFamily="2" charset="-122"/>
                <a:ea typeface="华文楷体" pitchFamily="2" charset="-122"/>
              </a:rPr>
              <a:t>子孙结点</a:t>
            </a:r>
            <a:r>
              <a:rPr lang="zh-CN" altLang="zh-CN" sz="2800" b="0" dirty="0">
                <a:latin typeface="华文楷体" pitchFamily="2" charset="-122"/>
                <a:ea typeface="华文楷体" pitchFamily="2" charset="-122"/>
              </a:rPr>
              <a:t>。同一父结点的结点互为</a:t>
            </a:r>
            <a:r>
              <a:rPr lang="zh-CN" altLang="zh-CN" sz="2800" dirty="0">
                <a:latin typeface="华文楷体" pitchFamily="2" charset="-122"/>
                <a:ea typeface="华文楷体" pitchFamily="2" charset="-122"/>
              </a:rPr>
              <a:t>兄弟结点</a:t>
            </a:r>
            <a:r>
              <a:rPr lang="zh-CN" altLang="zh-CN" sz="2800" b="0" dirty="0">
                <a:latin typeface="华文楷体" pitchFamily="2" charset="-122"/>
                <a:ea typeface="华文楷体" pitchFamily="2" charset="-122"/>
              </a:rPr>
              <a:t>，同一祖父但不同父亲的结点互称为</a:t>
            </a:r>
            <a:r>
              <a:rPr lang="zh-CN" altLang="zh-CN" sz="2800" dirty="0">
                <a:latin typeface="华文楷体" pitchFamily="2" charset="-122"/>
                <a:ea typeface="华文楷体" pitchFamily="2" charset="-122"/>
              </a:rPr>
              <a:t>堂兄弟结点</a:t>
            </a:r>
            <a:r>
              <a:rPr lang="zh-CN" altLang="zh-CN" sz="2800" b="0" dirty="0" smtClean="0">
                <a:latin typeface="华文楷体" pitchFamily="2" charset="-122"/>
                <a:ea typeface="华文楷体" pitchFamily="2" charset="-122"/>
              </a:rPr>
              <a:t>。</a:t>
            </a:r>
            <a:endParaRPr lang="en-US" altLang="zh-CN" sz="2800" b="0" dirty="0">
              <a:latin typeface="华文楷体" pitchFamily="2" charset="-122"/>
              <a:ea typeface="华文楷体" pitchFamily="2" charset="-122"/>
            </a:endParaRPr>
          </a:p>
        </p:txBody>
      </p:sp>
      <p:sp>
        <p:nvSpPr>
          <p:cNvPr id="8194" name="Rectangle 2"/>
          <p:cNvSpPr>
            <a:spLocks noGrp="1" noRot="1" noChangeArrowheads="1"/>
          </p:cNvSpPr>
          <p:nvPr>
            <p:ph type="title"/>
          </p:nvPr>
        </p:nvSpPr>
        <p:spPr>
          <a:xfrm>
            <a:off x="320767" y="845532"/>
            <a:ext cx="11162884"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相关术语：</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8068940" y="2062783"/>
            <a:ext cx="4123060" cy="3602521"/>
          </a:xfrm>
          <a:prstGeom prst="rect">
            <a:avLst/>
          </a:prstGeom>
          <a:noFill/>
          <a:ln>
            <a:noFill/>
          </a:ln>
        </p:spPr>
      </p:pic>
    </p:spTree>
    <p:extLst>
      <p:ext uri="{BB962C8B-B14F-4D97-AF65-F5344CB8AC3E}">
        <p14:creationId xmlns:p14="http://schemas.microsoft.com/office/powerpoint/2010/main" val="37292739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574980"/>
            <a:ext cx="11850540" cy="6123995"/>
          </a:xfrm>
        </p:spPr>
        <p:txBody>
          <a:bodyPr>
            <a:noAutofit/>
          </a:bodyPr>
          <a:lstStyle/>
          <a:p>
            <a:pPr marL="0" indent="0">
              <a:buNone/>
            </a:pPr>
            <a:r>
              <a:rPr lang="en-US" altLang="zh-CN" sz="140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PreOrder</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 </a:t>
            </a:r>
            <a:r>
              <a:rPr lang="zh-CN" altLang="zh-CN" b="0" dirty="0">
                <a:ea typeface="华文楷体" panose="02010600040101010101" pitchFamily="2" charset="-122"/>
                <a:cs typeface="Times New Roman" panose="02020603050405020304" pitchFamily="18" charset="0"/>
              </a:rPr>
              <a:t>按前序遍历输出以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为根的二叉树的结点的数据值</a:t>
            </a: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InOrder</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 </a:t>
            </a:r>
            <a:r>
              <a:rPr lang="zh-CN" altLang="zh-CN" b="0" dirty="0">
                <a:ea typeface="华文楷体" panose="02010600040101010101" pitchFamily="2" charset="-122"/>
                <a:cs typeface="Times New Roman" panose="02020603050405020304" pitchFamily="18" charset="0"/>
              </a:rPr>
              <a:t>按中序遍历输出以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为根的二叉树的结点的数据值</a:t>
            </a: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PostOrder</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 </a:t>
            </a:r>
            <a:r>
              <a:rPr lang="zh-CN" altLang="zh-CN" b="0" dirty="0">
                <a:ea typeface="华文楷体" panose="02010600040101010101" pitchFamily="2" charset="-122"/>
                <a:cs typeface="Times New Roman" panose="02020603050405020304" pitchFamily="18" charset="0"/>
              </a:rPr>
              <a:t>按后序遍历输出以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为根的二叉树的结点的数据</a:t>
            </a:r>
            <a:r>
              <a:rPr lang="zh-CN" altLang="zh-CN" b="0" dirty="0" smtClean="0">
                <a:ea typeface="华文楷体" panose="02010600040101010101" pitchFamily="2" charset="-122"/>
                <a:cs typeface="Times New Roman" panose="02020603050405020304" pitchFamily="18" charset="0"/>
              </a:rPr>
              <a:t>值</a:t>
            </a:r>
            <a:endParaRPr lang="en-US" altLang="zh-CN" b="0" dirty="0" smtClean="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public:</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(){root=NULL;}</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dirty="0">
                <a:ea typeface="华文楷体" panose="02010600040101010101" pitchFamily="2" charset="-122"/>
                <a:cs typeface="Times New Roman" panose="02020603050405020304" pitchFamily="18" charset="0"/>
              </a:rPr>
              <a:t>void </a:t>
            </a:r>
            <a:r>
              <a:rPr lang="en-US" altLang="zh-CN" dirty="0" err="1">
                <a:ea typeface="华文楷体" panose="02010600040101010101" pitchFamily="2" charset="-122"/>
                <a:cs typeface="Times New Roman" panose="02020603050405020304" pitchFamily="18" charset="0"/>
              </a:rPr>
              <a:t>createTree</a:t>
            </a:r>
            <a:r>
              <a:rPr lang="en-US" altLang="zh-CN" dirty="0">
                <a:ea typeface="华文楷体" panose="02010600040101010101" pitchFamily="2" charset="-122"/>
                <a:cs typeface="Times New Roman" panose="02020603050405020304" pitchFamily="18" charset="0"/>
              </a:rPr>
              <a:t>(</a:t>
            </a:r>
            <a:r>
              <a:rPr lang="en-US" altLang="zh-CN" dirty="0" err="1">
                <a:ea typeface="华文楷体" panose="02010600040101010101" pitchFamily="2" charset="-122"/>
                <a:cs typeface="Times New Roman" panose="02020603050405020304" pitchFamily="18" charset="0"/>
              </a:rPr>
              <a:t>const</a:t>
            </a:r>
            <a:r>
              <a:rPr lang="en-US" altLang="zh-CN" dirty="0">
                <a:ea typeface="华文楷体" panose="02010600040101010101" pitchFamily="2" charset="-122"/>
                <a:cs typeface="Times New Roman" panose="02020603050405020304" pitchFamily="18" charset="0"/>
              </a:rPr>
              <a:t> </a:t>
            </a:r>
            <a:r>
              <a:rPr lang="en-US" altLang="zh-CN" dirty="0" err="1">
                <a:ea typeface="华文楷体" panose="02010600040101010101" pitchFamily="2" charset="-122"/>
                <a:cs typeface="Times New Roman" panose="02020603050405020304" pitchFamily="18" charset="0"/>
              </a:rPr>
              <a:t>elemType</a:t>
            </a:r>
            <a:r>
              <a:rPr lang="en-US" altLang="zh-CN" dirty="0">
                <a:ea typeface="华文楷体" panose="02010600040101010101" pitchFamily="2" charset="-122"/>
                <a:cs typeface="Times New Roman" panose="02020603050405020304" pitchFamily="18" charset="0"/>
              </a:rPr>
              <a:t> </a:t>
            </a:r>
            <a:r>
              <a:rPr lang="en-US" altLang="zh-CN" dirty="0" smtClean="0">
                <a:ea typeface="华文楷体" panose="02010600040101010101" pitchFamily="2" charset="-122"/>
                <a:cs typeface="Times New Roman" panose="02020603050405020304" pitchFamily="18" charset="0"/>
              </a:rPr>
              <a:t>&amp;</a:t>
            </a:r>
            <a:r>
              <a:rPr lang="en-US" altLang="zh-CN" dirty="0" err="1" smtClean="0">
                <a:ea typeface="华文楷体" panose="02010600040101010101" pitchFamily="2" charset="-122"/>
                <a:cs typeface="Times New Roman" panose="02020603050405020304" pitchFamily="18" charset="0"/>
              </a:rPr>
              <a:t>stopFlag</a:t>
            </a:r>
            <a:r>
              <a:rPr lang="en-US" altLang="zh-CN" dirty="0" smtClean="0">
                <a:ea typeface="华文楷体" panose="02010600040101010101" pitchFamily="2" charset="-122"/>
                <a:cs typeface="Times New Roman" panose="02020603050405020304" pitchFamily="18" charset="0"/>
              </a:rPr>
              <a:t>);//</a:t>
            </a:r>
            <a:r>
              <a:rPr lang="zh-CN" altLang="zh-CN" dirty="0">
                <a:ea typeface="华文楷体" panose="02010600040101010101" pitchFamily="2" charset="-122"/>
                <a:cs typeface="Times New Roman" panose="02020603050405020304" pitchFamily="18" charset="0"/>
              </a:rPr>
              <a:t>创建一棵二叉树</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bool </a:t>
            </a:r>
            <a:r>
              <a:rPr lang="en-US" altLang="zh-CN" b="0" dirty="0" err="1">
                <a:ea typeface="华文楷体" panose="02010600040101010101" pitchFamily="2" charset="-122"/>
                <a:cs typeface="Times New Roman" panose="02020603050405020304" pitchFamily="18" charset="0"/>
              </a:rPr>
              <a:t>isEmpty</a:t>
            </a:r>
            <a:r>
              <a:rPr lang="en-US" altLang="zh-CN" b="0" dirty="0">
                <a:ea typeface="华文楷体" panose="02010600040101010101" pitchFamily="2" charset="-122"/>
                <a:cs typeface="Times New Roman" panose="02020603050405020304" pitchFamily="18" charset="0"/>
              </a:rPr>
              <a:t> () { return (root == NULL);}// </a:t>
            </a:r>
            <a:r>
              <a:rPr lang="zh-CN" altLang="zh-CN" b="0" dirty="0">
                <a:ea typeface="华文楷体" panose="02010600040101010101" pitchFamily="2" charset="-122"/>
                <a:cs typeface="Times New Roman" panose="02020603050405020304" pitchFamily="18" charset="0"/>
              </a:rPr>
              <a:t>二叉树为空返回</a:t>
            </a:r>
            <a:r>
              <a:rPr lang="en-US" altLang="zh-CN" b="0" dirty="0">
                <a:ea typeface="华文楷体" panose="02010600040101010101" pitchFamily="2" charset="-122"/>
                <a:cs typeface="Times New Roman" panose="02020603050405020304" pitchFamily="18" charset="0"/>
              </a:rPr>
              <a:t>true</a:t>
            </a:r>
            <a:r>
              <a:rPr lang="zh-CN" altLang="zh-CN" b="0" dirty="0">
                <a:ea typeface="华文楷体" panose="02010600040101010101" pitchFamily="2" charset="-122"/>
                <a:cs typeface="Times New Roman" panose="02020603050405020304" pitchFamily="18" charset="0"/>
              </a:rPr>
              <a:t>，否则返回</a:t>
            </a:r>
            <a:r>
              <a:rPr lang="en-US" altLang="zh-CN" b="0" dirty="0">
                <a:ea typeface="华文楷体" panose="02010600040101010101" pitchFamily="2" charset="-122"/>
                <a:cs typeface="Times New Roman" panose="02020603050405020304" pitchFamily="18" charset="0"/>
              </a:rPr>
              <a:t>false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 </a:t>
            </a:r>
            <a:r>
              <a:rPr lang="en-US" altLang="zh-CN" b="0" dirty="0" err="1">
                <a:ea typeface="华文楷体" panose="02010600040101010101" pitchFamily="2" charset="-122"/>
                <a:cs typeface="Times New Roman" panose="02020603050405020304" pitchFamily="18" charset="0"/>
              </a:rPr>
              <a:t>GetRoot</a:t>
            </a:r>
            <a:r>
              <a:rPr lang="en-US" altLang="zh-CN" b="0" dirty="0">
                <a:ea typeface="华文楷体" panose="02010600040101010101" pitchFamily="2" charset="-122"/>
                <a:cs typeface="Times New Roman" panose="02020603050405020304" pitchFamily="18" charset="0"/>
              </a:rPr>
              <a:t>(){ return  root; }</a:t>
            </a:r>
            <a:endParaRPr lang="zh-CN" altLang="zh-CN" b="0" dirty="0">
              <a:ea typeface="华文楷体" panose="02010600040101010101" pitchFamily="2" charset="-122"/>
              <a:cs typeface="Times New Roman" panose="02020603050405020304" pitchFamily="18" charset="0"/>
            </a:endParaRPr>
          </a:p>
          <a:p>
            <a:pPr marL="0" indent="0">
              <a:buNone/>
            </a:pPr>
            <a:endParaRPr lang="zh-CN" altLang="zh-CN" b="0" dirty="0"/>
          </a:p>
          <a:p>
            <a:pPr marL="0" indent="0">
              <a:buNone/>
            </a:pPr>
            <a:r>
              <a:rPr lang="en-US" altLang="zh-CN" sz="1400" b="0" dirty="0" smtClean="0"/>
              <a:t> </a:t>
            </a:r>
            <a:endParaRPr lang="zh-CN" altLang="zh-CN" b="0" dirty="0"/>
          </a:p>
        </p:txBody>
      </p:sp>
    </p:spTree>
    <p:extLst>
      <p:ext uri="{BB962C8B-B14F-4D97-AF65-F5344CB8AC3E}">
        <p14:creationId xmlns:p14="http://schemas.microsoft.com/office/powerpoint/2010/main" val="26777239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70111"/>
            <a:ext cx="11850540" cy="4613246"/>
          </a:xfrm>
        </p:spPr>
        <p:txBody>
          <a:bodyPr>
            <a:noAutofit/>
          </a:bodyPr>
          <a:lstStyle/>
          <a:p>
            <a:pPr marL="0" indent="0">
              <a:buNone/>
            </a:pPr>
            <a:r>
              <a:rPr lang="en-US" altLang="zh-CN" dirty="0">
                <a:ea typeface="华文楷体" panose="02010600040101010101" pitchFamily="2" charset="-122"/>
                <a:cs typeface="Times New Roman" panose="02020603050405020304" pitchFamily="18" charset="0"/>
              </a:rPr>
              <a:t> </a:t>
            </a:r>
            <a:r>
              <a:rPr lang="en-US" altLang="zh-CN"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int</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Size (); //</a:t>
            </a:r>
            <a:r>
              <a:rPr lang="zh-CN" altLang="zh-CN" b="0" dirty="0">
                <a:ea typeface="华文楷体" panose="02010600040101010101" pitchFamily="2" charset="-122"/>
                <a:cs typeface="Times New Roman" panose="02020603050405020304" pitchFamily="18" charset="0"/>
              </a:rPr>
              <a:t>求二叉树的结点个数。</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Height (); //</a:t>
            </a:r>
            <a:r>
              <a:rPr lang="zh-CN" altLang="zh-CN" b="0" dirty="0">
                <a:ea typeface="华文楷体" panose="02010600040101010101" pitchFamily="2" charset="-122"/>
                <a:cs typeface="Times New Roman" panose="02020603050405020304" pitchFamily="18" charset="0"/>
              </a:rPr>
              <a:t>求二叉树的高度。</a:t>
            </a: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DelTree</a:t>
            </a: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删除二叉树</a:t>
            </a: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PreOrder</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按前序遍历输出二叉树的结点的数据值</a:t>
            </a: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InOrder</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按中序遍历输出二叉树的结点的数据值</a:t>
            </a: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PostOrder</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按后序遍历输出二叉树的结点的数据值</a:t>
            </a:r>
          </a:p>
          <a:p>
            <a:pPr marL="0" indent="0">
              <a:buNone/>
            </a:pPr>
            <a:r>
              <a:rPr lang="en-US" altLang="zh-CN" b="0" dirty="0">
                <a:ea typeface="华文楷体" panose="02010600040101010101" pitchFamily="2" charset="-122"/>
                <a:cs typeface="Times New Roman" panose="02020603050405020304" pitchFamily="18" charset="0"/>
              </a:rPr>
              <a:t>        void </a:t>
            </a:r>
            <a:r>
              <a:rPr lang="en-US" altLang="zh-CN" b="0" dirty="0" err="1">
                <a:ea typeface="华文楷体" panose="02010600040101010101" pitchFamily="2" charset="-122"/>
                <a:cs typeface="Times New Roman" panose="02020603050405020304" pitchFamily="18" charset="0"/>
              </a:rPr>
              <a:t>LevelOrder</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按中序遍历输出二叉树的结点的数据值</a:t>
            </a:r>
          </a:p>
          <a:p>
            <a:pPr marL="0" indent="0">
              <a:buNone/>
            </a:pPr>
            <a:r>
              <a:rPr lang="en-US" altLang="zh-CN" b="0" dirty="0" smtClean="0">
                <a:ea typeface="华文楷体" panose="02010600040101010101" pitchFamily="2" charset="-122"/>
                <a:cs typeface="Times New Roman" panose="02020603050405020304" pitchFamily="18" charset="0"/>
              </a:rPr>
              <a:t>};</a:t>
            </a:r>
          </a:p>
        </p:txBody>
      </p:sp>
    </p:spTree>
    <p:extLst>
      <p:ext uri="{BB962C8B-B14F-4D97-AF65-F5344CB8AC3E}">
        <p14:creationId xmlns:p14="http://schemas.microsoft.com/office/powerpoint/2010/main" val="32143848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173509" y="1509257"/>
            <a:ext cx="11832961" cy="2670857"/>
          </a:xfrm>
        </p:spPr>
        <p:txBody>
          <a:bodyPr>
            <a:noAutofit/>
          </a:bodyPr>
          <a:lstStyle/>
          <a:p>
            <a:pPr marL="0" indent="0">
              <a:buNone/>
            </a:pPr>
            <a:r>
              <a:rPr lang="zh-CN" altLang="en-US" sz="2800" b="0" dirty="0" smtClean="0">
                <a:ea typeface="华文楷体" panose="02010600040101010101" pitchFamily="2" charset="-122"/>
                <a:cs typeface="Times New Roman" panose="02020603050405020304" pitchFamily="18" charset="0"/>
              </a:rPr>
              <a:t>两种情况：</a:t>
            </a:r>
            <a:endParaRPr lang="en-US" altLang="zh-CN" sz="2800" b="0" dirty="0" smtClean="0">
              <a:ea typeface="华文楷体" panose="02010600040101010101" pitchFamily="2" charset="-122"/>
              <a:cs typeface="Times New Roman" panose="02020603050405020304" pitchFamily="18" charset="0"/>
            </a:endParaRPr>
          </a:p>
          <a:p>
            <a:pPr marL="514350" indent="-514350">
              <a:buFont typeface="+mj-lt"/>
              <a:buAutoNum type="arabicPeriod"/>
            </a:pPr>
            <a:r>
              <a:rPr lang="zh-CN" altLang="en-US" sz="2800" b="0" dirty="0" smtClean="0">
                <a:ea typeface="华文楷体" panose="02010600040101010101" pitchFamily="2" charset="-122"/>
                <a:cs typeface="Times New Roman" panose="02020603050405020304" pitchFamily="18" charset="0"/>
              </a:rPr>
              <a:t>构造一棵空的二叉树： 属性</a:t>
            </a:r>
            <a:r>
              <a:rPr lang="en-US" altLang="zh-CN" sz="2800" b="0" dirty="0" smtClean="0">
                <a:ea typeface="华文楷体" panose="02010600040101010101" pitchFamily="2" charset="-122"/>
                <a:cs typeface="Times New Roman" panose="02020603050405020304" pitchFamily="18" charset="0"/>
              </a:rPr>
              <a:t>root = NULL;</a:t>
            </a:r>
          </a:p>
          <a:p>
            <a:pPr marL="514350" indent="-514350">
              <a:buFont typeface="+mj-lt"/>
              <a:buAutoNum type="arabicPeriod"/>
            </a:pPr>
            <a:r>
              <a:rPr lang="zh-CN" altLang="en-US" sz="2800" b="0" dirty="0">
                <a:ea typeface="华文楷体" panose="02010600040101010101" pitchFamily="2" charset="-122"/>
                <a:cs typeface="Times New Roman" panose="02020603050405020304" pitchFamily="18" charset="0"/>
              </a:rPr>
              <a:t>建立一棵非空二叉树</a:t>
            </a:r>
            <a:endParaRPr lang="zh-CN" altLang="zh-CN" sz="28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173509" y="754146"/>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构造类</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404949" y="4362994"/>
            <a:ext cx="10528662" cy="954107"/>
          </a:xfrm>
          <a:prstGeom prst="rect">
            <a:avLst/>
          </a:prstGeom>
          <a:noFill/>
        </p:spPr>
        <p:txBody>
          <a:bodyPr wrap="square" rtlCol="0">
            <a:spAutoFit/>
          </a:bodyPr>
          <a:lstStyle/>
          <a:p>
            <a:r>
              <a:rPr lang="zh-CN" altLang="en-US" sz="2800" dirty="0" smtClean="0">
                <a:latin typeface="华文楷体" panose="02010600040101010101" pitchFamily="2" charset="-122"/>
                <a:ea typeface="华文楷体" panose="02010600040101010101" pitchFamily="2" charset="-122"/>
              </a:rPr>
              <a:t>本章不讨论插入、删除，空二叉树是无法验证其各种属性类操作，故要建立非空二叉树。</a:t>
            </a:r>
            <a:endParaRPr lang="zh-CN" altLang="en-US" sz="2800"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7685013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42069" y="1712263"/>
            <a:ext cx="11406592" cy="706965"/>
          </a:xfrm>
        </p:spPr>
        <p:txBody>
          <a:bodyPr>
            <a:noAutofit/>
          </a:bodyPr>
          <a:lstStyle/>
          <a:p>
            <a:pPr marL="0" indent="0">
              <a:buNone/>
            </a:pPr>
            <a:r>
              <a:rPr lang="zh-CN" altLang="zh-CN" sz="2800" b="0" dirty="0" smtClean="0">
                <a:latin typeface="华文楷体" panose="02010600040101010101" pitchFamily="2" charset="-122"/>
                <a:ea typeface="华文楷体" panose="02010600040101010101" pitchFamily="2" charset="-122"/>
              </a:rPr>
              <a:t>只有</a:t>
            </a:r>
            <a:r>
              <a:rPr lang="zh-CN" altLang="zh-CN" sz="2800" b="0" dirty="0">
                <a:latin typeface="华文楷体" panose="02010600040101010101" pitchFamily="2" charset="-122"/>
                <a:ea typeface="华文楷体" panose="02010600040101010101" pitchFamily="2" charset="-122"/>
              </a:rPr>
              <a:t>在内存中建立起一棵二叉树，其余的操作才便于</a:t>
            </a:r>
            <a:r>
              <a:rPr lang="zh-CN" altLang="zh-CN" sz="2800" b="0" dirty="0" smtClean="0">
                <a:latin typeface="华文楷体" panose="02010600040101010101" pitchFamily="2" charset="-122"/>
                <a:ea typeface="华文楷体" panose="02010600040101010101" pitchFamily="2" charset="-122"/>
              </a:rPr>
              <a:t>测试</a:t>
            </a:r>
            <a:r>
              <a:rPr lang="zh-CN" altLang="en-US" sz="3200" b="0" dirty="0" smtClean="0">
                <a:latin typeface="华文楷体" panose="02010600040101010101" pitchFamily="2" charset="-122"/>
                <a:ea typeface="华文楷体" panose="02010600040101010101" pitchFamily="2" charset="-122"/>
              </a:rPr>
              <a:t>。</a:t>
            </a:r>
            <a:endParaRPr lang="en-US" altLang="zh-CN" sz="3200" b="0" dirty="0" smtClean="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建立一棵非空二叉树</a:t>
            </a:r>
            <a:endParaRPr lang="zh-CN" altLang="en-US" dirty="0">
              <a:latin typeface="华文楷体" panose="02010600040101010101" pitchFamily="2" charset="-122"/>
              <a:ea typeface="华文楷体" panose="02010600040101010101" pitchFamily="2" charset="-122"/>
            </a:endParaRPr>
          </a:p>
        </p:txBody>
      </p:sp>
      <p:sp>
        <p:nvSpPr>
          <p:cNvPr id="5" name="文本框 4"/>
          <p:cNvSpPr txBox="1"/>
          <p:nvPr/>
        </p:nvSpPr>
        <p:spPr>
          <a:xfrm>
            <a:off x="341460" y="3075199"/>
            <a:ext cx="11207810" cy="3539430"/>
          </a:xfrm>
          <a:prstGeom prst="rect">
            <a:avLst/>
          </a:prstGeom>
          <a:noFill/>
        </p:spPr>
        <p:txBody>
          <a:bodyPr wrap="square" rtlCol="0">
            <a:spAutoFit/>
          </a:bodyPr>
          <a:lstStyle/>
          <a:p>
            <a:r>
              <a:rPr lang="zh-CN" altLang="en-US" sz="2800" b="1" dirty="0" smtClean="0">
                <a:solidFill>
                  <a:schemeClr val="accent1"/>
                </a:solidFill>
                <a:latin typeface="华文楷体" panose="02010600040101010101" pitchFamily="2" charset="-122"/>
                <a:ea typeface="华文楷体" panose="02010600040101010101" pitchFamily="2" charset="-122"/>
              </a:rPr>
              <a:t>具体目标：</a:t>
            </a:r>
            <a:endParaRPr lang="en-US" altLang="zh-CN" sz="2800" b="1" dirty="0" smtClean="0">
              <a:solidFill>
                <a:schemeClr val="accent1"/>
              </a:solidFill>
              <a:latin typeface="华文楷体" panose="02010600040101010101" pitchFamily="2" charset="-122"/>
              <a:ea typeface="华文楷体" panose="02010600040101010101" pitchFamily="2" charset="-122"/>
            </a:endParaRPr>
          </a:p>
          <a:p>
            <a:endParaRPr lang="en-US" altLang="zh-CN" sz="2800" dirty="0" smtClean="0">
              <a:latin typeface="华文楷体" panose="02010600040101010101" pitchFamily="2" charset="-122"/>
              <a:ea typeface="华文楷体" panose="02010600040101010101" pitchFamily="2" charset="-122"/>
            </a:endParaRPr>
          </a:p>
          <a:p>
            <a:pPr marL="514350" indent="-514350">
              <a:buFont typeface="+mj-lt"/>
              <a:buAutoNum type="arabicPeriod"/>
            </a:pPr>
            <a:r>
              <a:rPr lang="zh-CN" altLang="en-US" sz="2800" dirty="0" smtClean="0">
                <a:latin typeface="华文楷体" panose="02010600040101010101" pitchFamily="2" charset="-122"/>
                <a:ea typeface="华文楷体" panose="02010600040101010101" pitchFamily="2" charset="-122"/>
              </a:rPr>
              <a:t>在内存中为每个元素创建存储结点空间，元素值放该结点中。</a:t>
            </a:r>
            <a:endParaRPr lang="en-US" altLang="zh-CN" sz="2800" dirty="0" smtClean="0">
              <a:latin typeface="华文楷体" panose="02010600040101010101" pitchFamily="2" charset="-122"/>
              <a:ea typeface="华文楷体" panose="02010600040101010101" pitchFamily="2" charset="-122"/>
            </a:endParaRPr>
          </a:p>
          <a:p>
            <a:pPr marL="514350" indent="-514350">
              <a:buFont typeface="+mj-lt"/>
              <a:buAutoNum type="arabicPeriod"/>
            </a:pPr>
            <a:r>
              <a:rPr lang="zh-CN" altLang="en-US" sz="2800" dirty="0" smtClean="0">
                <a:latin typeface="华文楷体" panose="02010600040101010101" pitchFamily="2" charset="-122"/>
                <a:ea typeface="华文楷体" panose="02010600040101010101" pitchFamily="2" charset="-122"/>
              </a:rPr>
              <a:t>建立结点的父子关系，即填写左右子结点地址。</a:t>
            </a:r>
            <a:endParaRPr lang="en-US" altLang="zh-CN" sz="2800" dirty="0" smtClean="0">
              <a:latin typeface="华文楷体" panose="02010600040101010101" pitchFamily="2" charset="-122"/>
              <a:ea typeface="华文楷体" panose="02010600040101010101" pitchFamily="2" charset="-122"/>
            </a:endParaRPr>
          </a:p>
          <a:p>
            <a:pPr marL="514350" indent="-514350">
              <a:buFont typeface="+mj-lt"/>
              <a:buAutoNum type="arabicPeriod"/>
            </a:pPr>
            <a:endParaRPr lang="en-US" altLang="zh-CN" sz="2800" dirty="0">
              <a:latin typeface="华文楷体" panose="02010600040101010101" pitchFamily="2" charset="-122"/>
              <a:ea typeface="华文楷体" panose="02010600040101010101" pitchFamily="2" charset="-122"/>
            </a:endParaRPr>
          </a:p>
          <a:p>
            <a:r>
              <a:rPr lang="zh-CN" altLang="en-US" sz="2800" b="1" dirty="0" smtClean="0">
                <a:solidFill>
                  <a:schemeClr val="accent1"/>
                </a:solidFill>
                <a:latin typeface="华文楷体" panose="02010600040101010101" pitchFamily="2" charset="-122"/>
                <a:ea typeface="华文楷体" panose="02010600040101010101" pitchFamily="2" charset="-122"/>
              </a:rPr>
              <a:t>龙门阵：</a:t>
            </a:r>
            <a:endParaRPr lang="en-US" altLang="zh-CN" sz="2800" b="1" dirty="0" smtClean="0">
              <a:solidFill>
                <a:schemeClr val="accent1"/>
              </a:solidFill>
              <a:latin typeface="华文楷体" panose="02010600040101010101" pitchFamily="2" charset="-122"/>
              <a:ea typeface="华文楷体" panose="02010600040101010101" pitchFamily="2" charset="-122"/>
            </a:endParaRPr>
          </a:p>
          <a:p>
            <a:r>
              <a:rPr lang="zh-CN" altLang="en-US" sz="2800" dirty="0" smtClean="0">
                <a:latin typeface="华文楷体" panose="02010600040101010101" pitchFamily="2" charset="-122"/>
                <a:ea typeface="华文楷体" panose="02010600040101010101" pitchFamily="2" charset="-122"/>
              </a:rPr>
              <a:t>主动建根结点，由根（父）引出左右子结点的创建，左右子排队下延。</a:t>
            </a:r>
            <a:endParaRPr lang="en-US" altLang="zh-CN" sz="2800" dirty="0" smtClean="0">
              <a:latin typeface="华文楷体" panose="02010600040101010101" pitchFamily="2" charset="-122"/>
              <a:ea typeface="华文楷体" panose="02010600040101010101" pitchFamily="2" charset="-122"/>
            </a:endParaRPr>
          </a:p>
          <a:p>
            <a:r>
              <a:rPr lang="zh-CN" altLang="en-US" sz="2800" dirty="0" smtClean="0">
                <a:latin typeface="华文楷体" panose="02010600040101010101" pitchFamily="2" charset="-122"/>
                <a:ea typeface="华文楷体" panose="02010600040101010101" pitchFamily="2" charset="-122"/>
              </a:rPr>
              <a:t>此处可对照单枝树思考。</a:t>
            </a:r>
            <a:endParaRPr lang="zh-CN" altLang="zh-CN" sz="2800" dirty="0">
              <a:latin typeface="华文楷体" panose="02010600040101010101" pitchFamily="2" charset="-122"/>
              <a:ea typeface="华文楷体" panose="02010600040101010101" pitchFamily="2" charset="-122"/>
            </a:endParaRPr>
          </a:p>
        </p:txBody>
      </p:sp>
      <p:pic>
        <p:nvPicPr>
          <p:cNvPr id="2" name="图片 1"/>
          <p:cNvPicPr>
            <a:picLocks noChangeAspect="1"/>
          </p:cNvPicPr>
          <p:nvPr/>
        </p:nvPicPr>
        <p:blipFill>
          <a:blip r:embed="rId3"/>
          <a:stretch>
            <a:fillRect/>
          </a:stretch>
        </p:blipFill>
        <p:spPr>
          <a:xfrm>
            <a:off x="9339081" y="576825"/>
            <a:ext cx="2408971" cy="2270877"/>
          </a:xfrm>
          <a:prstGeom prst="rect">
            <a:avLst/>
          </a:prstGeom>
        </p:spPr>
      </p:pic>
    </p:spTree>
    <p:extLst>
      <p:ext uri="{BB962C8B-B14F-4D97-AF65-F5344CB8AC3E}">
        <p14:creationId xmlns:p14="http://schemas.microsoft.com/office/powerpoint/2010/main" val="29221635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建立一棵非空二叉树</a:t>
            </a:r>
            <a:endParaRPr lang="zh-CN" altLang="en-US" dirty="0">
              <a:latin typeface="华文楷体" panose="02010600040101010101" pitchFamily="2" charset="-122"/>
              <a:ea typeface="华文楷体" panose="02010600040101010101" pitchFamily="2" charset="-122"/>
            </a:endParaRPr>
          </a:p>
        </p:txBody>
      </p:sp>
      <p:sp>
        <p:nvSpPr>
          <p:cNvPr id="5" name="文本框 4"/>
          <p:cNvSpPr txBox="1"/>
          <p:nvPr/>
        </p:nvSpPr>
        <p:spPr>
          <a:xfrm>
            <a:off x="363923" y="2274602"/>
            <a:ext cx="11207810" cy="3970318"/>
          </a:xfrm>
          <a:prstGeom prst="rect">
            <a:avLst/>
          </a:prstGeom>
          <a:noFill/>
        </p:spPr>
        <p:txBody>
          <a:bodyPr wrap="square" rtlCol="0">
            <a:spAutoFit/>
          </a:bodyPr>
          <a:lstStyle/>
          <a:p>
            <a:r>
              <a:rPr lang="zh-CN" altLang="zh-CN" sz="2800" dirty="0" smtClean="0">
                <a:latin typeface="华文楷体" panose="02010600040101010101" pitchFamily="2" charset="-122"/>
                <a:ea typeface="华文楷体" panose="02010600040101010101" pitchFamily="2" charset="-122"/>
              </a:rPr>
              <a:t>借助</a:t>
            </a:r>
            <a:r>
              <a:rPr lang="zh-CN" altLang="zh-CN" sz="2800" dirty="0">
                <a:latin typeface="华文楷体" panose="02010600040101010101" pitchFamily="2" charset="-122"/>
                <a:ea typeface="华文楷体" panose="02010600040101010101" pitchFamily="2" charset="-122"/>
              </a:rPr>
              <a:t>一个队列来管理结点</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r>
              <a:rPr lang="zh-CN" altLang="zh-CN" sz="2800" dirty="0">
                <a:latin typeface="华文楷体" panose="02010600040101010101" pitchFamily="2" charset="-122"/>
                <a:ea typeface="华文楷体" panose="02010600040101010101" pitchFamily="2" charset="-122"/>
              </a:rPr>
              <a:t>读入</a:t>
            </a:r>
            <a:r>
              <a:rPr lang="zh-CN" altLang="zh-CN" sz="2800" dirty="0" smtClean="0">
                <a:latin typeface="华文楷体" panose="02010600040101010101" pitchFamily="2" charset="-122"/>
                <a:ea typeface="华文楷体" panose="02010600040101010101" pitchFamily="2" charset="-122"/>
              </a:rPr>
              <a:t>根</a:t>
            </a:r>
            <a:r>
              <a:rPr lang="zh-CN" altLang="zh-CN" sz="2800" dirty="0">
                <a:latin typeface="华文楷体" panose="02010600040101010101" pitchFamily="2" charset="-122"/>
                <a:ea typeface="华文楷体" panose="02010600040101010101" pitchFamily="2" charset="-122"/>
              </a:rPr>
              <a:t>结点的</a:t>
            </a:r>
            <a:r>
              <a:rPr lang="zh-CN" altLang="zh-CN" sz="2800" dirty="0" smtClean="0">
                <a:latin typeface="华文楷体" panose="02010600040101010101" pitchFamily="2" charset="-122"/>
                <a:ea typeface="华文楷体" panose="02010600040101010101" pitchFamily="2" charset="-122"/>
              </a:rPr>
              <a:t>值，</a:t>
            </a:r>
            <a:r>
              <a:rPr lang="zh-CN" altLang="zh-CN" sz="2800" dirty="0">
                <a:latin typeface="华文楷体" panose="02010600040101010101" pitchFamily="2" charset="-122"/>
                <a:ea typeface="华文楷体" panose="02010600040101010101" pitchFamily="2" charset="-122"/>
              </a:rPr>
              <a:t>在内存中创建根结点</a:t>
            </a:r>
            <a:r>
              <a:rPr lang="zh-CN" altLang="zh-CN" sz="2800" dirty="0" smtClean="0">
                <a:latin typeface="华文楷体" panose="02010600040101010101" pitchFamily="2" charset="-122"/>
                <a:ea typeface="华文楷体" panose="02010600040101010101" pitchFamily="2" charset="-122"/>
              </a:rPr>
              <a:t>并将</a:t>
            </a:r>
            <a:r>
              <a:rPr lang="zh-CN" altLang="zh-CN" sz="2800" dirty="0">
                <a:latin typeface="华文楷体" panose="02010600040101010101" pitchFamily="2" charset="-122"/>
                <a:ea typeface="华文楷体" panose="02010600040101010101" pitchFamily="2" charset="-122"/>
              </a:rPr>
              <a:t>根结点地址进</a:t>
            </a:r>
            <a:r>
              <a:rPr lang="zh-CN" altLang="zh-CN" sz="2800" dirty="0" smtClean="0">
                <a:latin typeface="华文楷体" panose="02010600040101010101" pitchFamily="2" charset="-122"/>
                <a:ea typeface="华文楷体" panose="02010600040101010101" pitchFamily="2" charset="-122"/>
              </a:rPr>
              <a:t>队</a:t>
            </a:r>
            <a:r>
              <a:rPr lang="zh-CN" altLang="en-US"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r>
              <a:rPr lang="zh-CN" altLang="zh-CN" sz="2800" dirty="0" smtClean="0">
                <a:latin typeface="华文楷体" panose="02010600040101010101" pitchFamily="2" charset="-122"/>
                <a:ea typeface="华文楷体" panose="02010600040101010101" pitchFamily="2" charset="-122"/>
              </a:rPr>
              <a:t>通过</a:t>
            </a:r>
            <a:r>
              <a:rPr lang="zh-CN" altLang="zh-CN" sz="2800" dirty="0">
                <a:latin typeface="华文楷体" panose="02010600040101010101" pitchFamily="2" charset="-122"/>
                <a:ea typeface="华文楷体" panose="02010600040101010101" pitchFamily="2" charset="-122"/>
              </a:rPr>
              <a:t>将结点从队列中逐个出队、按照出队结点的信息提醒用户输入其孩子结点信息、为孩子创建结点空间，并将孩子结点的地址写到父结点的左右孩子字段里，然后将孩子结点地址进队，让它们在队中等候出队的机会，以便有机会创建它们自己的孩子结点</a:t>
            </a:r>
            <a:r>
              <a:rPr lang="zh-CN" altLang="zh-CN" sz="2800" dirty="0" smtClean="0">
                <a:latin typeface="华文楷体" panose="02010600040101010101" pitchFamily="2" charset="-122"/>
                <a:ea typeface="华文楷体" panose="02010600040101010101" pitchFamily="2" charset="-122"/>
              </a:rPr>
              <a:t>。</a:t>
            </a:r>
            <a:r>
              <a:rPr lang="zh-CN" altLang="zh-CN" sz="2800" dirty="0">
                <a:latin typeface="华文楷体" panose="02010600040101010101" pitchFamily="2" charset="-122"/>
                <a:ea typeface="华文楷体" panose="02010600040101010101" pitchFamily="2" charset="-122"/>
              </a:rPr>
              <a:t>如此反复进行以上出队、输入孩子、建立孩子结点、链接孩子结点、孩子结点进队的操作。</a:t>
            </a:r>
            <a:endParaRPr lang="en-US" altLang="zh-CN" sz="2800" dirty="0">
              <a:latin typeface="华文楷体" panose="02010600040101010101" pitchFamily="2" charset="-122"/>
              <a:ea typeface="华文楷体" panose="02010600040101010101" pitchFamily="2" charset="-122"/>
            </a:endParaRPr>
          </a:p>
          <a:p>
            <a:r>
              <a:rPr lang="zh-CN" altLang="zh-CN" sz="2800" dirty="0">
                <a:latin typeface="华文楷体" panose="02010600040101010101" pitchFamily="2" charset="-122"/>
                <a:ea typeface="华文楷体" panose="02010600040101010101" pitchFamily="2" charset="-122"/>
              </a:rPr>
              <a:t>当整个队列为空时，循环结束，在内存中就建好了一棵二叉树对应的二叉链表</a:t>
            </a:r>
            <a:r>
              <a:rPr lang="zh-CN" altLang="zh-CN" sz="2800" dirty="0" smtClean="0">
                <a:latin typeface="华文楷体" panose="02010600040101010101" pitchFamily="2" charset="-122"/>
                <a:ea typeface="华文楷体" panose="02010600040101010101" pitchFamily="2" charset="-122"/>
              </a:rPr>
              <a:t>。</a:t>
            </a:r>
            <a:endParaRPr lang="zh-CN" altLang="zh-CN" sz="2800" dirty="0">
              <a:latin typeface="华文楷体" panose="02010600040101010101" pitchFamily="2" charset="-122"/>
              <a:ea typeface="华文楷体" panose="02010600040101010101" pitchFamily="2" charset="-122"/>
            </a:endParaRPr>
          </a:p>
        </p:txBody>
      </p:sp>
      <p:pic>
        <p:nvPicPr>
          <p:cNvPr id="2" name="图片 1"/>
          <p:cNvPicPr>
            <a:picLocks noChangeAspect="1"/>
          </p:cNvPicPr>
          <p:nvPr/>
        </p:nvPicPr>
        <p:blipFill>
          <a:blip r:embed="rId3"/>
          <a:stretch>
            <a:fillRect/>
          </a:stretch>
        </p:blipFill>
        <p:spPr>
          <a:xfrm>
            <a:off x="9339081" y="576825"/>
            <a:ext cx="2408971" cy="2270877"/>
          </a:xfrm>
          <a:prstGeom prst="rect">
            <a:avLst/>
          </a:prstGeom>
        </p:spPr>
      </p:pic>
      <p:sp>
        <p:nvSpPr>
          <p:cNvPr id="3" name="内容占位符 2"/>
          <p:cNvSpPr>
            <a:spLocks noGrp="1"/>
          </p:cNvSpPr>
          <p:nvPr>
            <p:ph sz="quarter" idx="10"/>
          </p:nvPr>
        </p:nvSpPr>
        <p:spPr>
          <a:xfrm>
            <a:off x="386386" y="1504437"/>
            <a:ext cx="11162884" cy="5060598"/>
          </a:xfrm>
        </p:spPr>
        <p:txBody>
          <a:bodyPr>
            <a:normAutofit/>
          </a:bodyPr>
          <a:lstStyle/>
          <a:p>
            <a:pPr marL="0" indent="0">
              <a:buNone/>
            </a:pPr>
            <a:r>
              <a:rPr lang="zh-CN" altLang="en-US" sz="3200" dirty="0" smtClean="0"/>
              <a:t>算法思路：</a:t>
            </a:r>
            <a:endParaRPr lang="zh-CN" altLang="en-US" sz="3200" dirty="0"/>
          </a:p>
        </p:txBody>
      </p:sp>
    </p:spTree>
    <p:extLst>
      <p:ext uri="{BB962C8B-B14F-4D97-AF65-F5344CB8AC3E}">
        <p14:creationId xmlns:p14="http://schemas.microsoft.com/office/powerpoint/2010/main" val="9098860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建立二叉树算法分析</a:t>
            </a:r>
            <a:endParaRPr lang="zh-CN" altLang="en-US" dirty="0">
              <a:latin typeface="华文楷体" panose="02010600040101010101" pitchFamily="2" charset="-122"/>
              <a:ea typeface="华文楷体" panose="02010600040101010101" pitchFamily="2" charset="-122"/>
            </a:endParaRPr>
          </a:p>
        </p:txBody>
      </p:sp>
      <p:sp>
        <p:nvSpPr>
          <p:cNvPr id="5" name="文本框 4"/>
          <p:cNvSpPr txBox="1"/>
          <p:nvPr/>
        </p:nvSpPr>
        <p:spPr>
          <a:xfrm>
            <a:off x="341459" y="1623523"/>
            <a:ext cx="11585497" cy="2677656"/>
          </a:xfrm>
          <a:prstGeom prst="rect">
            <a:avLst/>
          </a:prstGeom>
          <a:noFill/>
        </p:spPr>
        <p:txBody>
          <a:bodyPr wrap="square" rtlCol="0">
            <a:spAutoFit/>
          </a:bodyPr>
          <a:lstStyle/>
          <a:p>
            <a:pPr marL="457200" indent="-457200">
              <a:buFont typeface="Wingdings" panose="05000000000000000000" pitchFamily="2" charset="2"/>
              <a:buChar char="Ø"/>
            </a:pPr>
            <a:r>
              <a:rPr lang="zh-CN" altLang="zh-CN" sz="2800" dirty="0">
                <a:latin typeface="华文楷体" panose="02010600040101010101" pitchFamily="2" charset="-122"/>
                <a:ea typeface="华文楷体" panose="02010600040101010101" pitchFamily="2" charset="-122"/>
              </a:rPr>
              <a:t>二叉树的第一层结点</a:t>
            </a:r>
            <a:r>
              <a:rPr lang="en-US" altLang="zh-CN" sz="2800" dirty="0">
                <a:latin typeface="华文楷体" panose="02010600040101010101" pitchFamily="2" charset="-122"/>
                <a:ea typeface="华文楷体" panose="02010600040101010101" pitchFamily="2" charset="-122"/>
              </a:rPr>
              <a:t>(</a:t>
            </a:r>
            <a:r>
              <a:rPr lang="zh-CN" altLang="zh-CN" sz="2800" dirty="0">
                <a:latin typeface="华文楷体" panose="02010600040101010101" pitchFamily="2" charset="-122"/>
                <a:ea typeface="华文楷体" panose="02010600040101010101" pitchFamily="2" charset="-122"/>
              </a:rPr>
              <a:t>根</a:t>
            </a:r>
            <a:r>
              <a:rPr lang="en-US" altLang="zh-CN" sz="2800" dirty="0">
                <a:latin typeface="华文楷体" panose="02010600040101010101" pitchFamily="2" charset="-122"/>
                <a:ea typeface="华文楷体" panose="02010600040101010101" pitchFamily="2" charset="-122"/>
              </a:rPr>
              <a:t>)</a:t>
            </a:r>
            <a:r>
              <a:rPr lang="zh-CN" altLang="zh-CN" sz="2800" dirty="0">
                <a:latin typeface="华文楷体" panose="02010600040101010101" pitchFamily="2" charset="-122"/>
                <a:ea typeface="华文楷体" panose="02010600040101010101" pitchFamily="2" charset="-122"/>
              </a:rPr>
              <a:t>是主动进队的</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根</a:t>
            </a:r>
            <a:r>
              <a:rPr lang="zh-CN" altLang="zh-CN" sz="2800" dirty="0">
                <a:latin typeface="华文楷体" panose="02010600040101010101" pitchFamily="2" charset="-122"/>
                <a:ea typeface="华文楷体" panose="02010600040101010101" pitchFamily="2" charset="-122"/>
              </a:rPr>
              <a:t>出队时</a:t>
            </a:r>
            <a:r>
              <a:rPr lang="zh-CN" altLang="zh-CN" sz="2800" dirty="0" smtClean="0">
                <a:latin typeface="华文楷体" panose="02010600040101010101" pitchFamily="2" charset="-122"/>
                <a:ea typeface="华文楷体" panose="02010600040101010101" pitchFamily="2" charset="-122"/>
              </a:rPr>
              <a:t>，</a:t>
            </a:r>
            <a:r>
              <a:rPr lang="zh-CN" altLang="en-US" sz="2800" dirty="0" smtClean="0">
                <a:latin typeface="华文楷体" panose="02010600040101010101" pitchFamily="2" charset="-122"/>
                <a:ea typeface="华文楷体" panose="02010600040101010101" pitchFamily="2" charset="-122"/>
              </a:rPr>
              <a:t>输入、</a:t>
            </a:r>
            <a:r>
              <a:rPr lang="zh-CN" altLang="zh-CN" sz="2800" dirty="0" smtClean="0">
                <a:latin typeface="华文楷体" panose="02010600040101010101" pitchFamily="2" charset="-122"/>
                <a:ea typeface="华文楷体" panose="02010600040101010101" pitchFamily="2" charset="-122"/>
              </a:rPr>
              <a:t>创建</a:t>
            </a:r>
            <a:r>
              <a:rPr lang="zh-CN" altLang="zh-CN" sz="2800" dirty="0">
                <a:latin typeface="华文楷体" panose="02010600040101010101" pitchFamily="2" charset="-122"/>
                <a:ea typeface="华文楷体" panose="02010600040101010101" pitchFamily="2" charset="-122"/>
              </a:rPr>
              <a:t>并链接了根的孩子（第二层的所有结点）</a:t>
            </a:r>
            <a:r>
              <a:rPr lang="en-US" altLang="zh-CN" sz="2800" dirty="0">
                <a:latin typeface="华文楷体" panose="02010600040101010101" pitchFamily="2" charset="-122"/>
                <a:ea typeface="华文楷体" panose="02010600040101010101" pitchFamily="2" charset="-122"/>
              </a:rPr>
              <a:t>,</a:t>
            </a:r>
            <a:r>
              <a:rPr lang="zh-CN" altLang="zh-CN" sz="2800" dirty="0">
                <a:latin typeface="华文楷体" panose="02010600040101010101" pitchFamily="2" charset="-122"/>
                <a:ea typeface="华文楷体" panose="02010600040101010101" pitchFamily="2" charset="-122"/>
              </a:rPr>
              <a:t>并使得第二层结点全部进队</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当</a:t>
            </a:r>
            <a:r>
              <a:rPr lang="zh-CN" altLang="zh-CN" sz="2800" dirty="0">
                <a:latin typeface="华文楷体" panose="02010600040101010101" pitchFamily="2" charset="-122"/>
                <a:ea typeface="华文楷体" panose="02010600040101010101" pitchFamily="2" charset="-122"/>
              </a:rPr>
              <a:t>第二层结点逐个出队时，</a:t>
            </a:r>
            <a:r>
              <a:rPr lang="zh-CN" altLang="zh-CN" sz="2800" dirty="0" smtClean="0">
                <a:latin typeface="华文楷体" panose="02010600040101010101" pitchFamily="2" charset="-122"/>
                <a:ea typeface="华文楷体" panose="02010600040101010101" pitchFamily="2" charset="-122"/>
              </a:rPr>
              <a:t>又</a:t>
            </a:r>
            <a:r>
              <a:rPr lang="zh-CN" altLang="en-US" sz="2800" dirty="0" smtClean="0">
                <a:latin typeface="华文楷体" panose="02010600040101010101" pitchFamily="2" charset="-122"/>
                <a:ea typeface="华文楷体" panose="02010600040101010101" pitchFamily="2" charset="-122"/>
              </a:rPr>
              <a:t>输入、</a:t>
            </a:r>
            <a:r>
              <a:rPr lang="zh-CN" altLang="zh-CN" sz="2800" dirty="0" smtClean="0">
                <a:latin typeface="华文楷体" panose="02010600040101010101" pitchFamily="2" charset="-122"/>
                <a:ea typeface="华文楷体" panose="02010600040101010101" pitchFamily="2" charset="-122"/>
              </a:rPr>
              <a:t>创建</a:t>
            </a:r>
            <a:r>
              <a:rPr lang="zh-CN" altLang="zh-CN" sz="2800" dirty="0">
                <a:latin typeface="华文楷体" panose="02010600040101010101" pitchFamily="2" charset="-122"/>
                <a:ea typeface="华文楷体" panose="02010600040101010101" pitchFamily="2" charset="-122"/>
              </a:rPr>
              <a:t>并链接了第三层的所有结点</a:t>
            </a:r>
            <a:r>
              <a:rPr lang="zh-CN" altLang="zh-CN" sz="2800" dirty="0" smtClean="0">
                <a:latin typeface="华文楷体" panose="02010600040101010101" pitchFamily="2" charset="-122"/>
                <a:ea typeface="华文楷体" panose="02010600040101010101" pitchFamily="2" charset="-122"/>
              </a:rPr>
              <a:t>；</a:t>
            </a:r>
            <a:endParaRPr lang="en-US" altLang="zh-CN" sz="2800" dirty="0" smtClean="0">
              <a:latin typeface="华文楷体" panose="02010600040101010101" pitchFamily="2" charset="-122"/>
              <a:ea typeface="华文楷体" panose="02010600040101010101" pitchFamily="2" charset="-122"/>
            </a:endParaRPr>
          </a:p>
          <a:p>
            <a:pPr marL="457200" indent="-457200">
              <a:buFont typeface="Wingdings" panose="05000000000000000000" pitchFamily="2" charset="2"/>
              <a:buChar char="Ø"/>
            </a:pPr>
            <a:r>
              <a:rPr lang="zh-CN" altLang="zh-CN" sz="2800" dirty="0" smtClean="0">
                <a:latin typeface="华文楷体" panose="02010600040101010101" pitchFamily="2" charset="-122"/>
                <a:ea typeface="华文楷体" panose="02010600040101010101" pitchFamily="2" charset="-122"/>
              </a:rPr>
              <a:t>如此这般</a:t>
            </a:r>
            <a:r>
              <a:rPr lang="zh-CN" altLang="zh-CN" sz="2800" dirty="0">
                <a:latin typeface="华文楷体" panose="02010600040101010101" pitchFamily="2" charset="-122"/>
                <a:ea typeface="华文楷体" panose="02010600040101010101" pitchFamily="2" charset="-122"/>
              </a:rPr>
              <a:t>，所有层的结点得以创建并链接在父结点的左或者右孩子链上。</a:t>
            </a:r>
          </a:p>
        </p:txBody>
      </p:sp>
    </p:spTree>
    <p:extLst>
      <p:ext uri="{BB962C8B-B14F-4D97-AF65-F5344CB8AC3E}">
        <p14:creationId xmlns:p14="http://schemas.microsoft.com/office/powerpoint/2010/main" val="16460809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408379"/>
            <a:ext cx="11850540" cy="5032178"/>
          </a:xfrm>
        </p:spPr>
        <p:txBody>
          <a:bodyPr>
            <a:noAutofit/>
          </a:bodyPr>
          <a:lstStyle/>
          <a:p>
            <a:pPr marL="0" indent="0">
              <a:buNone/>
            </a:pPr>
            <a:r>
              <a:rPr lang="en-US" altLang="zh-CN" sz="2800" b="0" dirty="0">
                <a:ea typeface="华文楷体" panose="02010600040101010101" pitchFamily="2" charset="-122"/>
                <a:cs typeface="Times New Roman" panose="02020603050405020304" pitchFamily="18" charset="0"/>
              </a:rPr>
              <a:t>template &lt;class </a:t>
            </a:r>
            <a:r>
              <a:rPr lang="en-US" altLang="zh-CN" sz="2800" b="0" dirty="0" err="1">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&gt;</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a:ea typeface="华文楷体" panose="02010600040101010101" pitchFamily="2" charset="-122"/>
                <a:cs typeface="Times New Roman" panose="02020603050405020304" pitchFamily="18" charset="0"/>
              </a:rPr>
              <a:t>void </a:t>
            </a:r>
            <a:r>
              <a:rPr lang="en-US" altLang="zh-CN" sz="2800" b="0" dirty="0" err="1">
                <a:ea typeface="华文楷体" panose="02010600040101010101" pitchFamily="2" charset="-122"/>
                <a:cs typeface="Times New Roman" panose="02020603050405020304" pitchFamily="18" charset="0"/>
              </a:rPr>
              <a:t>BTree</a:t>
            </a:r>
            <a:r>
              <a:rPr lang="en-US" altLang="zh-CN" sz="2800" b="0" dirty="0">
                <a:ea typeface="华文楷体" panose="02010600040101010101" pitchFamily="2" charset="-122"/>
                <a:cs typeface="Times New Roman" panose="02020603050405020304" pitchFamily="18" charset="0"/>
              </a:rPr>
              <a:t>&lt;</a:t>
            </a:r>
            <a:r>
              <a:rPr lang="en-US" altLang="zh-CN" sz="2800" b="0" dirty="0" err="1">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&gt;::</a:t>
            </a:r>
            <a:r>
              <a:rPr lang="en-US" altLang="zh-CN" sz="2800" b="0" dirty="0" err="1">
                <a:ea typeface="华文楷体" panose="02010600040101010101" pitchFamily="2" charset="-122"/>
                <a:cs typeface="Times New Roman" panose="02020603050405020304" pitchFamily="18" charset="0"/>
              </a:rPr>
              <a:t>createTree</a:t>
            </a:r>
            <a:r>
              <a:rPr lang="en-US" altLang="zh-CN" sz="2800" b="0" dirty="0">
                <a:ea typeface="华文楷体" panose="02010600040101010101" pitchFamily="2" charset="-122"/>
                <a:cs typeface="Times New Roman" panose="02020603050405020304" pitchFamily="18" charset="0"/>
              </a:rPr>
              <a:t>(</a:t>
            </a:r>
            <a:r>
              <a:rPr lang="en-US" altLang="zh-CN" sz="2800" b="0" dirty="0" err="1">
                <a:ea typeface="华文楷体" panose="02010600040101010101" pitchFamily="2" charset="-122"/>
                <a:cs typeface="Times New Roman" panose="02020603050405020304" pitchFamily="18" charset="0"/>
              </a:rPr>
              <a:t>const</a:t>
            </a:r>
            <a:r>
              <a:rPr lang="en-US" altLang="zh-CN" sz="2800" b="0" dirty="0">
                <a:ea typeface="华文楷体" panose="02010600040101010101" pitchFamily="2" charset="-122"/>
                <a:cs typeface="Times New Roman" panose="02020603050405020304" pitchFamily="18" charset="0"/>
              </a:rPr>
              <a:t> </a:t>
            </a:r>
            <a:r>
              <a:rPr lang="en-US" altLang="zh-CN" sz="2800" b="0" dirty="0" err="1">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 </a:t>
            </a:r>
            <a:r>
              <a:rPr lang="en-US" altLang="zh-CN" sz="2800" b="0" dirty="0" smtClean="0">
                <a:ea typeface="华文楷体" panose="02010600040101010101" pitchFamily="2" charset="-122"/>
                <a:cs typeface="Times New Roman" panose="02020603050405020304" pitchFamily="18" charset="0"/>
              </a:rPr>
              <a:t>&amp;</a:t>
            </a:r>
            <a:r>
              <a:rPr lang="en-US" altLang="zh-CN" sz="2800" b="0" dirty="0" err="1" smtClean="0">
                <a:ea typeface="华文楷体" panose="02010600040101010101" pitchFamily="2" charset="-122"/>
                <a:cs typeface="Times New Roman" panose="02020603050405020304" pitchFamily="18" charset="0"/>
              </a:rPr>
              <a:t>stopFlag</a:t>
            </a:r>
            <a:r>
              <a:rPr lang="en-US" altLang="zh-CN" sz="2800" b="0" dirty="0">
                <a:ea typeface="华文楷体" panose="02010600040101010101" pitchFamily="2" charset="-122"/>
                <a:cs typeface="Times New Roman" panose="02020603050405020304" pitchFamily="18" charset="0"/>
              </a:rPr>
              <a:t>) </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a:ea typeface="华文楷体" panose="02010600040101010101" pitchFamily="2" charset="-122"/>
                <a:cs typeface="Times New Roman" panose="02020603050405020304" pitchFamily="18" charset="0"/>
              </a:rPr>
              <a:t>//</a:t>
            </a:r>
            <a:r>
              <a:rPr lang="zh-CN" altLang="zh-CN" sz="2800" b="0" dirty="0">
                <a:ea typeface="华文楷体" panose="02010600040101010101" pitchFamily="2" charset="-122"/>
                <a:cs typeface="Times New Roman" panose="02020603050405020304" pitchFamily="18" charset="0"/>
              </a:rPr>
              <a:t>创建一棵二叉树</a:t>
            </a:r>
          </a:p>
          <a:p>
            <a:pPr marL="0" indent="0">
              <a:buNone/>
            </a:pPr>
            <a:r>
              <a:rPr lang="en-US" altLang="zh-CN" sz="2800" b="0" dirty="0" smtClean="0">
                <a:ea typeface="华文楷体" panose="02010600040101010101" pitchFamily="2" charset="-122"/>
                <a:cs typeface="Times New Roman" panose="02020603050405020304" pitchFamily="18" charset="0"/>
              </a:rPr>
              <a:t>{  </a:t>
            </a:r>
            <a:r>
              <a:rPr lang="en-US" altLang="zh-CN" sz="2800" b="0" dirty="0" err="1">
                <a:ea typeface="华文楷体" panose="02010600040101010101" pitchFamily="2" charset="-122"/>
                <a:cs typeface="Times New Roman" panose="02020603050405020304" pitchFamily="18" charset="0"/>
              </a:rPr>
              <a:t>seqQueue</a:t>
            </a:r>
            <a:r>
              <a:rPr lang="en-US" altLang="zh-CN" sz="2800" b="0" dirty="0">
                <a:ea typeface="华文楷体" panose="02010600040101010101" pitchFamily="2" charset="-122"/>
                <a:cs typeface="Times New Roman" panose="02020603050405020304" pitchFamily="18" charset="0"/>
              </a:rPr>
              <a:t>&lt;Node&lt;</a:t>
            </a:r>
            <a:r>
              <a:rPr lang="en-US" altLang="zh-CN" sz="2800" b="0" dirty="0" err="1">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&gt;*&gt; que;</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a:ea typeface="华文楷体" panose="02010600040101010101" pitchFamily="2" charset="-122"/>
                <a:cs typeface="Times New Roman" panose="02020603050405020304" pitchFamily="18" charset="0"/>
              </a:rPr>
              <a:t>    </a:t>
            </a:r>
            <a:r>
              <a:rPr lang="en-US" altLang="zh-CN" sz="2800" b="0" dirty="0" err="1">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 e, el, </a:t>
            </a:r>
            <a:r>
              <a:rPr lang="en-US" altLang="zh-CN" sz="2800" b="0" dirty="0" err="1">
                <a:ea typeface="华文楷体" panose="02010600040101010101" pitchFamily="2" charset="-122"/>
                <a:cs typeface="Times New Roman" panose="02020603050405020304" pitchFamily="18" charset="0"/>
              </a:rPr>
              <a:t>er</a:t>
            </a:r>
            <a:r>
              <a:rPr lang="en-US" altLang="zh-CN" sz="2800" b="0" dirty="0" smtClean="0">
                <a:ea typeface="华文楷体" panose="02010600040101010101" pitchFamily="2" charset="-122"/>
                <a:cs typeface="Times New Roman" panose="02020603050405020304" pitchFamily="18" charset="0"/>
              </a:rPr>
              <a:t>;     </a:t>
            </a:r>
            <a:r>
              <a:rPr lang="en-US" altLang="zh-CN" sz="2800" b="0" dirty="0">
                <a:ea typeface="华文楷体" panose="02010600040101010101" pitchFamily="2" charset="-122"/>
                <a:cs typeface="Times New Roman" panose="02020603050405020304" pitchFamily="18" charset="0"/>
              </a:rPr>
              <a:t>Node&lt;</a:t>
            </a:r>
            <a:r>
              <a:rPr lang="en-US" altLang="zh-CN" sz="2800" b="0" dirty="0" err="1">
                <a:ea typeface="华文楷体" panose="02010600040101010101" pitchFamily="2" charset="-122"/>
                <a:cs typeface="Times New Roman" panose="02020603050405020304" pitchFamily="18" charset="0"/>
              </a:rPr>
              <a:t>elemType</a:t>
            </a:r>
            <a:r>
              <a:rPr lang="en-US" altLang="zh-CN" sz="2800" b="0" dirty="0">
                <a:ea typeface="华文楷体" panose="02010600040101010101" pitchFamily="2" charset="-122"/>
                <a:cs typeface="Times New Roman" panose="02020603050405020304" pitchFamily="18" charset="0"/>
              </a:rPr>
              <a:t>&gt; *p, *</a:t>
            </a:r>
            <a:r>
              <a:rPr lang="en-US" altLang="zh-CN" sz="2800" b="0" dirty="0" err="1">
                <a:ea typeface="华文楷体" panose="02010600040101010101" pitchFamily="2" charset="-122"/>
                <a:cs typeface="Times New Roman" panose="02020603050405020304" pitchFamily="18" charset="0"/>
              </a:rPr>
              <a:t>pl</a:t>
            </a:r>
            <a:r>
              <a:rPr lang="en-US" altLang="zh-CN" sz="2800" b="0" dirty="0">
                <a:ea typeface="华文楷体" panose="02010600040101010101" pitchFamily="2" charset="-122"/>
                <a:cs typeface="Times New Roman" panose="02020603050405020304" pitchFamily="18" charset="0"/>
              </a:rPr>
              <a:t>, *</a:t>
            </a:r>
            <a:r>
              <a:rPr lang="en-US" altLang="zh-CN" sz="2800" b="0" dirty="0" err="1">
                <a:ea typeface="华文楷体" panose="02010600040101010101" pitchFamily="2" charset="-122"/>
                <a:cs typeface="Times New Roman" panose="02020603050405020304" pitchFamily="18" charset="0"/>
              </a:rPr>
              <a:t>pr</a:t>
            </a:r>
            <a:r>
              <a:rPr lang="en-US" altLang="zh-CN" sz="2800" b="0" dirty="0">
                <a:ea typeface="华文楷体" panose="02010600040101010101" pitchFamily="2" charset="-122"/>
                <a:cs typeface="Times New Roman" panose="02020603050405020304" pitchFamily="18" charset="0"/>
              </a:rPr>
              <a:t>;</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a:ea typeface="华文楷体" panose="02010600040101010101" pitchFamily="2" charset="-122"/>
                <a:cs typeface="Times New Roman" panose="02020603050405020304" pitchFamily="18" charset="0"/>
              </a:rPr>
              <a:t> </a:t>
            </a:r>
            <a:endParaRPr lang="zh-CN" altLang="zh-CN" sz="2800" b="0" dirty="0">
              <a:ea typeface="华文楷体" panose="02010600040101010101" pitchFamily="2" charset="-122"/>
              <a:cs typeface="Times New Roman" panose="02020603050405020304" pitchFamily="18" charset="0"/>
            </a:endParaRPr>
          </a:p>
          <a:p>
            <a:pPr marL="0" indent="0">
              <a:buNone/>
            </a:pPr>
            <a:r>
              <a:rPr lang="en-US" altLang="zh-CN" sz="2800" b="0" dirty="0" smtClean="0">
                <a:ea typeface="华文楷体" panose="02010600040101010101" pitchFamily="2" charset="-122"/>
                <a:cs typeface="Times New Roman" panose="02020603050405020304" pitchFamily="18" charset="0"/>
              </a:rPr>
              <a:t>     </a:t>
            </a:r>
            <a:r>
              <a:rPr lang="en-US" altLang="zh-CN" sz="2800" b="0" dirty="0" err="1" smtClean="0">
                <a:ea typeface="华文楷体" panose="02010600040101010101" pitchFamily="2" charset="-122"/>
                <a:cs typeface="Times New Roman" panose="02020603050405020304" pitchFamily="18" charset="0"/>
              </a:rPr>
              <a:t>cout</a:t>
            </a:r>
            <a:r>
              <a:rPr lang="en-US" altLang="zh-CN" sz="2800" b="0" dirty="0" smtClean="0">
                <a:ea typeface="华文楷体" panose="02010600040101010101" pitchFamily="2" charset="-122"/>
                <a:cs typeface="Times New Roman" panose="02020603050405020304" pitchFamily="18" charset="0"/>
              </a:rPr>
              <a:t>&lt;&lt;“Please </a:t>
            </a:r>
            <a:r>
              <a:rPr lang="en-US" altLang="zh-CN" sz="2800" b="0" dirty="0">
                <a:ea typeface="华文楷体" panose="02010600040101010101" pitchFamily="2" charset="-122"/>
                <a:cs typeface="Times New Roman" panose="02020603050405020304" pitchFamily="18" charset="0"/>
              </a:rPr>
              <a:t>input </a:t>
            </a:r>
            <a:r>
              <a:rPr lang="en-US" altLang="zh-CN" sz="2800" b="0" dirty="0" smtClean="0">
                <a:ea typeface="华文楷体" panose="02010600040101010101" pitchFamily="2" charset="-122"/>
                <a:cs typeface="Times New Roman" panose="02020603050405020304" pitchFamily="18" charset="0"/>
              </a:rPr>
              <a:t>the value of the </a:t>
            </a:r>
            <a:r>
              <a:rPr lang="en-US" altLang="zh-CN" sz="2800" b="0" dirty="0">
                <a:ea typeface="华文楷体" panose="02010600040101010101" pitchFamily="2" charset="-122"/>
                <a:cs typeface="Times New Roman" panose="02020603050405020304" pitchFamily="18" charset="0"/>
              </a:rPr>
              <a:t>root: </a:t>
            </a:r>
            <a:r>
              <a:rPr lang="en-US" altLang="zh-CN" sz="2800" b="0" dirty="0" smtClean="0">
                <a:ea typeface="华文楷体" panose="02010600040101010101" pitchFamily="2" charset="-122"/>
                <a:cs typeface="Times New Roman" panose="02020603050405020304" pitchFamily="18" charset="0"/>
              </a:rPr>
              <a:t>";     </a:t>
            </a:r>
            <a:r>
              <a:rPr lang="en-US" altLang="zh-CN" sz="2800" b="0" dirty="0" err="1" smtClean="0">
                <a:ea typeface="华文楷体" panose="02010600040101010101" pitchFamily="2" charset="-122"/>
                <a:cs typeface="Times New Roman" panose="02020603050405020304" pitchFamily="18" charset="0"/>
              </a:rPr>
              <a:t>cin</a:t>
            </a:r>
            <a:r>
              <a:rPr lang="en-US" altLang="zh-CN" sz="2800" b="0" dirty="0">
                <a:ea typeface="华文楷体" panose="02010600040101010101" pitchFamily="2" charset="-122"/>
                <a:cs typeface="Times New Roman" panose="02020603050405020304" pitchFamily="18" charset="0"/>
              </a:rPr>
              <a:t>&gt;&gt;e</a:t>
            </a:r>
            <a:r>
              <a:rPr lang="en-US" altLang="zh-CN" sz="2800" b="0" dirty="0" smtClean="0">
                <a:ea typeface="华文楷体" panose="02010600040101010101" pitchFamily="2" charset="-122"/>
                <a:cs typeface="Times New Roman" panose="02020603050405020304" pitchFamily="18" charset="0"/>
              </a:rPr>
              <a:t>;</a:t>
            </a:r>
          </a:p>
          <a:p>
            <a:pPr marL="0" indent="0">
              <a:buNone/>
            </a:pPr>
            <a:r>
              <a:rPr lang="en-US" altLang="zh-CN" sz="2800" b="0" dirty="0">
                <a:ea typeface="华文楷体" panose="02010600040101010101" pitchFamily="2" charset="-122"/>
                <a:cs typeface="Times New Roman" panose="02020603050405020304" pitchFamily="18" charset="0"/>
              </a:rPr>
              <a:t> </a:t>
            </a:r>
            <a:r>
              <a:rPr lang="en-US" altLang="zh-CN" sz="2800" b="0" dirty="0" smtClean="0">
                <a:ea typeface="华文楷体" panose="02010600040101010101" pitchFamily="2" charset="-122"/>
                <a:cs typeface="Times New Roman" panose="02020603050405020304" pitchFamily="18" charset="0"/>
              </a:rPr>
              <a:t>    </a:t>
            </a:r>
            <a:r>
              <a:rPr lang="en-US" altLang="zh-CN" sz="2800" b="0" dirty="0">
                <a:ea typeface="华文楷体" panose="02010600040101010101" pitchFamily="2" charset="-122"/>
                <a:cs typeface="Times New Roman" panose="02020603050405020304" pitchFamily="18" charset="0"/>
              </a:rPr>
              <a:t>if (e== </a:t>
            </a:r>
            <a:r>
              <a:rPr lang="en-US" altLang="zh-CN" sz="2800" b="0" dirty="0" err="1">
                <a:ea typeface="华文楷体" panose="02010600040101010101" pitchFamily="2" charset="-122"/>
                <a:cs typeface="Times New Roman" panose="02020603050405020304" pitchFamily="18" charset="0"/>
              </a:rPr>
              <a:t>stopFlag</a:t>
            </a:r>
            <a:r>
              <a:rPr lang="en-US" altLang="zh-CN" sz="2800" b="0" dirty="0">
                <a:ea typeface="华文楷体" panose="02010600040101010101" pitchFamily="2" charset="-122"/>
                <a:cs typeface="Times New Roman" panose="02020603050405020304" pitchFamily="18" charset="0"/>
              </a:rPr>
              <a:t>) </a:t>
            </a:r>
            <a:r>
              <a:rPr lang="en-US" altLang="zh-CN" sz="2800" b="0" dirty="0" smtClean="0">
                <a:ea typeface="华文楷体" panose="02010600040101010101" pitchFamily="2" charset="-122"/>
                <a:cs typeface="Times New Roman" panose="02020603050405020304" pitchFamily="18" charset="0"/>
              </a:rPr>
              <a:t>{return</a:t>
            </a:r>
            <a:r>
              <a:rPr lang="en-US" altLang="zh-CN" sz="2800" b="0" dirty="0">
                <a:ea typeface="华文楷体" panose="02010600040101010101" pitchFamily="2" charset="-122"/>
                <a:cs typeface="Times New Roman" panose="02020603050405020304" pitchFamily="18" charset="0"/>
              </a:rPr>
              <a:t>;}</a:t>
            </a:r>
            <a:endParaRPr lang="zh-CN" altLang="zh-CN" sz="2800" b="0" dirty="0">
              <a:ea typeface="华文楷体" panose="02010600040101010101" pitchFamily="2" charset="-122"/>
              <a:cs typeface="Times New Roman" panose="02020603050405020304" pitchFamily="18" charset="0"/>
            </a:endParaRPr>
          </a:p>
        </p:txBody>
      </p:sp>
      <p:sp>
        <p:nvSpPr>
          <p:cNvPr id="3" name="Rectangle 2"/>
          <p:cNvSpPr>
            <a:spLocks noGrp="1" noRot="1" noChangeArrowheads="1"/>
          </p:cNvSpPr>
          <p:nvPr>
            <p:ph type="title"/>
          </p:nvPr>
        </p:nvSpPr>
        <p:spPr>
          <a:xfrm>
            <a:off x="341460" y="795928"/>
            <a:ext cx="7748992"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建立一棵非空二叉树实现程序：</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5752149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838417" y="1328865"/>
            <a:ext cx="11009026" cy="5370109"/>
          </a:xfrm>
        </p:spPr>
        <p:txBody>
          <a:bodyPr>
            <a:noAutofit/>
          </a:bodyPr>
          <a:lstStyle/>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p = new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root = p; //</a:t>
            </a:r>
            <a:r>
              <a:rPr lang="zh-CN" altLang="zh-CN" b="0" dirty="0">
                <a:ea typeface="华文楷体" panose="02010600040101010101" pitchFamily="2" charset="-122"/>
                <a:cs typeface="Times New Roman" panose="02020603050405020304" pitchFamily="18" charset="0"/>
              </a:rPr>
              <a:t>根结点为该新创建结点</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que.enQueue</a:t>
            </a:r>
            <a:r>
              <a:rPr lang="en-US" altLang="zh-CN" b="0" dirty="0">
                <a:ea typeface="华文楷体" panose="02010600040101010101" pitchFamily="2" charset="-122"/>
                <a:cs typeface="Times New Roman" panose="02020603050405020304" pitchFamily="18" charset="0"/>
              </a:rPr>
              <a:t>(p);</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while (!</a:t>
            </a:r>
            <a:r>
              <a:rPr lang="en-US" altLang="zh-CN" b="0" dirty="0" err="1">
                <a:ea typeface="华文楷体" panose="02010600040101010101" pitchFamily="2" charset="-122"/>
                <a:cs typeface="Times New Roman" panose="02020603050405020304" pitchFamily="18" charset="0"/>
              </a:rPr>
              <a:t>que.isEmpty</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p = </a:t>
            </a:r>
            <a:r>
              <a:rPr lang="en-US" altLang="zh-CN" b="0" dirty="0" err="1">
                <a:ea typeface="华文楷体" panose="02010600040101010101" pitchFamily="2" charset="-122"/>
                <a:cs typeface="Times New Roman" panose="02020603050405020304" pitchFamily="18" charset="0"/>
              </a:rPr>
              <a:t>que.front</a:t>
            </a:r>
            <a:r>
              <a:rPr lang="en-US" altLang="zh-CN" b="0" dirty="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获得队首元素并出队</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que.deQueue</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cout</a:t>
            </a:r>
            <a:r>
              <a:rPr lang="en-US" altLang="zh-CN" b="0" dirty="0">
                <a:ea typeface="华文楷体" panose="02010600040101010101" pitchFamily="2" charset="-122"/>
                <a:cs typeface="Times New Roman" panose="02020603050405020304" pitchFamily="18" charset="0"/>
              </a:rPr>
              <a:t>&lt;&lt;"Please input </a:t>
            </a:r>
            <a:r>
              <a:rPr lang="en-US" altLang="zh-CN" b="0" dirty="0" smtClean="0">
                <a:ea typeface="华文楷体" panose="02010600040101010101" pitchFamily="2" charset="-122"/>
                <a:cs typeface="Times New Roman" panose="02020603050405020304" pitchFamily="18" charset="0"/>
              </a:rPr>
              <a:t>the value of the </a:t>
            </a:r>
            <a:r>
              <a:rPr lang="en-US" altLang="zh-CN" b="0" dirty="0">
                <a:ea typeface="华文楷体" panose="02010600040101010101" pitchFamily="2" charset="-122"/>
                <a:cs typeface="Times New Roman" panose="02020603050405020304" pitchFamily="18" charset="0"/>
              </a:rPr>
              <a:t>left child and the right child of "&lt;&lt;p-&gt;data</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&lt;&lt;" using </a:t>
            </a:r>
            <a:r>
              <a:rPr lang="en-US" altLang="zh-CN" b="0" dirty="0" smtClean="0">
                <a:ea typeface="华文楷体" panose="02010600040101010101" pitchFamily="2" charset="-122"/>
                <a:cs typeface="Times New Roman" panose="02020603050405020304" pitchFamily="18" charset="0"/>
              </a:rPr>
              <a:t>"&lt;&lt;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stopFlag</a:t>
            </a: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&lt;&lt;" </a:t>
            </a:r>
            <a:r>
              <a:rPr lang="en-US" altLang="zh-CN" b="0" dirty="0">
                <a:ea typeface="华文楷体" panose="02010600040101010101" pitchFamily="2" charset="-122"/>
                <a:cs typeface="Times New Roman" panose="02020603050405020304" pitchFamily="18" charset="0"/>
              </a:rPr>
              <a:t>as no child: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cin</a:t>
            </a:r>
            <a:r>
              <a:rPr lang="en-US" altLang="zh-CN" b="0" dirty="0">
                <a:ea typeface="华文楷体" panose="02010600040101010101" pitchFamily="2" charset="-122"/>
                <a:cs typeface="Times New Roman" panose="02020603050405020304" pitchFamily="18" charset="0"/>
              </a:rPr>
              <a:t>&gt;&gt;el&gt;&gt;</a:t>
            </a:r>
            <a:r>
              <a:rPr lang="en-US" altLang="zh-CN" b="0" dirty="0" err="1">
                <a:ea typeface="华文楷体" panose="02010600040101010101" pitchFamily="2" charset="-122"/>
                <a:cs typeface="Times New Roman" panose="02020603050405020304" pitchFamily="18" charset="0"/>
              </a:rPr>
              <a:t>er</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1766238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739025" y="772272"/>
            <a:ext cx="10412680" cy="5847187"/>
          </a:xfrm>
        </p:spPr>
        <p:txBody>
          <a:bodyPr>
            <a:noAutofit/>
          </a:bodyPr>
          <a:lstStyle/>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if </a:t>
            </a:r>
            <a:r>
              <a:rPr lang="en-US" altLang="zh-CN" b="0" dirty="0">
                <a:ea typeface="华文楷体" panose="02010600040101010101" pitchFamily="2" charset="-122"/>
                <a:cs typeface="Times New Roman" panose="02020603050405020304" pitchFamily="18" charset="0"/>
              </a:rPr>
              <a:t>(el</a:t>
            </a:r>
            <a:r>
              <a:rPr lang="en-US" altLang="zh-CN" b="0" dirty="0" smtClean="0">
                <a:ea typeface="华文楷体" panose="02010600040101010101" pitchFamily="2" charset="-122"/>
                <a:cs typeface="Times New Roman" panose="02020603050405020304" pitchFamily="18" charset="0"/>
              </a:rPr>
              <a: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stopFlag</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该结点有左孩子</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     </a:t>
            </a:r>
            <a:r>
              <a:rPr lang="en-US" altLang="zh-CN" b="0" dirty="0" err="1">
                <a:ea typeface="华文楷体" panose="02010600040101010101" pitchFamily="2" charset="-122"/>
                <a:cs typeface="Times New Roman" panose="02020603050405020304" pitchFamily="18" charset="0"/>
              </a:rPr>
              <a:t>pl</a:t>
            </a:r>
            <a:r>
              <a:rPr lang="en-US" altLang="zh-CN" b="0" dirty="0">
                <a:ea typeface="华文楷体" panose="02010600040101010101" pitchFamily="2" charset="-122"/>
                <a:cs typeface="Times New Roman" panose="02020603050405020304" pitchFamily="18" charset="0"/>
              </a:rPr>
              <a:t> = new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&gt;(el);</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p-</a:t>
            </a:r>
            <a:r>
              <a:rPr lang="en-US" altLang="zh-CN" b="0" dirty="0">
                <a:ea typeface="华文楷体" panose="02010600040101010101" pitchFamily="2" charset="-122"/>
                <a:cs typeface="Times New Roman" panose="02020603050405020304" pitchFamily="18" charset="0"/>
              </a:rPr>
              <a:t>&gt;left = </a:t>
            </a:r>
            <a:r>
              <a:rPr lang="en-US" altLang="zh-CN" b="0" dirty="0" err="1">
                <a:ea typeface="华文楷体" panose="02010600040101010101" pitchFamily="2" charset="-122"/>
                <a:cs typeface="Times New Roman" panose="02020603050405020304" pitchFamily="18" charset="0"/>
              </a:rPr>
              <a:t>pl</a:t>
            </a: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que.enQueue</a:t>
            </a:r>
            <a:r>
              <a:rPr lang="en-US" altLang="zh-CN" b="0" dirty="0" smtClean="0">
                <a:ea typeface="华文楷体" panose="02010600040101010101" pitchFamily="2" charset="-122"/>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pl</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if </a:t>
            </a:r>
            <a:r>
              <a:rPr lang="en-US" altLang="zh-CN" b="0" dirty="0">
                <a:ea typeface="华文楷体" panose="02010600040101010101" pitchFamily="2" charset="-122"/>
                <a:cs typeface="Times New Roman" panose="02020603050405020304" pitchFamily="18" charset="0"/>
              </a:rPr>
              <a:t>(</a:t>
            </a:r>
            <a:r>
              <a:rPr lang="en-US" altLang="zh-CN" b="0" dirty="0" err="1">
                <a:ea typeface="华文楷体" panose="02010600040101010101" pitchFamily="2" charset="-122"/>
                <a:cs typeface="Times New Roman" panose="02020603050405020304" pitchFamily="18" charset="0"/>
              </a:rPr>
              <a:t>er</a:t>
            </a:r>
            <a:r>
              <a:rPr lang="en-US" altLang="zh-CN" b="0" dirty="0" smtClean="0">
                <a:ea typeface="华文楷体" panose="02010600040101010101" pitchFamily="2" charset="-122"/>
                <a:cs typeface="Times New Roman" panose="02020603050405020304" pitchFamily="18" charset="0"/>
              </a:rPr>
              <a: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stopFlag</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该结点有右孩子</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      </a:t>
            </a:r>
            <a:r>
              <a:rPr lang="en-US" altLang="zh-CN" b="0" dirty="0" err="1">
                <a:ea typeface="华文楷体" panose="02010600040101010101" pitchFamily="2" charset="-122"/>
                <a:cs typeface="Times New Roman" panose="02020603050405020304" pitchFamily="18" charset="0"/>
              </a:rPr>
              <a:t>pr</a:t>
            </a:r>
            <a:r>
              <a:rPr lang="en-US" altLang="zh-CN" b="0" dirty="0">
                <a:ea typeface="华文楷体" panose="02010600040101010101" pitchFamily="2" charset="-122"/>
                <a:cs typeface="Times New Roman" panose="02020603050405020304" pitchFamily="18" charset="0"/>
              </a:rPr>
              <a:t> = new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er</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p-</a:t>
            </a:r>
            <a:r>
              <a:rPr lang="en-US" altLang="zh-CN" b="0" dirty="0">
                <a:ea typeface="华文楷体" panose="02010600040101010101" pitchFamily="2" charset="-122"/>
                <a:cs typeface="Times New Roman" panose="02020603050405020304" pitchFamily="18" charset="0"/>
              </a:rPr>
              <a:t>&gt;right = </a:t>
            </a:r>
            <a:r>
              <a:rPr lang="en-US" altLang="zh-CN" b="0" dirty="0" err="1">
                <a:ea typeface="华文楷体" panose="02010600040101010101" pitchFamily="2" charset="-122"/>
                <a:cs typeface="Times New Roman" panose="02020603050405020304" pitchFamily="18" charset="0"/>
              </a:rPr>
              <a:t>pr</a:t>
            </a: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que.enQueue</a:t>
            </a:r>
            <a:r>
              <a:rPr lang="en-US" altLang="zh-CN" b="0" dirty="0" smtClean="0">
                <a:ea typeface="华文楷体" panose="02010600040101010101" pitchFamily="2" charset="-122"/>
                <a:cs typeface="Times New Roman" panose="02020603050405020304" pitchFamily="18" charset="0"/>
              </a:rPr>
              <a:t>(</a:t>
            </a:r>
            <a:r>
              <a:rPr lang="en-US" altLang="zh-CN" b="0" dirty="0" err="1" smtClean="0">
                <a:ea typeface="华文楷体" panose="02010600040101010101" pitchFamily="2" charset="-122"/>
                <a:cs typeface="Times New Roman" panose="02020603050405020304" pitchFamily="18" charset="0"/>
              </a:rPr>
              <a:t>pr</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8131065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89853"/>
            <a:ext cx="11645131" cy="3440564"/>
          </a:xfrm>
        </p:spPr>
        <p:txBody>
          <a:bodyPr>
            <a:noAutofit/>
          </a:bodyPr>
          <a:lstStyle/>
          <a:p>
            <a:pPr marL="0" indent="0">
              <a:buNone/>
            </a:pPr>
            <a:r>
              <a:rPr lang="zh-CN" altLang="zh-CN" sz="2800" b="0" dirty="0">
                <a:ea typeface="华文楷体" panose="02010600040101010101" pitchFamily="2" charset="-122"/>
                <a:cs typeface="Times New Roman" panose="02020603050405020304" pitchFamily="18" charset="0"/>
              </a:rPr>
              <a:t>求属性的两个操作：函数</a:t>
            </a:r>
            <a:r>
              <a:rPr lang="en-US" altLang="zh-CN" sz="2800" b="0" dirty="0">
                <a:ea typeface="华文楷体" panose="02010600040101010101" pitchFamily="2" charset="-122"/>
                <a:cs typeface="Times New Roman" panose="02020603050405020304" pitchFamily="18" charset="0"/>
              </a:rPr>
              <a:t>Size</a:t>
            </a:r>
            <a:r>
              <a:rPr lang="zh-CN" altLang="zh-CN" sz="2800" b="0" dirty="0">
                <a:ea typeface="华文楷体" panose="02010600040101010101" pitchFamily="2" charset="-122"/>
                <a:cs typeface="Times New Roman" panose="02020603050405020304" pitchFamily="18" charset="0"/>
              </a:rPr>
              <a:t>和</a:t>
            </a:r>
            <a:r>
              <a:rPr lang="en-US" altLang="zh-CN" sz="2800" b="0" dirty="0">
                <a:ea typeface="华文楷体" panose="02010600040101010101" pitchFamily="2" charset="-122"/>
                <a:cs typeface="Times New Roman" panose="02020603050405020304" pitchFamily="18" charset="0"/>
              </a:rPr>
              <a:t>Height</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en-US" altLang="zh-CN" sz="2800" dirty="0" smtClean="0">
                <a:ea typeface="华文楷体" panose="02010600040101010101" pitchFamily="2" charset="-122"/>
                <a:cs typeface="Times New Roman" panose="02020603050405020304" pitchFamily="18" charset="0"/>
              </a:rPr>
              <a:t>Size</a:t>
            </a:r>
            <a:r>
              <a:rPr lang="zh-CN" altLang="zh-CN" sz="2800" dirty="0" smtClean="0">
                <a:ea typeface="华文楷体" panose="02010600040101010101" pitchFamily="2" charset="-122"/>
                <a:cs typeface="Times New Roman" panose="02020603050405020304" pitchFamily="18" charset="0"/>
              </a:rPr>
              <a:t>操作</a:t>
            </a:r>
            <a:r>
              <a:rPr lang="zh-CN" altLang="en-US" sz="2800" dirty="0" smtClean="0">
                <a:ea typeface="华文楷体" panose="02010600040101010101" pitchFamily="2" charset="-122"/>
                <a:cs typeface="Times New Roman" panose="02020603050405020304" pitchFamily="18" charset="0"/>
              </a:rPr>
              <a:t>：</a:t>
            </a:r>
            <a:r>
              <a:rPr lang="zh-CN" altLang="zh-CN" sz="2800" b="0" dirty="0" smtClean="0">
                <a:ea typeface="华文楷体" panose="02010600040101010101" pitchFamily="2" charset="-122"/>
                <a:cs typeface="Times New Roman" panose="02020603050405020304" pitchFamily="18" charset="0"/>
              </a:rPr>
              <a:t>如果</a:t>
            </a:r>
            <a:r>
              <a:rPr lang="zh-CN" altLang="zh-CN" sz="2800" b="0" dirty="0">
                <a:ea typeface="华文楷体" panose="02010600040101010101" pitchFamily="2" charset="-122"/>
                <a:cs typeface="Times New Roman" panose="02020603050405020304" pitchFamily="18" charset="0"/>
              </a:rPr>
              <a:t>二叉树为空，返回</a:t>
            </a:r>
            <a:r>
              <a:rPr lang="en-US" altLang="zh-CN" sz="2800" b="0" dirty="0">
                <a:ea typeface="华文楷体" panose="02010600040101010101" pitchFamily="2" charset="-122"/>
                <a:cs typeface="Times New Roman" panose="02020603050405020304" pitchFamily="18" charset="0"/>
              </a:rPr>
              <a:t>0</a:t>
            </a:r>
            <a:r>
              <a:rPr lang="zh-CN" altLang="zh-CN" sz="2800" b="0" dirty="0">
                <a:ea typeface="华文楷体" panose="02010600040101010101" pitchFamily="2" charset="-122"/>
                <a:cs typeface="Times New Roman" panose="02020603050405020304" pitchFamily="18" charset="0"/>
              </a:rPr>
              <a:t>，否则返回根的个数</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加上根的左、右子树中结点个数； </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en-US" altLang="zh-CN" sz="2800" dirty="0" smtClean="0">
                <a:ea typeface="华文楷体" panose="02010600040101010101" pitchFamily="2" charset="-122"/>
                <a:cs typeface="Times New Roman" panose="02020603050405020304" pitchFamily="18" charset="0"/>
              </a:rPr>
              <a:t>Height</a:t>
            </a:r>
            <a:r>
              <a:rPr lang="zh-CN" altLang="zh-CN" sz="2800" dirty="0" smtClean="0">
                <a:ea typeface="华文楷体" panose="02010600040101010101" pitchFamily="2" charset="-122"/>
                <a:cs typeface="Times New Roman" panose="02020603050405020304" pitchFamily="18" charset="0"/>
              </a:rPr>
              <a:t>操作</a:t>
            </a:r>
            <a:r>
              <a:rPr lang="zh-CN" altLang="en-US" sz="2800" dirty="0" smtClean="0">
                <a:ea typeface="华文楷体" panose="02010600040101010101" pitchFamily="2" charset="-122"/>
                <a:cs typeface="Times New Roman" panose="02020603050405020304" pitchFamily="18" charset="0"/>
              </a:rPr>
              <a:t>：</a:t>
            </a:r>
            <a:r>
              <a:rPr lang="zh-CN" altLang="zh-CN" sz="2800" b="0" dirty="0" smtClean="0">
                <a:ea typeface="华文楷体" panose="02010600040101010101" pitchFamily="2" charset="-122"/>
                <a:cs typeface="Times New Roman" panose="02020603050405020304" pitchFamily="18" charset="0"/>
              </a:rPr>
              <a:t>如果</a:t>
            </a:r>
            <a:r>
              <a:rPr lang="zh-CN" altLang="zh-CN" sz="2800" b="0" dirty="0">
                <a:ea typeface="华文楷体" panose="02010600040101010101" pitchFamily="2" charset="-122"/>
                <a:cs typeface="Times New Roman" panose="02020603050405020304" pitchFamily="18" charset="0"/>
              </a:rPr>
              <a:t>二叉树为空，返回</a:t>
            </a:r>
            <a:r>
              <a:rPr lang="en-US" altLang="zh-CN" sz="2800" b="0" dirty="0">
                <a:ea typeface="华文楷体" panose="02010600040101010101" pitchFamily="2" charset="-122"/>
                <a:cs typeface="Times New Roman" panose="02020603050405020304" pitchFamily="18" charset="0"/>
              </a:rPr>
              <a:t>0</a:t>
            </a:r>
            <a:r>
              <a:rPr lang="zh-CN" altLang="zh-CN" sz="2800" b="0" dirty="0">
                <a:ea typeface="华文楷体" panose="02010600040101010101" pitchFamily="2" charset="-122"/>
                <a:cs typeface="Times New Roman" panose="02020603050405020304" pitchFamily="18" charset="0"/>
              </a:rPr>
              <a:t>，否则返回根的高度</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加上根的左、右子树高度中的最大值</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属性类</a:t>
            </a:r>
            <a:r>
              <a:rPr lang="zh-CN" altLang="en-US" dirty="0" smtClean="0"/>
              <a:t>：</a:t>
            </a:r>
            <a:endParaRPr lang="zh-CN" altLang="en-US" dirty="0"/>
          </a:p>
        </p:txBody>
      </p:sp>
    </p:spTree>
    <p:extLst>
      <p:ext uri="{BB962C8B-B14F-4D97-AF65-F5344CB8AC3E}">
        <p14:creationId xmlns:p14="http://schemas.microsoft.com/office/powerpoint/2010/main" val="2113834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20769" y="1558863"/>
            <a:ext cx="8254444" cy="4961207"/>
          </a:xfrm>
        </p:spPr>
        <p:txBody>
          <a:bodyPr>
            <a:noAutofit/>
          </a:bodyPr>
          <a:lstStyle/>
          <a:p>
            <a:pPr>
              <a:buFont typeface="Wingdings" panose="05000000000000000000" pitchFamily="2" charset="2"/>
              <a:buChar char="Ø"/>
            </a:pPr>
            <a:r>
              <a:rPr lang="zh-CN" altLang="zh-CN" sz="2800" b="0" dirty="0" smtClean="0">
                <a:ea typeface="华文楷体" pitchFamily="2" charset="-122"/>
                <a:cs typeface="Times New Roman" panose="02020603050405020304" pitchFamily="18" charset="0"/>
              </a:rPr>
              <a:t>树</a:t>
            </a:r>
            <a:r>
              <a:rPr lang="zh-CN" altLang="zh-CN" sz="2800" b="0" dirty="0">
                <a:ea typeface="华文楷体" pitchFamily="2" charset="-122"/>
                <a:cs typeface="Times New Roman" panose="02020603050405020304" pitchFamily="18" charset="0"/>
              </a:rPr>
              <a:t>中每个结点拥有的孩子结点的个数称为该</a:t>
            </a:r>
            <a:r>
              <a:rPr lang="zh-CN" altLang="zh-CN" sz="2800" dirty="0">
                <a:ea typeface="华文楷体" pitchFamily="2" charset="-122"/>
                <a:cs typeface="Times New Roman" panose="02020603050405020304" pitchFamily="18" charset="0"/>
              </a:rPr>
              <a:t>结点的度</a:t>
            </a:r>
            <a:r>
              <a:rPr lang="zh-CN" altLang="zh-CN" sz="2800" b="0" dirty="0">
                <a:ea typeface="华文楷体" pitchFamily="2" charset="-122"/>
                <a:cs typeface="Times New Roman" panose="02020603050405020304" pitchFamily="18" charset="0"/>
              </a:rPr>
              <a:t>，度为</a:t>
            </a:r>
            <a:r>
              <a:rPr lang="en-US" altLang="zh-CN" sz="2800" b="0" dirty="0">
                <a:ea typeface="华文楷体" pitchFamily="2" charset="-122"/>
                <a:cs typeface="Times New Roman" panose="02020603050405020304" pitchFamily="18" charset="0"/>
              </a:rPr>
              <a:t>0</a:t>
            </a:r>
            <a:r>
              <a:rPr lang="zh-CN" altLang="zh-CN" sz="2800" b="0" dirty="0">
                <a:ea typeface="华文楷体" pitchFamily="2" charset="-122"/>
                <a:cs typeface="Times New Roman" panose="02020603050405020304" pitchFamily="18" charset="0"/>
              </a:rPr>
              <a:t>的结点称</a:t>
            </a:r>
            <a:r>
              <a:rPr lang="zh-CN" altLang="zh-CN" sz="2800" dirty="0">
                <a:ea typeface="华文楷体" pitchFamily="2" charset="-122"/>
                <a:cs typeface="Times New Roman" panose="02020603050405020304" pitchFamily="18" charset="0"/>
              </a:rPr>
              <a:t>叶子结点</a:t>
            </a:r>
            <a:r>
              <a:rPr lang="zh-CN" altLang="zh-CN" sz="2800" b="0" dirty="0">
                <a:ea typeface="华文楷体" pitchFamily="2" charset="-122"/>
                <a:cs typeface="Times New Roman" panose="02020603050405020304" pitchFamily="18" charset="0"/>
              </a:rPr>
              <a:t>或</a:t>
            </a:r>
            <a:r>
              <a:rPr lang="zh-CN" altLang="zh-CN" sz="2800" dirty="0">
                <a:ea typeface="华文楷体" pitchFamily="2" charset="-122"/>
                <a:cs typeface="Times New Roman" panose="02020603050405020304" pitchFamily="18" charset="0"/>
              </a:rPr>
              <a:t>终端结点</a:t>
            </a:r>
            <a:r>
              <a:rPr lang="zh-CN" altLang="zh-CN" sz="2800" b="0" dirty="0">
                <a:ea typeface="华文楷体" pitchFamily="2" charset="-122"/>
                <a:cs typeface="Times New Roman" panose="02020603050405020304" pitchFamily="18" charset="0"/>
              </a:rPr>
              <a:t>，度不为</a:t>
            </a:r>
            <a:r>
              <a:rPr lang="en-US" altLang="zh-CN" sz="2800" b="0" dirty="0">
                <a:ea typeface="华文楷体" pitchFamily="2" charset="-122"/>
                <a:cs typeface="Times New Roman" panose="02020603050405020304" pitchFamily="18" charset="0"/>
              </a:rPr>
              <a:t>0</a:t>
            </a:r>
            <a:r>
              <a:rPr lang="zh-CN" altLang="zh-CN" sz="2800" b="0" dirty="0">
                <a:ea typeface="华文楷体" pitchFamily="2" charset="-122"/>
                <a:cs typeface="Times New Roman" panose="02020603050405020304" pitchFamily="18" charset="0"/>
              </a:rPr>
              <a:t>的结点称</a:t>
            </a:r>
            <a:r>
              <a:rPr lang="zh-CN" altLang="zh-CN" sz="2800" dirty="0">
                <a:ea typeface="华文楷体" pitchFamily="2" charset="-122"/>
                <a:cs typeface="Times New Roman" panose="02020603050405020304" pitchFamily="18" charset="0"/>
              </a:rPr>
              <a:t>非叶子结点</a:t>
            </a:r>
            <a:r>
              <a:rPr lang="zh-CN" altLang="zh-CN" sz="2800" b="0" dirty="0">
                <a:ea typeface="华文楷体" pitchFamily="2" charset="-122"/>
                <a:cs typeface="Times New Roman" panose="02020603050405020304" pitchFamily="18" charset="0"/>
              </a:rPr>
              <a:t>或</a:t>
            </a:r>
            <a:r>
              <a:rPr lang="zh-CN" altLang="zh-CN" sz="2800" dirty="0">
                <a:ea typeface="华文楷体" pitchFamily="2" charset="-122"/>
                <a:cs typeface="Times New Roman" panose="02020603050405020304" pitchFamily="18" charset="0"/>
              </a:rPr>
              <a:t>中间结点</a:t>
            </a:r>
            <a:r>
              <a:rPr lang="zh-CN" altLang="zh-CN" sz="2800" b="0" dirty="0">
                <a:ea typeface="华文楷体" pitchFamily="2" charset="-122"/>
                <a:cs typeface="Times New Roman" panose="02020603050405020304" pitchFamily="18" charset="0"/>
              </a:rPr>
              <a:t>或</a:t>
            </a:r>
            <a:r>
              <a:rPr lang="zh-CN" altLang="zh-CN" sz="2800" dirty="0">
                <a:ea typeface="华文楷体" pitchFamily="2" charset="-122"/>
                <a:cs typeface="Times New Roman" panose="02020603050405020304" pitchFamily="18" charset="0"/>
              </a:rPr>
              <a:t>非终端结点</a:t>
            </a:r>
            <a:r>
              <a:rPr lang="zh-CN" altLang="zh-CN" sz="2800" b="0" dirty="0">
                <a:ea typeface="华文楷体" pitchFamily="2" charset="-122"/>
                <a:cs typeface="Times New Roman" panose="02020603050405020304" pitchFamily="18" charset="0"/>
              </a:rPr>
              <a:t>。</a:t>
            </a:r>
            <a:r>
              <a:rPr lang="zh-CN" altLang="zh-CN" sz="2800" dirty="0">
                <a:ea typeface="华文楷体" pitchFamily="2" charset="-122"/>
                <a:cs typeface="Times New Roman" panose="02020603050405020304" pitchFamily="18" charset="0"/>
              </a:rPr>
              <a:t>树的度</a:t>
            </a:r>
            <a:r>
              <a:rPr lang="zh-CN" altLang="zh-CN" sz="2800" b="0" dirty="0">
                <a:ea typeface="华文楷体" pitchFamily="2" charset="-122"/>
                <a:cs typeface="Times New Roman" panose="02020603050405020304" pitchFamily="18" charset="0"/>
              </a:rPr>
              <a:t>是树中每个结点的度的最大值</a:t>
            </a:r>
            <a:r>
              <a:rPr lang="zh-CN" altLang="zh-CN" sz="2800" b="0" dirty="0" smtClean="0">
                <a:ea typeface="华文楷体" pitchFamily="2" charset="-122"/>
                <a:cs typeface="Times New Roman" panose="02020603050405020304" pitchFamily="18" charset="0"/>
              </a:rPr>
              <a:t>。</a:t>
            </a:r>
            <a:endParaRPr lang="en-US" altLang="zh-CN" sz="2800" b="0" dirty="0" smtClean="0">
              <a:ea typeface="华文楷体" pitchFamily="2" charset="-122"/>
              <a:cs typeface="Times New Roman" panose="02020603050405020304" pitchFamily="18" charset="0"/>
            </a:endParaRPr>
          </a:p>
          <a:p>
            <a:pPr>
              <a:buFont typeface="Wingdings" panose="05000000000000000000" pitchFamily="2" charset="2"/>
              <a:buChar char="Ø"/>
            </a:pPr>
            <a:r>
              <a:rPr lang="zh-CN" altLang="zh-CN" sz="2800" b="0" dirty="0">
                <a:ea typeface="华文楷体" pitchFamily="2" charset="-122"/>
                <a:cs typeface="Times New Roman" panose="02020603050405020304" pitchFamily="18" charset="0"/>
              </a:rPr>
              <a:t>树中结点具有层次关系。</a:t>
            </a:r>
            <a:r>
              <a:rPr lang="zh-CN" altLang="zh-CN" sz="2800" dirty="0">
                <a:ea typeface="华文楷体" pitchFamily="2" charset="-122"/>
                <a:cs typeface="Times New Roman" panose="02020603050405020304" pitchFamily="18" charset="0"/>
              </a:rPr>
              <a:t>根的层次</a:t>
            </a:r>
            <a:r>
              <a:rPr lang="zh-CN" altLang="zh-CN" sz="2800" b="0" dirty="0">
                <a:ea typeface="华文楷体" pitchFamily="2" charset="-122"/>
                <a:cs typeface="Times New Roman" panose="02020603050405020304" pitchFamily="18" charset="0"/>
              </a:rPr>
              <a:t>数通常规定为</a:t>
            </a:r>
            <a:r>
              <a:rPr lang="en-US" altLang="zh-CN" sz="2800" b="0" dirty="0">
                <a:ea typeface="华文楷体" pitchFamily="2" charset="-122"/>
                <a:cs typeface="Times New Roman" panose="02020603050405020304" pitchFamily="18" charset="0"/>
              </a:rPr>
              <a:t>1</a:t>
            </a:r>
            <a:r>
              <a:rPr lang="zh-CN" altLang="zh-CN" sz="2800" b="0" dirty="0">
                <a:ea typeface="华文楷体" pitchFamily="2" charset="-122"/>
                <a:cs typeface="Times New Roman" panose="02020603050405020304" pitchFamily="18" charset="0"/>
              </a:rPr>
              <a:t>，其余结点的层次数是其父结点的层次数加</a:t>
            </a:r>
            <a:r>
              <a:rPr lang="en-US" altLang="zh-CN" sz="2800" b="0" dirty="0">
                <a:ea typeface="华文楷体" pitchFamily="2" charset="-122"/>
                <a:cs typeface="Times New Roman" panose="02020603050405020304" pitchFamily="18" charset="0"/>
              </a:rPr>
              <a:t>1</a:t>
            </a:r>
            <a:r>
              <a:rPr lang="zh-CN" altLang="zh-CN" sz="2800" b="0" dirty="0">
                <a:ea typeface="华文楷体" pitchFamily="2" charset="-122"/>
                <a:cs typeface="Times New Roman" panose="02020603050405020304" pitchFamily="18" charset="0"/>
              </a:rPr>
              <a:t>。树中所有结点的层次数的最大值就是</a:t>
            </a:r>
            <a:r>
              <a:rPr lang="zh-CN" altLang="zh-CN" sz="2800" dirty="0">
                <a:ea typeface="华文楷体" pitchFamily="2" charset="-122"/>
                <a:cs typeface="Times New Roman" panose="02020603050405020304" pitchFamily="18" charset="0"/>
              </a:rPr>
              <a:t>树的高度</a:t>
            </a:r>
            <a:r>
              <a:rPr lang="en-US" altLang="zh-CN" sz="2800" b="0" dirty="0">
                <a:ea typeface="华文楷体" pitchFamily="2" charset="-122"/>
                <a:cs typeface="Times New Roman" panose="02020603050405020304" pitchFamily="18" charset="0"/>
              </a:rPr>
              <a:t>(</a:t>
            </a:r>
            <a:r>
              <a:rPr lang="zh-CN" altLang="zh-CN" sz="2800" b="0" dirty="0">
                <a:ea typeface="华文楷体" pitchFamily="2" charset="-122"/>
                <a:cs typeface="Times New Roman" panose="02020603050405020304" pitchFamily="18" charset="0"/>
              </a:rPr>
              <a:t>注意：在有些教科书上，树高定义为结点的最大层次数减一</a:t>
            </a:r>
            <a:r>
              <a:rPr lang="en-US" altLang="zh-CN" sz="2800" b="0" dirty="0">
                <a:ea typeface="华文楷体" pitchFamily="2" charset="-122"/>
                <a:cs typeface="Times New Roman" panose="02020603050405020304" pitchFamily="18" charset="0"/>
              </a:rPr>
              <a:t>(</a:t>
            </a:r>
            <a:r>
              <a:rPr lang="zh-CN" altLang="zh-CN" sz="2800" b="0" dirty="0">
                <a:ea typeface="华文楷体" pitchFamily="2" charset="-122"/>
                <a:cs typeface="Times New Roman" panose="02020603050405020304" pitchFamily="18" charset="0"/>
              </a:rPr>
              <a:t>即分支的层次数</a:t>
            </a:r>
            <a:r>
              <a:rPr lang="en-US" altLang="zh-CN" sz="2800" b="0" dirty="0">
                <a:ea typeface="华文楷体" pitchFamily="2" charset="-122"/>
                <a:cs typeface="Times New Roman" panose="02020603050405020304" pitchFamily="18" charset="0"/>
              </a:rPr>
              <a:t>)</a:t>
            </a:r>
            <a:r>
              <a:rPr lang="zh-CN" altLang="zh-CN" sz="2800" b="0" dirty="0">
                <a:ea typeface="华文楷体" pitchFamily="2" charset="-122"/>
                <a:cs typeface="Times New Roman" panose="02020603050405020304" pitchFamily="18" charset="0"/>
              </a:rPr>
              <a:t>。</a:t>
            </a:r>
            <a:endParaRPr lang="en-US" altLang="zh-CN" sz="2800" b="0" dirty="0">
              <a:ea typeface="华文楷体"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20767" y="845532"/>
            <a:ext cx="11162884"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相关术语：</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8575213" y="1764609"/>
            <a:ext cx="3616787" cy="3085688"/>
          </a:xfrm>
          <a:prstGeom prst="rect">
            <a:avLst/>
          </a:prstGeom>
          <a:noFill/>
          <a:ln>
            <a:noFill/>
          </a:ln>
        </p:spPr>
      </p:pic>
    </p:spTree>
    <p:extLst>
      <p:ext uri="{BB962C8B-B14F-4D97-AF65-F5344CB8AC3E}">
        <p14:creationId xmlns:p14="http://schemas.microsoft.com/office/powerpoint/2010/main" val="926911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89853"/>
            <a:ext cx="11645131" cy="5511010"/>
          </a:xfrm>
        </p:spPr>
        <p:txBody>
          <a:bodyPr>
            <a:noAutofit/>
          </a:bodyPr>
          <a:lstStyle/>
          <a:p>
            <a:pPr marL="0" indent="0">
              <a:buNone/>
            </a:pPr>
            <a:r>
              <a:rPr lang="zh-CN" altLang="zh-CN" sz="2800" b="0" dirty="0" smtClean="0">
                <a:ea typeface="华文楷体" panose="02010600040101010101" pitchFamily="2" charset="-122"/>
                <a:cs typeface="Times New Roman" panose="02020603050405020304" pitchFamily="18" charset="0"/>
              </a:rPr>
              <a:t>从</a:t>
            </a:r>
            <a:r>
              <a:rPr lang="zh-CN" altLang="en-US" sz="2800" b="0" dirty="0" smtClean="0">
                <a:ea typeface="华文楷体" panose="02010600040101010101" pitchFamily="2" charset="-122"/>
                <a:cs typeface="Times New Roman" panose="02020603050405020304" pitchFamily="18" charset="0"/>
              </a:rPr>
              <a:t>求</a:t>
            </a:r>
            <a:r>
              <a:rPr lang="en-US" altLang="zh-CN" sz="2800" b="0" dirty="0" smtClean="0">
                <a:ea typeface="华文楷体" panose="02010600040101010101" pitchFamily="2" charset="-122"/>
                <a:cs typeface="Times New Roman" panose="02020603050405020304" pitchFamily="18" charset="0"/>
              </a:rPr>
              <a:t>Size</a:t>
            </a:r>
            <a:r>
              <a:rPr lang="zh-CN" altLang="zh-CN" sz="2800" b="0" dirty="0">
                <a:ea typeface="华文楷体" panose="02010600040101010101" pitchFamily="2" charset="-122"/>
                <a:cs typeface="Times New Roman" panose="02020603050405020304" pitchFamily="18" charset="0"/>
              </a:rPr>
              <a:t>、</a:t>
            </a:r>
            <a:r>
              <a:rPr lang="en-US" altLang="zh-CN" sz="2800" b="0" dirty="0" smtClean="0">
                <a:ea typeface="华文楷体" panose="02010600040101010101" pitchFamily="2" charset="-122"/>
                <a:cs typeface="Times New Roman" panose="02020603050405020304" pitchFamily="18" charset="0"/>
              </a:rPr>
              <a:t>Height</a:t>
            </a:r>
            <a:r>
              <a:rPr lang="zh-CN" altLang="zh-CN" sz="2800" b="0" dirty="0" smtClean="0">
                <a:ea typeface="华文楷体" panose="02010600040101010101" pitchFamily="2" charset="-122"/>
                <a:cs typeface="Times New Roman" panose="02020603050405020304" pitchFamily="18" charset="0"/>
              </a:rPr>
              <a:t>算法可以</a:t>
            </a:r>
            <a:r>
              <a:rPr lang="zh-CN" altLang="zh-CN" sz="2800" b="0" dirty="0">
                <a:ea typeface="华文楷体" panose="02010600040101010101" pitchFamily="2" charset="-122"/>
                <a:cs typeface="Times New Roman" panose="02020603050405020304" pitchFamily="18" charset="0"/>
              </a:rPr>
              <a:t>感受</a:t>
            </a:r>
            <a:r>
              <a:rPr lang="zh-CN" altLang="zh-CN" sz="2800" dirty="0">
                <a:ea typeface="华文楷体" panose="02010600040101010101" pitchFamily="2" charset="-122"/>
                <a:cs typeface="Times New Roman" panose="02020603050405020304" pitchFamily="18" charset="0"/>
              </a:rPr>
              <a:t>二叉树操作中递归应用的</a:t>
            </a:r>
            <a:r>
              <a:rPr lang="zh-CN" altLang="zh-CN" sz="2800" dirty="0" smtClean="0">
                <a:ea typeface="华文楷体" panose="02010600040101010101" pitchFamily="2" charset="-122"/>
                <a:cs typeface="Times New Roman" panose="02020603050405020304" pitchFamily="18" charset="0"/>
              </a:rPr>
              <a:t>普遍性</a:t>
            </a:r>
            <a:endParaRPr lang="en-US" altLang="zh-CN" sz="2800" dirty="0" smtClean="0">
              <a:ea typeface="华文楷体" panose="02010600040101010101" pitchFamily="2" charset="-122"/>
              <a:cs typeface="Times New Roman" panose="02020603050405020304" pitchFamily="18" charset="0"/>
            </a:endParaRPr>
          </a:p>
          <a:p>
            <a:pPr marL="0" indent="0">
              <a:buNone/>
            </a:pPr>
            <a:r>
              <a:rPr lang="en-US" altLang="zh-CN" sz="2800" dirty="0" smtClean="0">
                <a:ea typeface="华文楷体" panose="02010600040101010101" pitchFamily="2" charset="-122"/>
                <a:cs typeface="Times New Roman" panose="02020603050405020304" pitchFamily="18" charset="0"/>
              </a:rPr>
              <a:t>                   </a:t>
            </a:r>
            <a:r>
              <a:rPr lang="en-US" altLang="zh-CN" sz="2800" dirty="0" smtClean="0">
                <a:solidFill>
                  <a:schemeClr val="accent1"/>
                </a:solidFill>
                <a:ea typeface="华文楷体" panose="02010600040101010101" pitchFamily="2" charset="-122"/>
                <a:cs typeface="Times New Roman" panose="02020603050405020304" pitchFamily="18" charset="0"/>
              </a:rPr>
              <a:t>---</a:t>
            </a:r>
            <a:r>
              <a:rPr lang="zh-CN" altLang="en-US" sz="2800" dirty="0" smtClean="0">
                <a:solidFill>
                  <a:schemeClr val="accent1"/>
                </a:solidFill>
                <a:ea typeface="华文楷体" panose="02010600040101010101" pitchFamily="2" charset="-122"/>
                <a:cs typeface="Times New Roman" panose="02020603050405020304" pitchFamily="18" charset="0"/>
              </a:rPr>
              <a:t>原因：二叉树的递归定义</a:t>
            </a:r>
            <a:r>
              <a:rPr lang="zh-CN" altLang="en-US" sz="2800" b="0" dirty="0" smtClean="0">
                <a:solidFill>
                  <a:schemeClr val="accent1"/>
                </a:solidFill>
                <a:ea typeface="华文楷体" panose="02010600040101010101" pitchFamily="2" charset="-122"/>
                <a:cs typeface="Times New Roman" panose="02020603050405020304" pitchFamily="18" charset="0"/>
              </a:rPr>
              <a:t>。</a:t>
            </a:r>
            <a:endParaRPr lang="en-US" altLang="zh-CN" sz="2800" b="0" dirty="0" smtClean="0">
              <a:solidFill>
                <a:schemeClr val="accent1"/>
              </a:solidFill>
              <a:ea typeface="华文楷体" panose="02010600040101010101" pitchFamily="2" charset="-122"/>
              <a:cs typeface="Times New Roman" panose="02020603050405020304" pitchFamily="18" charset="0"/>
            </a:endParaRPr>
          </a:p>
          <a:p>
            <a:pPr marL="0" indent="0">
              <a:buNone/>
            </a:pPr>
            <a:endParaRPr lang="en-US" altLang="zh-CN" sz="2800" b="0" dirty="0" smtClean="0">
              <a:ea typeface="华文楷体" panose="02010600040101010101" pitchFamily="2" charset="-122"/>
              <a:cs typeface="Times New Roman" panose="02020603050405020304" pitchFamily="18" charset="0"/>
            </a:endParaRPr>
          </a:p>
          <a:p>
            <a:pPr marL="0" indent="0">
              <a:buNone/>
            </a:pPr>
            <a:r>
              <a:rPr lang="zh-CN" altLang="zh-CN" sz="2800" b="0" dirty="0" smtClean="0">
                <a:ea typeface="华文楷体" panose="02010600040101010101" pitchFamily="2" charset="-122"/>
                <a:cs typeface="Times New Roman" panose="02020603050405020304" pitchFamily="18" charset="0"/>
              </a:rPr>
              <a:t>一般来说</a:t>
            </a:r>
            <a:r>
              <a:rPr lang="zh-CN" altLang="zh-CN" sz="2800" b="0" dirty="0">
                <a:ea typeface="华文楷体" panose="02010600040101010101" pitchFamily="2" charset="-122"/>
                <a:cs typeface="Times New Roman" panose="02020603050405020304" pitchFamily="18" charset="0"/>
              </a:rPr>
              <a:t>，只要能用递归来定义该操作，就能写出递归的算法</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zh-CN" altLang="en-US" sz="2800" b="0" dirty="0" smtClean="0">
                <a:ea typeface="华文楷体" panose="02010600040101010101" pitchFamily="2" charset="-122"/>
                <a:cs typeface="Times New Roman" panose="02020603050405020304" pitchFamily="18" charset="0"/>
              </a:rPr>
              <a:t>递归</a:t>
            </a:r>
            <a:r>
              <a:rPr lang="zh-CN" altLang="zh-CN" sz="2800" b="0" dirty="0" smtClean="0">
                <a:ea typeface="华文楷体" panose="02010600040101010101" pitchFamily="2" charset="-122"/>
                <a:cs typeface="Times New Roman" panose="02020603050405020304" pitchFamily="18" charset="0"/>
              </a:rPr>
              <a:t>算法</a:t>
            </a:r>
            <a:r>
              <a:rPr lang="zh-CN" altLang="zh-CN" sz="2800" b="0" dirty="0">
                <a:ea typeface="华文楷体" panose="02010600040101010101" pitchFamily="2" charset="-122"/>
                <a:cs typeface="Times New Roman" panose="02020603050405020304" pitchFamily="18" charset="0"/>
              </a:rPr>
              <a:t>逻辑简单明了、代码较短，不容易出错。</a:t>
            </a:r>
            <a:endParaRPr lang="zh-CN" altLang="zh-CN" sz="32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属性类</a:t>
            </a:r>
            <a:r>
              <a:rPr lang="zh-CN" altLang="en-US" dirty="0" smtClean="0"/>
              <a:t>：</a:t>
            </a:r>
            <a:endParaRPr lang="zh-CN" altLang="en-US" dirty="0"/>
          </a:p>
        </p:txBody>
      </p:sp>
    </p:spTree>
    <p:extLst>
      <p:ext uri="{BB962C8B-B14F-4D97-AF65-F5344CB8AC3E}">
        <p14:creationId xmlns:p14="http://schemas.microsoft.com/office/powerpoint/2010/main" val="23483530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89853"/>
            <a:ext cx="11645131" cy="5511010"/>
          </a:xfrm>
        </p:spPr>
        <p:txBody>
          <a:bodyPr>
            <a:noAutofit/>
          </a:bodyPr>
          <a:lstStyle/>
          <a:p>
            <a:pPr marL="514350" indent="-514350">
              <a:buAutoNum type="arabicPeriod"/>
            </a:pPr>
            <a:r>
              <a:rPr lang="zh-CN" altLang="en-US" sz="2800" b="0" dirty="0" smtClean="0">
                <a:ea typeface="华文楷体" panose="02010600040101010101" pitchFamily="2" charset="-122"/>
                <a:cs typeface="Times New Roman" panose="02020603050405020304" pitchFamily="18" charset="0"/>
              </a:rPr>
              <a:t>有简单问题规模，不需要递归，直接可解决。</a:t>
            </a:r>
            <a:endParaRPr lang="en-US" altLang="zh-CN" sz="2800" b="0" dirty="0" smtClean="0">
              <a:ea typeface="华文楷体" panose="02010600040101010101" pitchFamily="2" charset="-122"/>
              <a:cs typeface="Times New Roman" panose="02020603050405020304" pitchFamily="18" charset="0"/>
            </a:endParaRPr>
          </a:p>
          <a:p>
            <a:pPr marL="514350" indent="-514350">
              <a:buAutoNum type="arabicPeriod"/>
            </a:pPr>
            <a:r>
              <a:rPr lang="zh-CN" altLang="en-US" sz="2800" b="0" dirty="0" smtClean="0">
                <a:ea typeface="华文楷体" panose="02010600040101010101" pitchFamily="2" charset="-122"/>
                <a:cs typeface="Times New Roman" panose="02020603050405020304" pitchFamily="18" charset="0"/>
              </a:rPr>
              <a:t>规模大的问题在规模小的问题解的基础上求解。</a:t>
            </a:r>
            <a:endParaRPr lang="en-US" altLang="zh-CN" sz="2800" b="0" dirty="0" smtClean="0">
              <a:ea typeface="华文楷体" panose="02010600040101010101" pitchFamily="2" charset="-122"/>
              <a:cs typeface="Times New Roman" panose="02020603050405020304" pitchFamily="18" charset="0"/>
            </a:endParaRPr>
          </a:p>
          <a:p>
            <a:pPr marL="514350" indent="-514350">
              <a:buAutoNum type="arabicPeriod"/>
            </a:pPr>
            <a:r>
              <a:rPr lang="zh-CN" altLang="en-US" sz="2800" b="0" dirty="0" smtClean="0">
                <a:ea typeface="华文楷体" panose="02010600040101010101" pitchFamily="2" charset="-122"/>
                <a:cs typeface="Times New Roman" panose="02020603050405020304" pitchFamily="18" charset="0"/>
              </a:rPr>
              <a:t>函数调用一步步由规模大的问题向规模小的问题上发展。</a:t>
            </a:r>
            <a:endParaRPr lang="en-US" altLang="zh-CN" sz="2800" b="0" dirty="0" smtClean="0">
              <a:ea typeface="华文楷体" panose="02010600040101010101" pitchFamily="2" charset="-122"/>
              <a:cs typeface="Times New Roman" panose="02020603050405020304" pitchFamily="18" charset="0"/>
            </a:endParaRPr>
          </a:p>
          <a:p>
            <a:pPr marL="514350" indent="-514350">
              <a:buAutoNum type="arabicPeriod"/>
            </a:pPr>
            <a:endParaRPr lang="en-US" altLang="zh-CN" sz="2800" b="0" dirty="0">
              <a:ea typeface="华文楷体" panose="02010600040101010101" pitchFamily="2" charset="-122"/>
              <a:cs typeface="Times New Roman" panose="02020603050405020304" pitchFamily="18" charset="0"/>
            </a:endParaRPr>
          </a:p>
          <a:p>
            <a:pPr marL="0" indent="0">
              <a:buNone/>
            </a:pPr>
            <a:r>
              <a:rPr lang="zh-CN" altLang="en-US" sz="2800" b="0" dirty="0" smtClean="0">
                <a:ea typeface="华文楷体" panose="02010600040101010101" pitchFamily="2" charset="-122"/>
                <a:cs typeface="Times New Roman" panose="02020603050405020304" pitchFamily="18" charset="0"/>
              </a:rPr>
              <a:t>常见错误： 在</a:t>
            </a:r>
            <a:r>
              <a:rPr lang="en-US" altLang="zh-CN" sz="2800" b="0" dirty="0" smtClean="0">
                <a:ea typeface="华文楷体" panose="02010600040101010101" pitchFamily="2" charset="-122"/>
                <a:cs typeface="Times New Roman" panose="02020603050405020304" pitchFamily="18" charset="0"/>
              </a:rPr>
              <a:t>2</a:t>
            </a:r>
            <a:r>
              <a:rPr lang="zh-CN" altLang="en-US" sz="2800" b="0" dirty="0" smtClean="0">
                <a:ea typeface="华文楷体" panose="02010600040101010101" pitchFamily="2" charset="-122"/>
                <a:cs typeface="Times New Roman" panose="02020603050405020304" pitchFamily="18" charset="0"/>
              </a:rPr>
              <a:t>上，公式或者返回方式错误。后面例子中详解。</a:t>
            </a:r>
            <a:endParaRPr lang="zh-CN" altLang="zh-CN" sz="32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递归程序要素</a:t>
            </a:r>
            <a:r>
              <a:rPr lang="zh-CN" altLang="en-US" dirty="0" smtClean="0"/>
              <a:t>：</a:t>
            </a:r>
            <a:endParaRPr lang="zh-CN" altLang="en-US" dirty="0"/>
          </a:p>
        </p:txBody>
      </p:sp>
    </p:spTree>
    <p:extLst>
      <p:ext uri="{BB962C8B-B14F-4D97-AF65-F5344CB8AC3E}">
        <p14:creationId xmlns:p14="http://schemas.microsoft.com/office/powerpoint/2010/main" val="1032061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2172272"/>
            <a:ext cx="4290175" cy="710075"/>
          </a:xfrm>
        </p:spPr>
        <p:txBody>
          <a:bodyPr>
            <a:noAutofit/>
          </a:bodyPr>
          <a:lstStyle/>
          <a:p>
            <a:pPr marL="0" indent="0">
              <a:buNone/>
            </a:pPr>
            <a:r>
              <a:rPr lang="zh-CN" altLang="en-US" sz="2800" b="0" dirty="0" smtClean="0">
                <a:ea typeface="华文楷体" panose="02010600040101010101" pitchFamily="2" charset="-122"/>
                <a:cs typeface="Times New Roman" panose="02020603050405020304" pitchFamily="18" charset="0"/>
              </a:rPr>
              <a:t>屏幕上输出</a:t>
            </a:r>
            <a:r>
              <a:rPr lang="en-US" altLang="zh-CN" sz="2800" b="0" dirty="0" smtClean="0">
                <a:ea typeface="华文楷体" panose="02010600040101010101" pitchFamily="2" charset="-122"/>
                <a:cs typeface="Times New Roman" panose="02020603050405020304" pitchFamily="18" charset="0"/>
              </a:rPr>
              <a:t>n</a:t>
            </a:r>
            <a:r>
              <a:rPr lang="zh-CN" altLang="en-US" sz="2800" b="0" dirty="0" smtClean="0">
                <a:ea typeface="华文楷体" panose="02010600040101010101" pitchFamily="2" charset="-122"/>
                <a:cs typeface="Times New Roman" panose="02020603050405020304" pitchFamily="18" charset="0"/>
              </a:rPr>
              <a:t>行***。</a:t>
            </a:r>
            <a:endParaRPr lang="en-US" altLang="zh-CN" sz="2800" b="0" dirty="0" smtClean="0">
              <a:ea typeface="华文楷体" panose="02010600040101010101" pitchFamily="2" charset="-122"/>
              <a:cs typeface="Times New Roman" panose="02020603050405020304" pitchFamily="18" charset="0"/>
            </a:endParaRPr>
          </a:p>
          <a:p>
            <a:pPr marL="0" indent="0">
              <a:buNone/>
            </a:pPr>
            <a:endParaRPr lang="en-US" altLang="zh-CN" sz="28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递归程序简单例子</a:t>
            </a:r>
            <a:r>
              <a:rPr lang="zh-CN" altLang="en-US" dirty="0" smtClean="0"/>
              <a:t>：</a:t>
            </a:r>
            <a:endParaRPr lang="zh-CN" altLang="en-US" dirty="0"/>
          </a:p>
        </p:txBody>
      </p:sp>
      <p:sp>
        <p:nvSpPr>
          <p:cNvPr id="2" name="文本框 1"/>
          <p:cNvSpPr txBox="1"/>
          <p:nvPr/>
        </p:nvSpPr>
        <p:spPr>
          <a:xfrm>
            <a:off x="480608" y="3061252"/>
            <a:ext cx="5184697" cy="2246769"/>
          </a:xfrm>
          <a:prstGeom prst="rect">
            <a:avLst/>
          </a:prstGeom>
          <a:noFill/>
        </p:spPr>
        <p:txBody>
          <a:bodyPr wrap="square" rtlCol="0">
            <a:spAutoFit/>
          </a:bodyPr>
          <a:lstStyle/>
          <a:p>
            <a:r>
              <a:rPr lang="en-US" altLang="zh-CN" sz="2800" b="1" dirty="0"/>
              <a:t>v</a:t>
            </a:r>
            <a:r>
              <a:rPr lang="en-US" altLang="zh-CN" sz="2800" b="1" dirty="0" smtClean="0"/>
              <a:t>oid  print(</a:t>
            </a:r>
            <a:r>
              <a:rPr lang="en-US" altLang="zh-CN" sz="2800" b="1" dirty="0" err="1" smtClean="0"/>
              <a:t>int</a:t>
            </a:r>
            <a:r>
              <a:rPr lang="en-US" altLang="zh-CN" sz="2800" b="1" dirty="0" smtClean="0"/>
              <a:t> n)</a:t>
            </a:r>
          </a:p>
          <a:p>
            <a:r>
              <a:rPr lang="en-US" altLang="zh-CN" sz="2800" b="1" dirty="0" smtClean="0"/>
              <a:t>{  if (n&lt;=0) return;</a:t>
            </a:r>
          </a:p>
          <a:p>
            <a:r>
              <a:rPr lang="en-US" altLang="zh-CN" sz="2800" b="1" dirty="0"/>
              <a:t> </a:t>
            </a:r>
            <a:r>
              <a:rPr lang="en-US" altLang="zh-CN" sz="2800" b="1" dirty="0" smtClean="0"/>
              <a:t>  </a:t>
            </a:r>
            <a:r>
              <a:rPr lang="en-US" altLang="zh-CN" sz="2800" b="1" dirty="0" err="1" smtClean="0"/>
              <a:t>cout</a:t>
            </a:r>
            <a:r>
              <a:rPr lang="en-US" altLang="zh-CN" sz="2800" b="1" dirty="0" smtClean="0"/>
              <a:t>&lt;&lt;“***”&lt;&lt;</a:t>
            </a:r>
            <a:r>
              <a:rPr lang="en-US" altLang="zh-CN" sz="2800" b="1" dirty="0" err="1" smtClean="0"/>
              <a:t>endl</a:t>
            </a:r>
            <a:r>
              <a:rPr lang="en-US" altLang="zh-CN" sz="2800" b="1" dirty="0" smtClean="0"/>
              <a:t>;</a:t>
            </a:r>
          </a:p>
          <a:p>
            <a:r>
              <a:rPr lang="en-US" altLang="zh-CN" sz="2800" b="1" dirty="0"/>
              <a:t> </a:t>
            </a:r>
            <a:r>
              <a:rPr lang="en-US" altLang="zh-CN" sz="2800" b="1" dirty="0" smtClean="0"/>
              <a:t>  print(n-1</a:t>
            </a:r>
            <a:r>
              <a:rPr lang="zh-CN" altLang="en-US" sz="2800" b="1" dirty="0" smtClean="0"/>
              <a:t>）；</a:t>
            </a:r>
            <a:endParaRPr lang="en-US" altLang="zh-CN" sz="2800" b="1" dirty="0" smtClean="0"/>
          </a:p>
          <a:p>
            <a:r>
              <a:rPr lang="en-US" altLang="zh-CN" sz="2800" b="1" dirty="0"/>
              <a:t>}</a:t>
            </a:r>
            <a:endParaRPr lang="zh-CN" altLang="en-US" sz="2800" b="1" dirty="0"/>
          </a:p>
        </p:txBody>
      </p:sp>
      <p:sp>
        <p:nvSpPr>
          <p:cNvPr id="6" name="文本框 5"/>
          <p:cNvSpPr txBox="1"/>
          <p:nvPr/>
        </p:nvSpPr>
        <p:spPr>
          <a:xfrm>
            <a:off x="5519260" y="2703443"/>
            <a:ext cx="5184697" cy="1815882"/>
          </a:xfrm>
          <a:prstGeom prst="rect">
            <a:avLst/>
          </a:prstGeom>
          <a:noFill/>
        </p:spPr>
        <p:txBody>
          <a:bodyPr wrap="square" rtlCol="0">
            <a:spAutoFit/>
          </a:bodyPr>
          <a:lstStyle/>
          <a:p>
            <a:r>
              <a:rPr lang="en-US" altLang="zh-CN" sz="2800" b="1" dirty="0" err="1" smtClean="0"/>
              <a:t>int</a:t>
            </a:r>
            <a:r>
              <a:rPr lang="en-US" altLang="zh-CN" sz="2800" b="1" dirty="0" smtClean="0"/>
              <a:t>  p(</a:t>
            </a:r>
            <a:r>
              <a:rPr lang="en-US" altLang="zh-CN" sz="2800" b="1" dirty="0" err="1" smtClean="0"/>
              <a:t>int</a:t>
            </a:r>
            <a:r>
              <a:rPr lang="en-US" altLang="zh-CN" sz="2800" b="1" dirty="0" smtClean="0"/>
              <a:t> n)</a:t>
            </a:r>
          </a:p>
          <a:p>
            <a:r>
              <a:rPr lang="en-US" altLang="zh-CN" sz="2800" b="1" dirty="0" smtClean="0"/>
              <a:t>{  if (n&lt;=1) return 1;</a:t>
            </a:r>
          </a:p>
          <a:p>
            <a:r>
              <a:rPr lang="en-US" altLang="zh-CN" sz="2800" b="1" dirty="0"/>
              <a:t> </a:t>
            </a:r>
            <a:r>
              <a:rPr lang="en-US" altLang="zh-CN" sz="2800" b="1" dirty="0" smtClean="0"/>
              <a:t>  return n*p(n-1)</a:t>
            </a:r>
            <a:r>
              <a:rPr lang="zh-CN" altLang="en-US" sz="2800" b="1" dirty="0" smtClean="0"/>
              <a:t>；</a:t>
            </a:r>
            <a:endParaRPr lang="en-US" altLang="zh-CN" sz="2800" b="1" dirty="0" smtClean="0"/>
          </a:p>
          <a:p>
            <a:r>
              <a:rPr lang="en-US" altLang="zh-CN" sz="2800" b="1" dirty="0"/>
              <a:t>}</a:t>
            </a:r>
            <a:endParaRPr lang="zh-CN" altLang="en-US" sz="2800" b="1" dirty="0"/>
          </a:p>
        </p:txBody>
      </p:sp>
      <p:cxnSp>
        <p:nvCxnSpPr>
          <p:cNvPr id="5" name="直接连接符 4"/>
          <p:cNvCxnSpPr/>
          <p:nvPr/>
        </p:nvCxnSpPr>
        <p:spPr>
          <a:xfrm>
            <a:off x="5267739" y="1389853"/>
            <a:ext cx="0" cy="5468147"/>
          </a:xfrm>
          <a:prstGeom prst="line">
            <a:avLst/>
          </a:prstGeom>
        </p:spPr>
        <p:style>
          <a:lnRef idx="1">
            <a:schemeClr val="accent1"/>
          </a:lnRef>
          <a:fillRef idx="0">
            <a:schemeClr val="accent1"/>
          </a:fillRef>
          <a:effectRef idx="0">
            <a:schemeClr val="accent1"/>
          </a:effectRef>
          <a:fontRef idx="minor">
            <a:schemeClr val="tx1"/>
          </a:fontRef>
        </p:style>
      </p:cxnSp>
      <p:sp>
        <p:nvSpPr>
          <p:cNvPr id="9" name="Rectangle 3"/>
          <p:cNvSpPr txBox="1">
            <a:spLocks noChangeArrowheads="1"/>
          </p:cNvSpPr>
          <p:nvPr/>
        </p:nvSpPr>
        <p:spPr>
          <a:xfrm>
            <a:off x="5519260" y="2033124"/>
            <a:ext cx="4290175" cy="67031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800" b="0" dirty="0" smtClean="0">
                <a:ea typeface="华文楷体" panose="02010600040101010101" pitchFamily="2" charset="-122"/>
                <a:cs typeface="Times New Roman" panose="02020603050405020304" pitchFamily="18" charset="0"/>
              </a:rPr>
              <a:t>求</a:t>
            </a:r>
            <a:r>
              <a:rPr lang="en-US" altLang="zh-CN" sz="2800" b="0" dirty="0" smtClean="0">
                <a:ea typeface="华文楷体" panose="02010600040101010101" pitchFamily="2" charset="-122"/>
                <a:cs typeface="Times New Roman" panose="02020603050405020304" pitchFamily="18" charset="0"/>
              </a:rPr>
              <a:t>n</a:t>
            </a:r>
            <a:r>
              <a:rPr lang="zh-CN" altLang="en-US"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3435007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1" y="1506017"/>
            <a:ext cx="11247566" cy="5113445"/>
          </a:xfrm>
        </p:spPr>
        <p:txBody>
          <a:bodyPr>
            <a:noAutofit/>
          </a:bodyPr>
          <a:lstStyle/>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递归算法中参数需要体现出规模的变化，这里用一个结点地址，表示以该结点为根的子树。</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从类的属性中可以看出，</a:t>
            </a:r>
            <a:r>
              <a:rPr lang="en-US" altLang="zh-CN" sz="2800" b="0" dirty="0" smtClean="0">
                <a:latin typeface="华文楷体" panose="02010600040101010101" pitchFamily="2" charset="-122"/>
                <a:ea typeface="华文楷体" panose="02010600040101010101" pitchFamily="2" charset="-122"/>
              </a:rPr>
              <a:t>root</a:t>
            </a:r>
            <a:r>
              <a:rPr lang="zh-CN" altLang="en-US" sz="2800" b="0" dirty="0" smtClean="0">
                <a:latin typeface="华文楷体" panose="02010600040101010101" pitchFamily="2" charset="-122"/>
                <a:ea typeface="华文楷体" panose="02010600040101010101" pitchFamily="2" charset="-122"/>
              </a:rPr>
              <a:t>为私有成员，故带参数的</a:t>
            </a:r>
            <a:r>
              <a:rPr lang="en-US" altLang="zh-CN" sz="2800" b="0" dirty="0" smtClean="0">
                <a:latin typeface="华文楷体" panose="02010600040101010101" pitchFamily="2" charset="-122"/>
                <a:ea typeface="华文楷体" panose="02010600040101010101" pitchFamily="2" charset="-122"/>
              </a:rPr>
              <a:t>size</a:t>
            </a:r>
            <a:r>
              <a:rPr lang="zh-CN" altLang="en-US" sz="2800" b="0" dirty="0" smtClean="0">
                <a:latin typeface="华文楷体" panose="02010600040101010101" pitchFamily="2" charset="-122"/>
                <a:ea typeface="华文楷体" panose="02010600040101010101" pitchFamily="2" charset="-122"/>
              </a:rPr>
              <a:t>的递归函数并不方便外部函数调用，故该递归函数设置为私有。。</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不带参数的</a:t>
            </a:r>
            <a:r>
              <a:rPr lang="en-US" altLang="zh-CN" sz="2800" b="0" dirty="0" smtClean="0">
                <a:latin typeface="华文楷体" panose="02010600040101010101" pitchFamily="2" charset="-122"/>
                <a:ea typeface="华文楷体" panose="02010600040101010101" pitchFamily="2" charset="-122"/>
              </a:rPr>
              <a:t>size</a:t>
            </a:r>
            <a:r>
              <a:rPr lang="zh-CN" altLang="en-US" sz="2800" b="0" dirty="0" smtClean="0">
                <a:latin typeface="华文楷体" panose="02010600040101010101" pitchFamily="2" charset="-122"/>
                <a:ea typeface="华文楷体" panose="02010600040101010101" pitchFamily="2" charset="-122"/>
              </a:rPr>
              <a:t>函数，虽不利于递归，但有利于外部函数调用，故设置为公有。</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公有成员函数</a:t>
            </a:r>
            <a:r>
              <a:rPr lang="en-US" altLang="zh-CN" sz="2800" b="0" dirty="0" smtClean="0">
                <a:latin typeface="华文楷体" panose="02010600040101010101" pitchFamily="2" charset="-122"/>
                <a:ea typeface="华文楷体" panose="02010600040101010101" pitchFamily="2" charset="-122"/>
              </a:rPr>
              <a:t>size</a:t>
            </a:r>
            <a:r>
              <a:rPr lang="zh-CN" altLang="en-US" sz="2800" b="0" dirty="0" smtClean="0">
                <a:latin typeface="华文楷体" panose="02010600040101010101" pitchFamily="2" charset="-122"/>
                <a:ea typeface="华文楷体" panose="02010600040101010101" pitchFamily="2" charset="-122"/>
              </a:rPr>
              <a:t>可以通过调用私有成员函数</a:t>
            </a:r>
            <a:r>
              <a:rPr lang="en-US" altLang="zh-CN" sz="2800" b="0" dirty="0" smtClean="0">
                <a:latin typeface="华文楷体" panose="02010600040101010101" pitchFamily="2" charset="-122"/>
                <a:ea typeface="华文楷体" panose="02010600040101010101" pitchFamily="2" charset="-122"/>
              </a:rPr>
              <a:t>size</a:t>
            </a:r>
            <a:r>
              <a:rPr lang="zh-CN" altLang="en-US" sz="2800" b="0" dirty="0" smtClean="0">
                <a:latin typeface="华文楷体" panose="02010600040101010101" pitchFamily="2" charset="-122"/>
                <a:ea typeface="华文楷体" panose="02010600040101010101" pitchFamily="2" charset="-122"/>
              </a:rPr>
              <a:t>得以实现。</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en-US" altLang="zh-CN" sz="2800" b="0" dirty="0">
                <a:latin typeface="华文楷体" panose="02010600040101010101" pitchFamily="2" charset="-122"/>
                <a:ea typeface="华文楷体" panose="02010600040101010101" pitchFamily="2" charset="-122"/>
              </a:rPr>
              <a:t>s</a:t>
            </a:r>
            <a:r>
              <a:rPr lang="en-US" altLang="zh-CN" sz="2800" b="0" dirty="0" smtClean="0">
                <a:latin typeface="华文楷体" panose="02010600040101010101" pitchFamily="2" charset="-122"/>
                <a:ea typeface="华文楷体" panose="02010600040101010101" pitchFamily="2" charset="-122"/>
              </a:rPr>
              <a:t>ize</a:t>
            </a:r>
            <a:r>
              <a:rPr lang="zh-CN" altLang="en-US" sz="2800" b="0" dirty="0" smtClean="0">
                <a:latin typeface="华文楷体" panose="02010600040101010101" pitchFamily="2" charset="-122"/>
                <a:ea typeface="华文楷体" panose="02010600040101010101" pitchFamily="2" charset="-122"/>
              </a:rPr>
              <a:t>并非一定要用递归算法，可借助后面非递归遍历算法方便地实现。</a:t>
            </a:r>
            <a:endParaRPr lang="en-US"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10412679" cy="574183"/>
          </a:xfrm>
        </p:spPr>
        <p:txBody>
          <a:bodyPr>
            <a:normAutofit/>
          </a:bodyPr>
          <a:lstStyle/>
          <a:p>
            <a:pPr marL="838200" indent="-838200">
              <a:defRPr/>
            </a:pPr>
            <a:r>
              <a:rPr lang="zh-CN" altLang="en-US" b="0" dirty="0" smtClean="0">
                <a:latin typeface="Times New Roman" panose="02020603050405020304" pitchFamily="18" charset="0"/>
                <a:ea typeface="华文楷体" panose="02010600040101010101" pitchFamily="2" charset="-122"/>
                <a:cs typeface="Times New Roman" panose="02020603050405020304" pitchFamily="18" charset="0"/>
              </a:rPr>
              <a:t>公有</a:t>
            </a:r>
            <a:r>
              <a:rPr lang="zh-CN" altLang="en-US" b="0" dirty="0">
                <a:latin typeface="Times New Roman" panose="02020603050405020304" pitchFamily="18" charset="0"/>
                <a:ea typeface="华文楷体" panose="02010600040101010101" pitchFamily="2" charset="-122"/>
                <a:cs typeface="Times New Roman" panose="02020603050405020304" pitchFamily="18" charset="0"/>
              </a:rPr>
              <a:t>和私有函数重载问题：如，</a:t>
            </a:r>
            <a:r>
              <a:rPr lang="en-US" altLang="zh-CN" b="0" dirty="0">
                <a:latin typeface="Times New Roman" panose="02020603050405020304" pitchFamily="18" charset="0"/>
                <a:ea typeface="华文楷体" panose="02010600040101010101" pitchFamily="2" charset="-122"/>
                <a:cs typeface="Times New Roman" panose="02020603050405020304" pitchFamily="18" charset="0"/>
              </a:rPr>
              <a:t>Size</a:t>
            </a:r>
            <a:r>
              <a:rPr lang="zh-CN" altLang="zh-CN" b="0" dirty="0">
                <a:latin typeface="Times New Roman" panose="02020603050405020304" pitchFamily="18" charset="0"/>
                <a:ea typeface="华文楷体" panose="02010600040101010101" pitchFamily="2" charset="-122"/>
                <a:cs typeface="Times New Roman" panose="02020603050405020304" pitchFamily="18" charset="0"/>
              </a:rPr>
              <a:t>操作</a:t>
            </a:r>
            <a:r>
              <a:rPr lang="zh-CN" altLang="en-US" b="0" dirty="0" smtClean="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8939344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89"/>
            <a:ext cx="11645131" cy="5292349"/>
          </a:xfrm>
        </p:spPr>
        <p:txBody>
          <a:bodyPr>
            <a:noAutofit/>
          </a:bodyPr>
          <a:lstStyle/>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&gt;   //</a:t>
            </a:r>
            <a:r>
              <a:rPr lang="zh-CN" altLang="en-US" b="0" dirty="0">
                <a:ea typeface="华文楷体" panose="02010600040101010101" pitchFamily="2" charset="-122"/>
                <a:cs typeface="Times New Roman" panose="02020603050405020304" pitchFamily="18" charset="0"/>
              </a:rPr>
              <a:t>公有</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&gt;::Size()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return Size(root); </a:t>
            </a:r>
            <a:r>
              <a:rPr lang="en-US" altLang="zh-CN" b="0" dirty="0" smtClean="0">
                <a:ea typeface="华文楷体" panose="02010600040101010101" pitchFamily="2" charset="-122"/>
                <a:cs typeface="Times New Roman" panose="02020603050405020304" pitchFamily="18" charset="0"/>
              </a:rPr>
              <a:t>}</a:t>
            </a:r>
          </a:p>
          <a:p>
            <a:pPr marL="0" indent="0">
              <a:buNone/>
            </a:pP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&gt;  //</a:t>
            </a:r>
            <a:r>
              <a:rPr lang="zh-CN" altLang="en-US" b="0" dirty="0" smtClean="0">
                <a:ea typeface="华文楷体" panose="02010600040101010101" pitchFamily="2" charset="-122"/>
                <a:cs typeface="Times New Roman" panose="02020603050405020304" pitchFamily="18" charset="0"/>
              </a:rPr>
              <a:t>私有</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&gt;::Size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得到以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为根二叉树结点个数，递归算法实现。</a:t>
            </a: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(!t) return 0;</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return 1+Size(t-&gt;left)+Size(t-&gt;right</a:t>
            </a:r>
            <a:r>
              <a:rPr lang="en-US" altLang="zh-CN" b="0" dirty="0" smtClean="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属性类：</a:t>
            </a:r>
            <a:endParaRPr lang="zh-CN" altLang="en-US" dirty="0">
              <a:latin typeface="华文楷体" panose="02010600040101010101" pitchFamily="2" charset="-122"/>
              <a:ea typeface="华文楷体" panose="02010600040101010101" pitchFamily="2" charset="-122"/>
            </a:endParaRPr>
          </a:p>
        </p:txBody>
      </p:sp>
      <p:pic>
        <p:nvPicPr>
          <p:cNvPr id="4" name="图片 3"/>
          <p:cNvPicPr>
            <a:picLocks noChangeAspect="1"/>
          </p:cNvPicPr>
          <p:nvPr/>
        </p:nvPicPr>
        <p:blipFill>
          <a:blip r:embed="rId3"/>
          <a:stretch>
            <a:fillRect/>
          </a:stretch>
        </p:blipFill>
        <p:spPr>
          <a:xfrm>
            <a:off x="8536883" y="772807"/>
            <a:ext cx="2853359" cy="3550109"/>
          </a:xfrm>
          <a:prstGeom prst="rect">
            <a:avLst/>
          </a:prstGeom>
        </p:spPr>
      </p:pic>
      <p:sp>
        <p:nvSpPr>
          <p:cNvPr id="5" name="文本框 4"/>
          <p:cNvSpPr txBox="1"/>
          <p:nvPr/>
        </p:nvSpPr>
        <p:spPr>
          <a:xfrm>
            <a:off x="6997147" y="5168348"/>
            <a:ext cx="4214190" cy="1200329"/>
          </a:xfrm>
          <a:prstGeom prst="rect">
            <a:avLst/>
          </a:prstGeom>
          <a:noFill/>
        </p:spPr>
        <p:txBody>
          <a:bodyPr wrap="square" rtlCol="0">
            <a:spAutoFit/>
          </a:bodyPr>
          <a:lstStyle/>
          <a:p>
            <a:r>
              <a:rPr lang="zh-CN" altLang="en-US" sz="2400" dirty="0" smtClean="0">
                <a:solidFill>
                  <a:schemeClr val="accent2"/>
                </a:solidFill>
              </a:rPr>
              <a:t>出错情况：</a:t>
            </a:r>
            <a:endParaRPr lang="en-US" altLang="zh-CN" sz="2400" dirty="0" smtClean="0">
              <a:solidFill>
                <a:schemeClr val="accent2"/>
              </a:solidFill>
            </a:endParaRPr>
          </a:p>
          <a:p>
            <a:pPr marL="342900" indent="-342900">
              <a:buAutoNum type="arabicPeriod"/>
            </a:pPr>
            <a:r>
              <a:rPr lang="en-US" altLang="zh-CN" sz="2400" dirty="0" smtClean="0">
                <a:solidFill>
                  <a:schemeClr val="accent2"/>
                </a:solidFill>
              </a:rPr>
              <a:t>size(t-&gt;left);   size(t-&gt;right);</a:t>
            </a:r>
          </a:p>
          <a:p>
            <a:pPr marL="342900" indent="-342900">
              <a:buAutoNum type="arabicPeriod"/>
            </a:pPr>
            <a:r>
              <a:rPr lang="en-US" altLang="zh-CN" sz="2400" dirty="0" err="1" smtClean="0">
                <a:solidFill>
                  <a:schemeClr val="accent2"/>
                </a:solidFill>
              </a:rPr>
              <a:t>1+size</a:t>
            </a:r>
            <a:r>
              <a:rPr lang="en-US" altLang="zh-CN" sz="2400" dirty="0" smtClean="0">
                <a:solidFill>
                  <a:schemeClr val="accent2"/>
                </a:solidFill>
              </a:rPr>
              <a:t>(t-&gt;left)+size(t-&gt;right)</a:t>
            </a:r>
            <a:endParaRPr lang="en-US" altLang="zh-CN" sz="2400" dirty="0">
              <a:solidFill>
                <a:schemeClr val="accent2"/>
              </a:solidFill>
            </a:endParaRPr>
          </a:p>
        </p:txBody>
      </p:sp>
      <p:sp>
        <p:nvSpPr>
          <p:cNvPr id="2" name="文本框 1"/>
          <p:cNvSpPr txBox="1"/>
          <p:nvPr/>
        </p:nvSpPr>
        <p:spPr>
          <a:xfrm>
            <a:off x="5593249" y="2054172"/>
            <a:ext cx="4063445" cy="1938992"/>
          </a:xfrm>
          <a:prstGeom prst="rect">
            <a:avLst/>
          </a:prstGeom>
          <a:noFill/>
        </p:spPr>
        <p:txBody>
          <a:bodyPr wrap="square" rtlCol="0">
            <a:spAutoFit/>
          </a:bodyPr>
          <a:lstStyle/>
          <a:p>
            <a:r>
              <a:rPr lang="zh-CN" altLang="en-US" sz="2400" b="1" dirty="0" smtClean="0">
                <a:solidFill>
                  <a:srgbClr val="FF0000"/>
                </a:solidFill>
              </a:rPr>
              <a:t>时间效率分析：</a:t>
            </a:r>
            <a:endParaRPr lang="en-US" altLang="zh-CN" sz="2400" b="1" dirty="0" smtClean="0">
              <a:solidFill>
                <a:srgbClr val="FF0000"/>
              </a:solidFill>
            </a:endParaRPr>
          </a:p>
          <a:p>
            <a:r>
              <a:rPr lang="zh-CN" altLang="en-US" sz="2400" dirty="0" smtClean="0">
                <a:solidFill>
                  <a:srgbClr val="FF0000"/>
                </a:solidFill>
              </a:rPr>
              <a:t>每次执行两个</a:t>
            </a:r>
            <a:r>
              <a:rPr lang="en-US" altLang="zh-CN" sz="2400" dirty="0" smtClean="0">
                <a:solidFill>
                  <a:srgbClr val="FF0000"/>
                </a:solidFill>
              </a:rPr>
              <a:t>return</a:t>
            </a:r>
            <a:r>
              <a:rPr lang="zh-CN" altLang="en-US" sz="2400" dirty="0" smtClean="0">
                <a:solidFill>
                  <a:srgbClr val="FF0000"/>
                </a:solidFill>
              </a:rPr>
              <a:t>二选一</a:t>
            </a:r>
            <a:endParaRPr lang="en-US" altLang="zh-CN" sz="2400" dirty="0" smtClean="0">
              <a:solidFill>
                <a:srgbClr val="FF0000"/>
              </a:solidFill>
            </a:endParaRPr>
          </a:p>
          <a:p>
            <a:r>
              <a:rPr lang="zh-CN" altLang="en-US" sz="2400" dirty="0" smtClean="0">
                <a:solidFill>
                  <a:srgbClr val="FF0000"/>
                </a:solidFill>
              </a:rPr>
              <a:t>每个结点经历一次</a:t>
            </a:r>
            <a:r>
              <a:rPr lang="en-US" altLang="zh-CN" sz="2400" dirty="0" smtClean="0">
                <a:solidFill>
                  <a:srgbClr val="FF0000"/>
                </a:solidFill>
              </a:rPr>
              <a:t>1+</a:t>
            </a:r>
            <a:r>
              <a:rPr lang="zh-CN" altLang="en-US" sz="2400" dirty="0" smtClean="0">
                <a:solidFill>
                  <a:srgbClr val="FF0000"/>
                </a:solidFill>
              </a:rPr>
              <a:t>。。。</a:t>
            </a:r>
            <a:endParaRPr lang="en-US" altLang="zh-CN" sz="2400" dirty="0" smtClean="0">
              <a:solidFill>
                <a:srgbClr val="FF0000"/>
              </a:solidFill>
            </a:endParaRPr>
          </a:p>
          <a:p>
            <a:r>
              <a:rPr lang="zh-CN" altLang="en-US" sz="2400" dirty="0" smtClean="0">
                <a:solidFill>
                  <a:srgbClr val="FF0000"/>
                </a:solidFill>
              </a:rPr>
              <a:t>每个空链域经历一次</a:t>
            </a:r>
            <a:r>
              <a:rPr lang="en-US" altLang="zh-CN" sz="2400" dirty="0" smtClean="0">
                <a:solidFill>
                  <a:srgbClr val="FF0000"/>
                </a:solidFill>
              </a:rPr>
              <a:t>0</a:t>
            </a:r>
          </a:p>
          <a:p>
            <a:r>
              <a:rPr lang="zh-CN" altLang="en-US" sz="2400" dirty="0" smtClean="0">
                <a:solidFill>
                  <a:srgbClr val="FF0000"/>
                </a:solidFill>
              </a:rPr>
              <a:t>共</a:t>
            </a:r>
            <a:r>
              <a:rPr lang="en-US" altLang="zh-CN" sz="2400" dirty="0" smtClean="0">
                <a:solidFill>
                  <a:srgbClr val="FF0000"/>
                </a:solidFill>
              </a:rPr>
              <a:t>n+(</a:t>
            </a:r>
            <a:r>
              <a:rPr lang="en-US" altLang="zh-CN" sz="2400" dirty="0" err="1" smtClean="0">
                <a:solidFill>
                  <a:srgbClr val="FF0000"/>
                </a:solidFill>
              </a:rPr>
              <a:t>2n</a:t>
            </a:r>
            <a:r>
              <a:rPr lang="en-US" altLang="zh-CN" sz="2400" dirty="0" smtClean="0">
                <a:solidFill>
                  <a:srgbClr val="FF0000"/>
                </a:solidFill>
              </a:rPr>
              <a:t>-(n-1)) = </a:t>
            </a:r>
            <a:r>
              <a:rPr lang="en-US" altLang="zh-CN" sz="2400" dirty="0" err="1" smtClean="0">
                <a:solidFill>
                  <a:srgbClr val="FF0000"/>
                </a:solidFill>
              </a:rPr>
              <a:t>2n+1</a:t>
            </a:r>
            <a:r>
              <a:rPr lang="zh-CN" altLang="en-US" sz="2400" dirty="0" smtClean="0">
                <a:solidFill>
                  <a:srgbClr val="FF0000"/>
                </a:solidFill>
              </a:rPr>
              <a:t>次</a:t>
            </a:r>
            <a:endParaRPr lang="zh-CN" altLang="en-US" sz="2400" dirty="0">
              <a:solidFill>
                <a:srgbClr val="FF0000"/>
              </a:solidFill>
            </a:endParaRPr>
          </a:p>
        </p:txBody>
      </p:sp>
    </p:spTree>
    <p:extLst>
      <p:ext uri="{BB962C8B-B14F-4D97-AF65-F5344CB8AC3E}">
        <p14:creationId xmlns:p14="http://schemas.microsoft.com/office/powerpoint/2010/main" val="25327625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21581" y="671128"/>
            <a:ext cx="11645131" cy="5848942"/>
          </a:xfrm>
        </p:spPr>
        <p:txBody>
          <a:bodyPr>
            <a:noAutofit/>
          </a:bodyPr>
          <a:lstStyle/>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&gt;::Height()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return Height(root); </a:t>
            </a:r>
            <a:r>
              <a:rPr lang="en-US" altLang="zh-CN" b="0" dirty="0" smtClean="0">
                <a:ea typeface="华文楷体" panose="02010600040101010101" pitchFamily="2" charset="-122"/>
                <a:cs typeface="Times New Roman" panose="02020603050405020304" pitchFamily="18" charset="0"/>
              </a:rPr>
              <a:t>}</a:t>
            </a:r>
          </a:p>
          <a:p>
            <a:pPr marL="0" indent="0">
              <a:buNone/>
            </a:pP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&gt;::Height(Node&lt;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得到以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为根二叉树的高度，递归算法实现。</a:t>
            </a: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hl, </a:t>
            </a:r>
            <a:r>
              <a:rPr lang="en-US" altLang="zh-CN" b="0" dirty="0" err="1">
                <a:ea typeface="华文楷体" panose="02010600040101010101" pitchFamily="2" charset="-122"/>
                <a:cs typeface="Times New Roman" panose="02020603050405020304" pitchFamily="18" charset="0"/>
              </a:rPr>
              <a:t>hr</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(!t) return 0;</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hl = Height(t-&gt;left</a:t>
            </a: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hr</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 Height(t-&gt;right);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(hl&gt;=</a:t>
            </a:r>
            <a:r>
              <a:rPr lang="en-US" altLang="zh-CN" b="0" dirty="0" err="1">
                <a:ea typeface="华文楷体" panose="02010600040101010101" pitchFamily="2" charset="-122"/>
                <a:cs typeface="Times New Roman" panose="02020603050405020304" pitchFamily="18" charset="0"/>
              </a:rPr>
              <a:t>hr</a:t>
            </a:r>
            <a:r>
              <a:rPr lang="en-US" altLang="zh-CN" b="0" dirty="0">
                <a:ea typeface="华文楷体" panose="02010600040101010101" pitchFamily="2" charset="-122"/>
                <a:cs typeface="Times New Roman" panose="02020603050405020304" pitchFamily="18" charset="0"/>
              </a:rPr>
              <a:t>) return 1+hl</a:t>
            </a:r>
            <a:r>
              <a:rPr lang="en-US" altLang="zh-CN" b="0" dirty="0" smtClean="0">
                <a:ea typeface="华文楷体" panose="02010600040101010101" pitchFamily="2" charset="-122"/>
                <a:cs typeface="Times New Roman" panose="02020603050405020304" pitchFamily="18" charset="0"/>
              </a:rPr>
              <a:t>;    return </a:t>
            </a:r>
            <a:r>
              <a:rPr lang="en-US" altLang="zh-CN" b="0" dirty="0">
                <a:ea typeface="华文楷体" panose="02010600040101010101" pitchFamily="2" charset="-122"/>
                <a:cs typeface="Times New Roman" panose="02020603050405020304" pitchFamily="18" charset="0"/>
              </a:rPr>
              <a:t>1+hr</a:t>
            </a:r>
            <a:r>
              <a:rPr lang="en-US" altLang="zh-CN" b="0" dirty="0" smtClean="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p:txBody>
      </p:sp>
      <p:pic>
        <p:nvPicPr>
          <p:cNvPr id="3" name="图片 2"/>
          <p:cNvPicPr>
            <a:picLocks noChangeAspect="1"/>
          </p:cNvPicPr>
          <p:nvPr/>
        </p:nvPicPr>
        <p:blipFill>
          <a:blip r:embed="rId3"/>
          <a:stretch>
            <a:fillRect/>
          </a:stretch>
        </p:blipFill>
        <p:spPr>
          <a:xfrm>
            <a:off x="7980294" y="2071895"/>
            <a:ext cx="2793724" cy="3475912"/>
          </a:xfrm>
          <a:prstGeom prst="rect">
            <a:avLst/>
          </a:prstGeom>
        </p:spPr>
      </p:pic>
    </p:spTree>
    <p:extLst>
      <p:ext uri="{BB962C8B-B14F-4D97-AF65-F5344CB8AC3E}">
        <p14:creationId xmlns:p14="http://schemas.microsoft.com/office/powerpoint/2010/main" val="32780563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89"/>
            <a:ext cx="11645131" cy="5292349"/>
          </a:xfrm>
        </p:spPr>
        <p:txBody>
          <a:bodyPr>
            <a:noAutofit/>
          </a:bodyPr>
          <a:lstStyle/>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DelTree</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DelTree</a:t>
            </a:r>
            <a:r>
              <a:rPr lang="en-US" altLang="zh-CN" b="0" dirty="0">
                <a:ea typeface="华文楷体" panose="02010600040101010101" pitchFamily="2" charset="-122"/>
                <a:cs typeface="Times New Roman" panose="02020603050405020304" pitchFamily="18" charset="0"/>
              </a:rPr>
              <a:t>(root</a:t>
            </a:r>
            <a:r>
              <a:rPr lang="en-US" altLang="zh-CN" b="0" dirty="0" smtClean="0">
                <a:ea typeface="华文楷体" panose="02010600040101010101" pitchFamily="2" charset="-122"/>
                <a:cs typeface="Times New Roman" panose="02020603050405020304" pitchFamily="18" charset="0"/>
              </a:rPr>
              <a:t>);    root </a:t>
            </a:r>
            <a:r>
              <a:rPr lang="en-US" altLang="zh-CN" b="0" dirty="0">
                <a:ea typeface="华文楷体" panose="02010600040101010101" pitchFamily="2" charset="-122"/>
                <a:cs typeface="Times New Roman" panose="02020603050405020304" pitchFamily="18" charset="0"/>
              </a:rPr>
              <a:t>= NULL</a:t>
            </a:r>
            <a:r>
              <a:rPr lang="en-US" altLang="zh-CN" b="0" dirty="0" smtClean="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DelTree</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删除以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为根的二叉树，递归算法实现</a:t>
            </a: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(!t) return</a:t>
            </a: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DelTree</a:t>
            </a:r>
            <a:r>
              <a:rPr lang="en-US" altLang="zh-CN" b="0" dirty="0">
                <a:ea typeface="华文楷体" panose="02010600040101010101" pitchFamily="2" charset="-122"/>
                <a:cs typeface="Times New Roman" panose="02020603050405020304" pitchFamily="18" charset="0"/>
              </a:rPr>
              <a:t>(t-&gt;left</a:t>
            </a: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DelTree</a:t>
            </a:r>
            <a:r>
              <a:rPr lang="en-US" altLang="zh-CN" b="0" dirty="0">
                <a:ea typeface="华文楷体" panose="02010600040101010101" pitchFamily="2" charset="-122"/>
                <a:cs typeface="Times New Roman" panose="02020603050405020304" pitchFamily="18" charset="0"/>
              </a:rPr>
              <a:t>(t-&gt;right);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delete t</a:t>
            </a:r>
            <a:r>
              <a:rPr lang="en-US" altLang="zh-CN" b="0" dirty="0" smtClean="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数据操纵类：</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763425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00476" y="2198909"/>
            <a:ext cx="4071937" cy="3082895"/>
          </a:xfrm>
          <a:prstGeom prst="rect">
            <a:avLst/>
          </a:prstGeom>
          <a:noFill/>
        </p:spPr>
        <p:txBody>
          <a:bodyPr wrap="square" rtlCol="0">
            <a:spAutoFit/>
          </a:bodyPr>
          <a:lstStyle/>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二叉树的定义</a:t>
            </a:r>
            <a:endParaRPr lang="en-US" altLang="zh-CN" sz="2800" b="1" dirty="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二叉树的性质</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二叉树的存储</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latin typeface="华文楷体" pitchFamily="2" charset="-122"/>
                <a:ea typeface="华文楷体" pitchFamily="2" charset="-122"/>
              </a:rPr>
              <a:t>二叉树类及操作实现</a:t>
            </a:r>
            <a:endParaRPr lang="en-US" altLang="zh-CN" sz="2800" b="1" dirty="0" smtClean="0">
              <a:latin typeface="华文楷体" pitchFamily="2" charset="-122"/>
              <a:ea typeface="华文楷体" pitchFamily="2" charset="-122"/>
            </a:endParaRPr>
          </a:p>
          <a:p>
            <a:pPr marL="457200" indent="-457200">
              <a:lnSpc>
                <a:spcPct val="115000"/>
              </a:lnSpc>
              <a:spcBef>
                <a:spcPts val="1000"/>
              </a:spcBef>
              <a:buClr>
                <a:schemeClr val="accent1"/>
              </a:buClr>
              <a:buSzPct val="100000"/>
              <a:buFont typeface="Wingdings" panose="05000000000000000000" pitchFamily="2" charset="2"/>
              <a:buChar char="n"/>
              <a:defRPr/>
            </a:pPr>
            <a:r>
              <a:rPr lang="zh-CN" altLang="en-US" sz="2800" b="1" dirty="0" smtClean="0">
                <a:solidFill>
                  <a:srgbClr val="FF0000"/>
                </a:solidFill>
                <a:latin typeface="华文楷体" pitchFamily="2" charset="-122"/>
                <a:ea typeface="华文楷体" pitchFamily="2" charset="-122"/>
              </a:rPr>
              <a:t>二叉树的遍历</a:t>
            </a:r>
            <a:endParaRPr lang="zh-CN" altLang="en-US" sz="2800" b="1" dirty="0">
              <a:solidFill>
                <a:srgbClr val="FF0000"/>
              </a:solidFill>
              <a:latin typeface="华文楷体" pitchFamily="2" charset="-122"/>
              <a:ea typeface="华文楷体" pitchFamily="2" charset="-122"/>
            </a:endParaRPr>
          </a:p>
        </p:txBody>
      </p:sp>
      <p:sp>
        <p:nvSpPr>
          <p:cNvPr id="4" name="文本框 3"/>
          <p:cNvSpPr txBox="1"/>
          <p:nvPr/>
        </p:nvSpPr>
        <p:spPr>
          <a:xfrm>
            <a:off x="285750" y="671513"/>
            <a:ext cx="3514726" cy="766172"/>
          </a:xfrm>
          <a:prstGeom prst="rect">
            <a:avLst/>
          </a:prstGeom>
          <a:noFill/>
        </p:spPr>
        <p:txBody>
          <a:bodyPr wrap="square" rtlCol="0">
            <a:spAutoFit/>
          </a:bodyPr>
          <a:lstStyle/>
          <a:p>
            <a:pPr>
              <a:lnSpc>
                <a:spcPct val="115000"/>
              </a:lnSpc>
              <a:spcBef>
                <a:spcPts val="1000"/>
              </a:spcBef>
              <a:buClr>
                <a:schemeClr val="accent1"/>
              </a:buClr>
              <a:buSzPct val="100000"/>
              <a:defRPr/>
            </a:pPr>
            <a:r>
              <a:rPr lang="zh-CN" altLang="en-US" sz="4000" b="1" dirty="0">
                <a:latin typeface="华文楷体" pitchFamily="2" charset="-122"/>
                <a:ea typeface="华文楷体" pitchFamily="2" charset="-122"/>
              </a:rPr>
              <a:t>二叉树：</a:t>
            </a:r>
          </a:p>
        </p:txBody>
      </p:sp>
    </p:spTree>
    <p:extLst>
      <p:ext uri="{BB962C8B-B14F-4D97-AF65-F5344CB8AC3E}">
        <p14:creationId xmlns:p14="http://schemas.microsoft.com/office/powerpoint/2010/main" val="40265850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68889"/>
            <a:ext cx="10810244" cy="3718727"/>
          </a:xfrm>
        </p:spPr>
        <p:txBody>
          <a:bodyPr>
            <a:normAutofit/>
          </a:bodyPr>
          <a:lstStyle/>
          <a:p>
            <a:pPr marL="0" indent="0">
              <a:buNone/>
            </a:pPr>
            <a:r>
              <a:rPr lang="zh-CN" altLang="zh-CN" sz="2800" b="0" dirty="0">
                <a:latin typeface="华文楷体" panose="02010600040101010101" pitchFamily="2" charset="-122"/>
                <a:ea typeface="华文楷体" panose="02010600040101010101" pitchFamily="2" charset="-122"/>
              </a:rPr>
              <a:t>遍历即对结构中每个数据元素进行访问且每个元素只访问一次。它是一种最常见的操作，各种数据结构的基本操作很多都可以以遍历为基础得以实现</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二叉树的遍历</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027892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88767"/>
            <a:ext cx="11565618" cy="5130085"/>
          </a:xfrm>
        </p:spPr>
        <p:txBody>
          <a:bodyPr>
            <a:noAutofit/>
          </a:bodyPr>
          <a:lstStyle/>
          <a:p>
            <a:pPr lvl="0">
              <a:buFont typeface="Wingdings" panose="05000000000000000000" pitchFamily="2" charset="2"/>
              <a:buChar char="Ø"/>
            </a:pPr>
            <a:r>
              <a:rPr lang="zh-CN" altLang="zh-CN" dirty="0">
                <a:latin typeface="华文楷体" panose="02010600040101010101" pitchFamily="2" charset="-122"/>
                <a:ea typeface="华文楷体" panose="02010600040101010101" pitchFamily="2" charset="-122"/>
              </a:rPr>
              <a:t>层次遍历：</a:t>
            </a:r>
            <a:r>
              <a:rPr lang="zh-CN" altLang="zh-CN" b="0" dirty="0">
                <a:latin typeface="华文楷体" panose="02010600040101010101" pitchFamily="2" charset="-122"/>
                <a:ea typeface="华文楷体" panose="02010600040101010101" pitchFamily="2" charset="-122"/>
              </a:rPr>
              <a:t>如果二叉树为空，遍历操作为空。否则，从第一层开始，从上而下，逐层访问每一层结点。对同一层结点，自左向右逐一访问</a:t>
            </a:r>
            <a:r>
              <a:rPr lang="zh-CN" altLang="zh-CN" b="0" dirty="0" smtClean="0">
                <a:latin typeface="华文楷体" panose="02010600040101010101" pitchFamily="2" charset="-122"/>
                <a:ea typeface="华文楷体" panose="02010600040101010101" pitchFamily="2" charset="-122"/>
              </a:rPr>
              <a:t>。</a:t>
            </a:r>
            <a:r>
              <a:rPr lang="en-US" altLang="zh-CN" dirty="0" smtClean="0">
                <a:solidFill>
                  <a:schemeClr val="accent1"/>
                </a:solidFill>
                <a:latin typeface="华文楷体" panose="02010600040101010101" pitchFamily="2" charset="-122"/>
                <a:ea typeface="华文楷体" panose="02010600040101010101" pitchFamily="2" charset="-122"/>
              </a:rPr>
              <a:t>---</a:t>
            </a:r>
            <a:r>
              <a:rPr lang="zh-CN" altLang="en-US" dirty="0" smtClean="0">
                <a:solidFill>
                  <a:schemeClr val="accent1"/>
                </a:solidFill>
                <a:latin typeface="华文楷体" panose="02010600040101010101" pitchFamily="2" charset="-122"/>
                <a:ea typeface="华文楷体" panose="02010600040101010101" pitchFamily="2" charset="-122"/>
              </a:rPr>
              <a:t>思路和建立二叉树相同</a:t>
            </a:r>
            <a:endParaRPr lang="en-US" altLang="zh-CN" dirty="0" smtClean="0">
              <a:solidFill>
                <a:schemeClr val="accent1"/>
              </a:solidFill>
              <a:latin typeface="华文楷体" panose="02010600040101010101" pitchFamily="2" charset="-122"/>
              <a:ea typeface="华文楷体" panose="02010600040101010101" pitchFamily="2" charset="-122"/>
            </a:endParaRPr>
          </a:p>
          <a:p>
            <a:pPr marL="0" lvl="0" indent="0">
              <a:buNone/>
            </a:pPr>
            <a:endParaRPr lang="en-US" altLang="zh-CN" b="0" dirty="0" smtClean="0">
              <a:latin typeface="华文楷体" panose="02010600040101010101" pitchFamily="2" charset="-122"/>
              <a:ea typeface="华文楷体" panose="02010600040101010101" pitchFamily="2" charset="-122"/>
            </a:endParaRPr>
          </a:p>
          <a:p>
            <a:pPr marL="0" lvl="0" indent="0">
              <a:buNone/>
            </a:pPr>
            <a:r>
              <a:rPr lang="zh-CN" altLang="en-US" dirty="0" smtClean="0">
                <a:solidFill>
                  <a:schemeClr val="accent1"/>
                </a:solidFill>
                <a:latin typeface="华文楷体" panose="02010600040101010101" pitchFamily="2" charset="-122"/>
                <a:ea typeface="华文楷体" panose="02010600040101010101" pitchFamily="2" charset="-122"/>
              </a:rPr>
              <a:t>基于递归的方法：</a:t>
            </a:r>
            <a:endParaRPr lang="en-US" altLang="zh-CN" dirty="0">
              <a:solidFill>
                <a:schemeClr val="accent1"/>
              </a:solidFill>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zh-CN" dirty="0" smtClean="0">
                <a:latin typeface="华文楷体" panose="02010600040101010101" pitchFamily="2" charset="-122"/>
                <a:ea typeface="华文楷体" panose="02010600040101010101" pitchFamily="2" charset="-122"/>
              </a:rPr>
              <a:t>前</a:t>
            </a:r>
            <a:r>
              <a:rPr lang="zh-CN" altLang="zh-CN" dirty="0">
                <a:latin typeface="华文楷体" panose="02010600040101010101" pitchFamily="2" charset="-122"/>
                <a:ea typeface="华文楷体" panose="02010600040101010101" pitchFamily="2" charset="-122"/>
              </a:rPr>
              <a:t>序遍历：</a:t>
            </a:r>
            <a:r>
              <a:rPr lang="zh-CN" altLang="zh-CN" b="0" dirty="0">
                <a:latin typeface="华文楷体" panose="02010600040101010101" pitchFamily="2" charset="-122"/>
                <a:ea typeface="华文楷体" panose="02010600040101010101" pitchFamily="2" charset="-122"/>
              </a:rPr>
              <a:t>如果二叉树为空，遍历操作为空。否则，先访问根结点，然后前序遍历根的左子树，再前序遍历根的右子树。可简记为：“根左右”。</a:t>
            </a:r>
          </a:p>
          <a:p>
            <a:pPr lvl="0">
              <a:buFont typeface="Wingdings" panose="05000000000000000000" pitchFamily="2" charset="2"/>
              <a:buChar char="Ø"/>
            </a:pPr>
            <a:r>
              <a:rPr lang="zh-CN" altLang="zh-CN" dirty="0">
                <a:latin typeface="华文楷体" panose="02010600040101010101" pitchFamily="2" charset="-122"/>
                <a:ea typeface="华文楷体" panose="02010600040101010101" pitchFamily="2" charset="-122"/>
              </a:rPr>
              <a:t>中序遍历：</a:t>
            </a:r>
            <a:r>
              <a:rPr lang="zh-CN" altLang="zh-CN" b="0" dirty="0">
                <a:latin typeface="华文楷体" panose="02010600040101010101" pitchFamily="2" charset="-122"/>
                <a:ea typeface="华文楷体" panose="02010600040101010101" pitchFamily="2" charset="-122"/>
              </a:rPr>
              <a:t>如果二叉树为空，遍历操作为空。否则，先中序遍历根的左子树，然后访问根结点，最后中序遍历根的右子树。可简记为：“左根右”。</a:t>
            </a:r>
          </a:p>
          <a:p>
            <a:pPr lvl="0">
              <a:buFont typeface="Wingdings" panose="05000000000000000000" pitchFamily="2" charset="2"/>
              <a:buChar char="Ø"/>
            </a:pPr>
            <a:r>
              <a:rPr lang="zh-CN" altLang="zh-CN" dirty="0">
                <a:latin typeface="华文楷体" panose="02010600040101010101" pitchFamily="2" charset="-122"/>
                <a:ea typeface="华文楷体" panose="02010600040101010101" pitchFamily="2" charset="-122"/>
              </a:rPr>
              <a:t>后序遍历：</a:t>
            </a:r>
            <a:r>
              <a:rPr lang="zh-CN" altLang="zh-CN" b="0" dirty="0">
                <a:latin typeface="华文楷体" panose="02010600040101010101" pitchFamily="2" charset="-122"/>
                <a:ea typeface="华文楷体" panose="02010600040101010101" pitchFamily="2" charset="-122"/>
              </a:rPr>
              <a:t>如果二叉树为空，遍历操作为空。否则，先后序遍历根的左子树，然后后序遍历根的右子树，最后访问根结点。可简记为：“左右根”。</a:t>
            </a: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二叉树的遍历</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253206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20769" y="1558863"/>
            <a:ext cx="8067857" cy="4961207"/>
          </a:xfrm>
        </p:spPr>
        <p:txBody>
          <a:bodyPr>
            <a:noAutofit/>
          </a:bodyPr>
          <a:lstStyle/>
          <a:p>
            <a:pPr>
              <a:buFont typeface="Wingdings" panose="05000000000000000000" pitchFamily="2" charset="2"/>
              <a:buChar char="Ø"/>
            </a:pPr>
            <a:r>
              <a:rPr lang="zh-CN" altLang="zh-CN" sz="2800" b="0" dirty="0">
                <a:ea typeface="华文楷体" pitchFamily="2" charset="-122"/>
                <a:cs typeface="Times New Roman" panose="02020603050405020304" pitchFamily="18" charset="0"/>
              </a:rPr>
              <a:t>对树中的任意一个结点，如果其孩子结点都被规定了一定的顺序，如谁是第一个孩子、谁是第二个孩子等，这棵树就称</a:t>
            </a:r>
            <a:r>
              <a:rPr lang="zh-CN" altLang="zh-CN" sz="2800" dirty="0">
                <a:ea typeface="华文楷体" pitchFamily="2" charset="-122"/>
                <a:cs typeface="Times New Roman" panose="02020603050405020304" pitchFamily="18" charset="0"/>
              </a:rPr>
              <a:t>有序树</a:t>
            </a:r>
            <a:r>
              <a:rPr lang="zh-CN" altLang="zh-CN" sz="2800" b="0" dirty="0" smtClean="0">
                <a:ea typeface="华文楷体" pitchFamily="2" charset="-122"/>
                <a:cs typeface="Times New Roman" panose="02020603050405020304" pitchFamily="18" charset="0"/>
              </a:rPr>
              <a:t>。</a:t>
            </a:r>
            <a:r>
              <a:rPr lang="zh-CN" altLang="zh-CN" sz="2800" b="0" dirty="0">
                <a:ea typeface="华文楷体" pitchFamily="2" charset="-122"/>
                <a:cs typeface="Times New Roman" panose="02020603050405020304" pitchFamily="18" charset="0"/>
              </a:rPr>
              <a:t>如果结点的孩子没有规定顺序，称为</a:t>
            </a:r>
            <a:r>
              <a:rPr lang="zh-CN" altLang="zh-CN" sz="2800" dirty="0">
                <a:ea typeface="华文楷体" pitchFamily="2" charset="-122"/>
                <a:cs typeface="Times New Roman" panose="02020603050405020304" pitchFamily="18" charset="0"/>
              </a:rPr>
              <a:t>无序树</a:t>
            </a:r>
            <a:r>
              <a:rPr lang="zh-CN" altLang="zh-CN" sz="2800" b="0" dirty="0" smtClean="0">
                <a:ea typeface="华文楷体" pitchFamily="2" charset="-122"/>
                <a:cs typeface="Times New Roman" panose="02020603050405020304" pitchFamily="18" charset="0"/>
              </a:rPr>
              <a:t>。</a:t>
            </a:r>
            <a:endParaRPr lang="en-US" altLang="zh-CN" sz="2800" b="0" dirty="0" smtClean="0">
              <a:ea typeface="华文楷体" pitchFamily="2" charset="-122"/>
              <a:cs typeface="Times New Roman" panose="02020603050405020304" pitchFamily="18" charset="0"/>
            </a:endParaRPr>
          </a:p>
          <a:p>
            <a:pPr>
              <a:buFont typeface="Wingdings" panose="05000000000000000000" pitchFamily="2" charset="2"/>
              <a:buChar char="Ø"/>
            </a:pPr>
            <a:r>
              <a:rPr lang="zh-CN" altLang="zh-CN" sz="2800" b="0" dirty="0">
                <a:ea typeface="华文楷体" pitchFamily="2" charset="-122"/>
                <a:cs typeface="Times New Roman" panose="02020603050405020304" pitchFamily="18" charset="0"/>
              </a:rPr>
              <a:t>两棵及以上的树称为</a:t>
            </a:r>
            <a:r>
              <a:rPr lang="zh-CN" altLang="zh-CN" sz="2800" dirty="0">
                <a:ea typeface="华文楷体" pitchFamily="2" charset="-122"/>
                <a:cs typeface="Times New Roman" panose="02020603050405020304" pitchFamily="18" charset="0"/>
              </a:rPr>
              <a:t>森林</a:t>
            </a:r>
            <a:r>
              <a:rPr lang="en-US" altLang="zh-CN" sz="2800" b="0" dirty="0">
                <a:ea typeface="华文楷体" pitchFamily="2" charset="-122"/>
                <a:cs typeface="Times New Roman" panose="02020603050405020304" pitchFamily="18" charset="0"/>
              </a:rPr>
              <a:t>(Forest)</a:t>
            </a:r>
            <a:r>
              <a:rPr lang="zh-CN" altLang="zh-CN" sz="2800" b="0" dirty="0">
                <a:ea typeface="华文楷体" pitchFamily="2" charset="-122"/>
                <a:cs typeface="Times New Roman" panose="02020603050405020304" pitchFamily="18" charset="0"/>
              </a:rPr>
              <a:t>。</a:t>
            </a:r>
            <a:endParaRPr lang="en-US" altLang="zh-CN" sz="2800" b="0" dirty="0">
              <a:ea typeface="华文楷体" pitchFamily="2" charset="-122"/>
              <a:cs typeface="Times New Roman" panose="02020603050405020304" pitchFamily="18" charset="0"/>
            </a:endParaRPr>
          </a:p>
          <a:p>
            <a:pPr>
              <a:buFont typeface="Wingdings" panose="05000000000000000000" pitchFamily="2" charset="2"/>
              <a:buChar char="Ø"/>
            </a:pPr>
            <a:r>
              <a:rPr lang="zh-CN" altLang="zh-CN" sz="2800" b="0" dirty="0">
                <a:ea typeface="华文楷体" pitchFamily="2" charset="-122"/>
                <a:cs typeface="Times New Roman" panose="02020603050405020304" pitchFamily="18" charset="0"/>
              </a:rPr>
              <a:t>在树中，父结点可以看作是孩子结点的直接前驱、孩子结点可以看作是父结点的直接后继，直接前驱是唯一的、直接后继可以有多个。</a:t>
            </a:r>
          </a:p>
        </p:txBody>
      </p:sp>
      <p:sp>
        <p:nvSpPr>
          <p:cNvPr id="8194" name="Rectangle 2"/>
          <p:cNvSpPr>
            <a:spLocks noGrp="1" noRot="1" noChangeArrowheads="1"/>
          </p:cNvSpPr>
          <p:nvPr>
            <p:ph type="title"/>
          </p:nvPr>
        </p:nvSpPr>
        <p:spPr>
          <a:xfrm>
            <a:off x="320767" y="845532"/>
            <a:ext cx="11162884"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相关术语：</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8575213" y="1764609"/>
            <a:ext cx="3616787" cy="3085688"/>
          </a:xfrm>
          <a:prstGeom prst="rect">
            <a:avLst/>
          </a:prstGeom>
          <a:noFill/>
          <a:ln>
            <a:noFill/>
          </a:ln>
        </p:spPr>
      </p:pic>
    </p:spTree>
    <p:extLst>
      <p:ext uri="{BB962C8B-B14F-4D97-AF65-F5344CB8AC3E}">
        <p14:creationId xmlns:p14="http://schemas.microsoft.com/office/powerpoint/2010/main" val="24233437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p:nvPr/>
        </p:nvPicPr>
        <p:blipFill>
          <a:blip r:embed="rId2">
            <a:extLst>
              <a:ext uri="{28A0092B-C50C-407E-A947-70E740481C1C}">
                <a14:useLocalDpi xmlns:a14="http://schemas.microsoft.com/office/drawing/2010/main" val="0"/>
              </a:ext>
            </a:extLst>
          </a:blip>
          <a:srcRect/>
          <a:stretch>
            <a:fillRect/>
          </a:stretch>
        </p:blipFill>
        <p:spPr bwMode="auto">
          <a:xfrm>
            <a:off x="1373364" y="2184385"/>
            <a:ext cx="7870027" cy="3222501"/>
          </a:xfrm>
          <a:prstGeom prst="rect">
            <a:avLst/>
          </a:prstGeom>
          <a:noFill/>
          <a:ln>
            <a:noFill/>
          </a:ln>
        </p:spPr>
      </p:pic>
      <p:sp>
        <p:nvSpPr>
          <p:cNvPr id="5" name="文本框 4"/>
          <p:cNvSpPr txBox="1"/>
          <p:nvPr/>
        </p:nvSpPr>
        <p:spPr>
          <a:xfrm>
            <a:off x="735496" y="834887"/>
            <a:ext cx="6221895" cy="584775"/>
          </a:xfrm>
          <a:prstGeom prst="rect">
            <a:avLst/>
          </a:prstGeom>
          <a:noFill/>
        </p:spPr>
        <p:txBody>
          <a:bodyPr wrap="square" rtlCol="0">
            <a:spAutoFit/>
          </a:bodyPr>
          <a:lstStyle/>
          <a:p>
            <a:r>
              <a:rPr lang="zh-CN" altLang="en-US" sz="3200" dirty="0">
                <a:solidFill>
                  <a:schemeClr val="accent2"/>
                </a:solidFill>
              </a:rPr>
              <a:t>前</a:t>
            </a:r>
            <a:r>
              <a:rPr lang="zh-CN" altLang="en-US" sz="3200" dirty="0" smtClean="0">
                <a:solidFill>
                  <a:schemeClr val="accent2"/>
                </a:solidFill>
              </a:rPr>
              <a:t>序遍历：</a:t>
            </a:r>
            <a:endParaRPr lang="zh-CN" altLang="en-US" sz="3200" dirty="0">
              <a:solidFill>
                <a:schemeClr val="accent2"/>
              </a:solidFill>
            </a:endParaRPr>
          </a:p>
        </p:txBody>
      </p:sp>
      <p:sp>
        <p:nvSpPr>
          <p:cNvPr id="6" name="文本框 5"/>
          <p:cNvSpPr txBox="1"/>
          <p:nvPr/>
        </p:nvSpPr>
        <p:spPr>
          <a:xfrm>
            <a:off x="3737114" y="5685183"/>
            <a:ext cx="2703444" cy="461665"/>
          </a:xfrm>
          <a:prstGeom prst="rect">
            <a:avLst/>
          </a:prstGeom>
          <a:noFill/>
        </p:spPr>
        <p:txBody>
          <a:bodyPr wrap="square" rtlCol="0">
            <a:spAutoFit/>
          </a:bodyPr>
          <a:lstStyle/>
          <a:p>
            <a:r>
              <a:rPr lang="en-US" altLang="zh-CN" sz="2400" b="1" dirty="0" err="1" smtClean="0"/>
              <a:t>ALBECD</a:t>
            </a:r>
            <a:endParaRPr lang="zh-CN" altLang="en-US" sz="2400" b="1" dirty="0"/>
          </a:p>
        </p:txBody>
      </p:sp>
    </p:spTree>
    <p:extLst>
      <p:ext uri="{BB962C8B-B14F-4D97-AF65-F5344CB8AC3E}">
        <p14:creationId xmlns:p14="http://schemas.microsoft.com/office/powerpoint/2010/main" val="15724686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p:nvPr/>
        </p:nvPicPr>
        <p:blipFill>
          <a:blip r:embed="rId3">
            <a:extLst>
              <a:ext uri="{28A0092B-C50C-407E-A947-70E740481C1C}">
                <a14:useLocalDpi xmlns:a14="http://schemas.microsoft.com/office/drawing/2010/main" val="0"/>
              </a:ext>
            </a:extLst>
          </a:blip>
          <a:srcRect/>
          <a:stretch>
            <a:fillRect/>
          </a:stretch>
        </p:blipFill>
        <p:spPr bwMode="auto">
          <a:xfrm>
            <a:off x="1425436" y="1440608"/>
            <a:ext cx="9547364" cy="4821043"/>
          </a:xfrm>
          <a:prstGeom prst="rect">
            <a:avLst/>
          </a:prstGeom>
          <a:noFill/>
          <a:ln>
            <a:noFill/>
          </a:ln>
        </p:spPr>
      </p:pic>
      <p:sp>
        <p:nvSpPr>
          <p:cNvPr id="2" name="椭圆 1"/>
          <p:cNvSpPr/>
          <p:nvPr/>
        </p:nvSpPr>
        <p:spPr>
          <a:xfrm>
            <a:off x="11260183" y="6387737"/>
            <a:ext cx="248194" cy="2220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419198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421771"/>
            <a:ext cx="11665009" cy="5157933"/>
          </a:xfrm>
        </p:spPr>
        <p:txBody>
          <a:bodyPr>
            <a:noAutofit/>
          </a:bodyPr>
          <a:lstStyle/>
          <a:p>
            <a:pPr marL="0" lvl="0" indent="0">
              <a:buNone/>
            </a:pPr>
            <a:r>
              <a:rPr lang="zh-CN" altLang="zh-CN" sz="2800" dirty="0">
                <a:latin typeface="华文楷体" panose="02010600040101010101" pitchFamily="2" charset="-122"/>
                <a:ea typeface="华文楷体" panose="02010600040101010101" pitchFamily="2" charset="-122"/>
              </a:rPr>
              <a:t>层次遍历：</a:t>
            </a:r>
            <a:r>
              <a:rPr lang="zh-CN" altLang="zh-CN" sz="2800" b="0" dirty="0">
                <a:latin typeface="华文楷体" panose="02010600040101010101" pitchFamily="2" charset="-122"/>
                <a:ea typeface="华文楷体" panose="02010600040101010101" pitchFamily="2" charset="-122"/>
              </a:rPr>
              <a:t>如果二叉树为空，遍历操作为空。否则，从第一层开始，从上而下，逐层访问每一层结点。对同一层结点，自左向右逐一访问。</a:t>
            </a:r>
          </a:p>
          <a:p>
            <a:pPr marL="0" indent="0">
              <a:buNone/>
            </a:pPr>
            <a:endParaRPr lang="en-US" altLang="zh-CN" sz="2800" b="0" dirty="0" smtClean="0">
              <a:latin typeface="华文楷体" panose="02010600040101010101" pitchFamily="2" charset="-122"/>
              <a:ea typeface="华文楷体" panose="02010600040101010101" pitchFamily="2" charset="-122"/>
            </a:endParaRPr>
          </a:p>
          <a:p>
            <a:pPr marL="0" indent="0">
              <a:buNone/>
            </a:pPr>
            <a:r>
              <a:rPr lang="zh-CN" altLang="en-US" sz="2800" b="0" dirty="0" smtClean="0">
                <a:latin typeface="华文楷体" panose="02010600040101010101" pitchFamily="2" charset="-122"/>
                <a:ea typeface="华文楷体" panose="02010600040101010101" pitchFamily="2" charset="-122"/>
              </a:rPr>
              <a:t>用</a:t>
            </a:r>
            <a:r>
              <a:rPr lang="zh-CN" altLang="zh-CN" sz="2800" b="0" dirty="0" smtClean="0">
                <a:latin typeface="华文楷体" panose="02010600040101010101" pitchFamily="2" charset="-122"/>
                <a:ea typeface="华文楷体" panose="02010600040101010101" pitchFamily="2" charset="-122"/>
              </a:rPr>
              <a:t>队列</a:t>
            </a:r>
            <a:r>
              <a:rPr lang="zh-CN" altLang="en-US" sz="2800" b="0" dirty="0" smtClean="0">
                <a:latin typeface="华文楷体" panose="02010600040101010101" pitchFamily="2" charset="-122"/>
                <a:ea typeface="华文楷体" panose="02010600040101010101" pitchFamily="2" charset="-122"/>
              </a:rPr>
              <a:t>作为辅助工具，让一个</a:t>
            </a:r>
            <a:r>
              <a:rPr lang="zh-CN" altLang="zh-CN" sz="2800" b="0" dirty="0" smtClean="0">
                <a:latin typeface="华文楷体" panose="02010600040101010101" pitchFamily="2" charset="-122"/>
                <a:ea typeface="华文楷体" panose="02010600040101010101" pitchFamily="2" charset="-122"/>
              </a:rPr>
              <a:t>队列</a:t>
            </a:r>
            <a:r>
              <a:rPr lang="zh-CN" altLang="zh-CN" sz="2800" b="0" dirty="0">
                <a:latin typeface="华文楷体" panose="02010600040101010101" pitchFamily="2" charset="-122"/>
                <a:ea typeface="华文楷体" panose="02010600040101010101" pitchFamily="2" charset="-122"/>
              </a:rPr>
              <a:t>完全接管结点，由它的进、出队顺序来决定结点的访问</a:t>
            </a:r>
            <a:r>
              <a:rPr lang="zh-CN" altLang="zh-CN" sz="2800" b="0" dirty="0" smtClean="0">
                <a:latin typeface="华文楷体" panose="02010600040101010101" pitchFamily="2" charset="-122"/>
                <a:ea typeface="华文楷体" panose="02010600040101010101" pitchFamily="2" charset="-122"/>
              </a:rPr>
              <a:t>次序</a:t>
            </a:r>
            <a:r>
              <a:rPr lang="zh-CN" altLang="en-US"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0" indent="0">
              <a:buNone/>
            </a:pPr>
            <a:r>
              <a:rPr lang="zh-CN" altLang="zh-CN" sz="2800" dirty="0" smtClean="0">
                <a:latin typeface="华文楷体" panose="02010600040101010101" pitchFamily="2" charset="-122"/>
                <a:ea typeface="华文楷体" panose="02010600040101010101" pitchFamily="2" charset="-122"/>
              </a:rPr>
              <a:t>层次</a:t>
            </a:r>
            <a:r>
              <a:rPr lang="zh-CN" altLang="zh-CN" sz="2800" dirty="0">
                <a:latin typeface="华文楷体" panose="02010600040101010101" pitchFamily="2" charset="-122"/>
                <a:ea typeface="华文楷体" panose="02010600040101010101" pitchFamily="2" charset="-122"/>
              </a:rPr>
              <a:t>遍历算法：</a:t>
            </a:r>
          </a:p>
          <a:p>
            <a:pPr marL="0" indent="0">
              <a:buNone/>
            </a:pPr>
            <a:r>
              <a:rPr lang="zh-CN" altLang="zh-CN" sz="2800" b="0" dirty="0">
                <a:latin typeface="华文楷体" panose="02010600040101010101" pitchFamily="2" charset="-122"/>
                <a:ea typeface="华文楷体" panose="02010600040101010101" pitchFamily="2" charset="-122"/>
              </a:rPr>
              <a:t>如果二叉树为空，遍历操作为空。否则</a:t>
            </a:r>
            <a:r>
              <a:rPr lang="zh-CN" altLang="zh-CN" sz="2800" b="0" dirty="0" smtClean="0">
                <a:latin typeface="华文楷体" panose="02010600040101010101" pitchFamily="2" charset="-122"/>
                <a:ea typeface="华文楷体" panose="02010600040101010101" pitchFamily="2" charset="-122"/>
              </a:rPr>
              <a:t>，将</a:t>
            </a:r>
            <a:r>
              <a:rPr lang="zh-CN" altLang="zh-CN" sz="2800" b="0" dirty="0">
                <a:latin typeface="华文楷体" panose="02010600040101010101" pitchFamily="2" charset="-122"/>
                <a:ea typeface="华文楷体" panose="02010600040101010101" pitchFamily="2" charset="-122"/>
              </a:rPr>
              <a:t>根结点进队</a:t>
            </a:r>
            <a:r>
              <a:rPr lang="zh-CN" altLang="zh-CN" sz="2800" b="0" dirty="0" smtClean="0">
                <a:latin typeface="华文楷体" panose="02010600040101010101" pitchFamily="2" charset="-122"/>
                <a:ea typeface="华文楷体" panose="02010600040101010101" pitchFamily="2" charset="-122"/>
              </a:rPr>
              <a:t>，反复</a:t>
            </a:r>
            <a:r>
              <a:rPr lang="zh-CN" altLang="zh-CN" sz="2800" b="0" dirty="0">
                <a:latin typeface="华文楷体" panose="02010600040101010101" pitchFamily="2" charset="-122"/>
                <a:ea typeface="华文楷体" panose="02010600040101010101" pitchFamily="2" charset="-122"/>
              </a:rPr>
              <a:t>循环进行以下</a:t>
            </a:r>
            <a:r>
              <a:rPr lang="zh-CN" altLang="zh-CN" sz="2800" b="0" dirty="0" smtClean="0">
                <a:latin typeface="华文楷体" panose="02010600040101010101" pitchFamily="2" charset="-122"/>
                <a:ea typeface="华文楷体" panose="02010600040101010101" pitchFamily="2" charset="-122"/>
              </a:rPr>
              <a:t>操作</a:t>
            </a:r>
            <a:r>
              <a:rPr lang="zh-CN" altLang="en-US" sz="2800" b="0" dirty="0" smtClean="0">
                <a:latin typeface="华文楷体" panose="02010600040101010101" pitchFamily="2" charset="-122"/>
                <a:ea typeface="华文楷体" panose="02010600040101010101" pitchFamily="2" charset="-122"/>
              </a:rPr>
              <a:t>，直到队空</a:t>
            </a:r>
            <a:r>
              <a:rPr lang="zh-CN" altLang="zh-CN" sz="2800" b="0" dirty="0" smtClean="0">
                <a:latin typeface="华文楷体" panose="02010600040101010101" pitchFamily="2" charset="-122"/>
                <a:ea typeface="华文楷体" panose="02010600040101010101" pitchFamily="2" charset="-122"/>
              </a:rPr>
              <a:t>：</a:t>
            </a:r>
            <a:r>
              <a:rPr lang="zh-CN" altLang="zh-CN" sz="2800" b="0" dirty="0">
                <a:latin typeface="华文楷体" panose="02010600040101010101" pitchFamily="2" charset="-122"/>
                <a:ea typeface="华文楷体" panose="02010600040101010101" pitchFamily="2" charset="-122"/>
              </a:rPr>
              <a:t>队首结点出队、访问，如果该结点有左子，左子进队；如果该结点有右子，右子进队</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层次遍历算法分析：</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1694966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346990"/>
            <a:ext cx="5555487" cy="5192958"/>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LevelOrder</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层次遍历二叉树算法的实现。</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seqQueue</a:t>
            </a:r>
            <a:r>
              <a:rPr lang="en-US" altLang="zh-CN" b="0" dirty="0">
                <a:ea typeface="华文楷体" panose="02010600040101010101" pitchFamily="2" charset="-122"/>
                <a:cs typeface="Times New Roman" panose="02020603050405020304" pitchFamily="18" charset="0"/>
              </a:rPr>
              <a:t>&lt;Node&lt;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*&gt; que;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*p;</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if (!root) return; //</a:t>
            </a:r>
            <a:r>
              <a:rPr lang="zh-CN" altLang="zh-CN" b="0" dirty="0">
                <a:ea typeface="华文楷体" panose="02010600040101010101" pitchFamily="2" charset="-122"/>
                <a:cs typeface="Times New Roman" panose="02020603050405020304" pitchFamily="18" charset="0"/>
              </a:rPr>
              <a:t>二叉树为空</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que.enQueue</a:t>
            </a:r>
            <a:r>
              <a:rPr lang="en-US" altLang="zh-CN" b="0" dirty="0">
                <a:ea typeface="华文楷体" panose="02010600040101010101" pitchFamily="2" charset="-122"/>
                <a:cs typeface="Times New Roman" panose="02020603050405020304" pitchFamily="18" charset="0"/>
              </a:rPr>
              <a:t>(root</a:t>
            </a:r>
            <a:r>
              <a:rPr lang="en-US" altLang="zh-CN" b="0" dirty="0" smtClean="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1" y="644951"/>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层次遍历的非递归算法实现</a:t>
            </a:r>
            <a:r>
              <a:rPr lang="en-US"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cxnSp>
        <p:nvCxnSpPr>
          <p:cNvPr id="3" name="直接连接符 2"/>
          <p:cNvCxnSpPr/>
          <p:nvPr/>
        </p:nvCxnSpPr>
        <p:spPr>
          <a:xfrm>
            <a:off x="5496051" y="1487757"/>
            <a:ext cx="0" cy="551101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3"/>
          <p:cNvSpPr txBox="1">
            <a:spLocks noChangeArrowheads="1"/>
          </p:cNvSpPr>
          <p:nvPr/>
        </p:nvSpPr>
        <p:spPr>
          <a:xfrm>
            <a:off x="5804450" y="1487757"/>
            <a:ext cx="5555487" cy="491142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zh-CN" b="0" dirty="0"/>
          </a:p>
        </p:txBody>
      </p:sp>
      <p:sp>
        <p:nvSpPr>
          <p:cNvPr id="2" name="文本框 1"/>
          <p:cNvSpPr txBox="1"/>
          <p:nvPr/>
        </p:nvSpPr>
        <p:spPr>
          <a:xfrm>
            <a:off x="5606946" y="1382377"/>
            <a:ext cx="6042993" cy="4154984"/>
          </a:xfrm>
          <a:prstGeom prst="rect">
            <a:avLst/>
          </a:prstGeom>
          <a:noFill/>
        </p:spPr>
        <p:txBody>
          <a:bodyPr wrap="square" rtlCol="0">
            <a:spAutoFit/>
          </a:bodyPr>
          <a:lstStyle/>
          <a:p>
            <a:r>
              <a:rPr lang="en-US" altLang="zh-CN" dirty="0"/>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while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que.isEmpty</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p =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que.front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que.deQueue</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b="1" dirty="0" err="1">
                <a:latin typeface="Times New Roman" panose="02020603050405020304" pitchFamily="18" charset="0"/>
                <a:ea typeface="华文楷体" panose="02010600040101010101" pitchFamily="2" charset="-122"/>
                <a:cs typeface="Times New Roman" panose="02020603050405020304" pitchFamily="18" charset="0"/>
              </a:rPr>
              <a:t>cout</a:t>
            </a:r>
            <a:r>
              <a:rPr lang="en-US" altLang="zh-CN" sz="2400" b="1" dirty="0">
                <a:latin typeface="Times New Roman" panose="02020603050405020304" pitchFamily="18" charset="0"/>
                <a:ea typeface="华文楷体" panose="02010600040101010101" pitchFamily="2" charset="-122"/>
                <a:cs typeface="Times New Roman" panose="02020603050405020304" pitchFamily="18" charset="0"/>
              </a:rPr>
              <a:t> &lt;&lt; p-&gt;data</a:t>
            </a:r>
            <a:r>
              <a:rPr lang="en-US" altLang="zh-CN" sz="2400" b="1" dirty="0" smtClean="0">
                <a:latin typeface="Times New Roman" panose="02020603050405020304" pitchFamily="18" charset="0"/>
                <a:ea typeface="华文楷体" panose="02010600040101010101" pitchFamily="2" charset="-122"/>
                <a:cs typeface="Times New Roman" panose="02020603050405020304" pitchFamily="18" charset="0"/>
              </a:rPr>
              <a:t>;</a:t>
            </a:r>
          </a:p>
          <a:p>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(p-&gt;left) </a:t>
            </a:r>
            <a:r>
              <a:rPr lang="en-US" altLang="zh-CN" sz="2400" b="1" dirty="0" err="1">
                <a:latin typeface="Times New Roman" panose="02020603050405020304" pitchFamily="18" charset="0"/>
                <a:ea typeface="华文楷体" panose="02010600040101010101" pitchFamily="2" charset="-122"/>
                <a:cs typeface="Times New Roman" panose="02020603050405020304" pitchFamily="18" charset="0"/>
              </a:rPr>
              <a:t>que.enQueue</a:t>
            </a:r>
            <a:r>
              <a:rPr lang="en-US" altLang="zh-CN" sz="2400" b="1" dirty="0">
                <a:latin typeface="Times New Roman" panose="02020603050405020304" pitchFamily="18" charset="0"/>
                <a:ea typeface="华文楷体" panose="02010600040101010101" pitchFamily="2" charset="-122"/>
                <a:cs typeface="Times New Roman" panose="02020603050405020304" pitchFamily="18" charset="0"/>
              </a:rPr>
              <a:t>(p-&gt;left);</a:t>
            </a:r>
            <a:endParaRPr lang="zh-CN" altLang="zh-CN" sz="2400" b="1"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if (p-&gt;right</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b="1" dirty="0" err="1" smtClean="0">
                <a:latin typeface="Times New Roman" panose="02020603050405020304" pitchFamily="18" charset="0"/>
                <a:ea typeface="华文楷体" panose="02010600040101010101" pitchFamily="2" charset="-122"/>
                <a:cs typeface="Times New Roman" panose="02020603050405020304" pitchFamily="18" charset="0"/>
              </a:rPr>
              <a:t>que.enQueue</a:t>
            </a:r>
            <a:r>
              <a:rPr lang="en-US" altLang="zh-CN" sz="2400" b="1" dirty="0" smtClean="0">
                <a:latin typeface="Times New Roman" panose="02020603050405020304" pitchFamily="18" charset="0"/>
                <a:ea typeface="华文楷体" panose="02010600040101010101" pitchFamily="2" charset="-122"/>
                <a:cs typeface="Times New Roman" panose="02020603050405020304" pitchFamily="18" charset="0"/>
              </a:rPr>
              <a:t>(p-</a:t>
            </a:r>
            <a:r>
              <a:rPr lang="en-US" altLang="zh-CN" sz="2400" b="1" dirty="0">
                <a:latin typeface="Times New Roman" panose="02020603050405020304" pitchFamily="18" charset="0"/>
                <a:ea typeface="华文楷体" panose="02010600040101010101" pitchFamily="2" charset="-122"/>
                <a:cs typeface="Times New Roman" panose="02020603050405020304" pitchFamily="18" charset="0"/>
              </a:rPr>
              <a:t>&gt;right);</a:t>
            </a:r>
            <a:endParaRPr lang="zh-CN" altLang="zh-CN" sz="2400" b="1"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cout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&lt;&lt;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endl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4" name="椭圆 3"/>
          <p:cNvSpPr/>
          <p:nvPr/>
        </p:nvSpPr>
        <p:spPr>
          <a:xfrm>
            <a:off x="11359937" y="6399181"/>
            <a:ext cx="174566" cy="24981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5" name="文本框 4"/>
              <p:cNvSpPr txBox="1"/>
              <p:nvPr/>
            </p:nvSpPr>
            <p:spPr>
              <a:xfrm>
                <a:off x="5606945" y="5535589"/>
                <a:ext cx="6042993" cy="1107996"/>
              </a:xfrm>
              <a:prstGeom prst="rect">
                <a:avLst/>
              </a:prstGeom>
              <a:noFill/>
            </p:spPr>
            <p:txBody>
              <a:bodyPr wrap="square" rtlCol="0">
                <a:spAutoFit/>
              </a:bodyPr>
              <a:lstStyle/>
              <a:p>
                <a:r>
                  <a:rPr lang="zh-CN" altLang="zh-CN" sz="2400" dirty="0">
                    <a:latin typeface="华文楷体" panose="02010600040101010101" pitchFamily="2" charset="-122"/>
                    <a:ea typeface="华文楷体" panose="02010600040101010101" pitchFamily="2" charset="-122"/>
                  </a:rPr>
                  <a:t>每一轮循环都出队访问一个结点，共循环了</a:t>
                </a:r>
                <a:r>
                  <a:rPr lang="en-US" altLang="zh-CN" sz="2400" dirty="0">
                    <a:latin typeface="华文楷体" panose="02010600040101010101" pitchFamily="2" charset="-122"/>
                    <a:ea typeface="华文楷体" panose="02010600040101010101" pitchFamily="2" charset="-122"/>
                  </a:rPr>
                  <a:t>n</a:t>
                </a:r>
                <a:r>
                  <a:rPr lang="zh-CN" altLang="zh-CN" sz="2400" dirty="0">
                    <a:latin typeface="华文楷体" panose="02010600040101010101" pitchFamily="2" charset="-122"/>
                    <a:ea typeface="华文楷体" panose="02010600040101010101" pitchFamily="2" charset="-122"/>
                  </a:rPr>
                  <a:t>次，时间复杂度为</a:t>
                </a:r>
                <a14:m>
                  <m:oMath xmlns:m="http://schemas.openxmlformats.org/officeDocument/2006/math">
                    <m:r>
                      <m:rPr>
                        <m:sty m:val="p"/>
                      </m:rPr>
                      <a:rPr lang="en-US" altLang="zh-CN" sz="2400">
                        <a:latin typeface="Cambria Math" panose="02040503050406030204" pitchFamily="18" charset="0"/>
                      </a:rPr>
                      <m:t>O</m:t>
                    </m:r>
                    <m:r>
                      <a:rPr lang="en-US" altLang="zh-CN" sz="2400">
                        <a:latin typeface="Cambria Math" panose="02040503050406030204" pitchFamily="18" charset="0"/>
                      </a:rPr>
                      <m:t>(</m:t>
                    </m:r>
                    <m:r>
                      <m:rPr>
                        <m:sty m:val="p"/>
                      </m:rPr>
                      <a:rPr lang="en-US" altLang="zh-CN" sz="2400">
                        <a:latin typeface="Cambria Math" panose="02040503050406030204" pitchFamily="18" charset="0"/>
                      </a:rPr>
                      <m:t>n</m:t>
                    </m:r>
                    <m:r>
                      <a:rPr lang="en-US" altLang="zh-CN" sz="2400">
                        <a:latin typeface="Cambria Math" panose="02040503050406030204" pitchFamily="18" charset="0"/>
                      </a:rPr>
                      <m:t>)</m:t>
                    </m:r>
                  </m:oMath>
                </a14:m>
                <a:r>
                  <a:rPr lang="zh-CN" altLang="zh-CN" sz="2400" dirty="0">
                    <a:latin typeface="华文楷体" panose="02010600040101010101" pitchFamily="2" charset="-122"/>
                    <a:ea typeface="华文楷体" panose="02010600040101010101" pitchFamily="2" charset="-122"/>
                  </a:rPr>
                  <a:t>。</a:t>
                </a:r>
                <a:endParaRPr lang="en-US" altLang="zh-CN" sz="2800" dirty="0">
                  <a:latin typeface="华文楷体" panose="02010600040101010101" pitchFamily="2" charset="-122"/>
                  <a:ea typeface="华文楷体" panose="02010600040101010101" pitchFamily="2" charset="-122"/>
                </a:endParaRPr>
              </a:p>
              <a:p>
                <a:endParaRPr lang="zh-CN" altLang="en-US" dirty="0"/>
              </a:p>
            </p:txBody>
          </p:sp>
        </mc:Choice>
        <mc:Fallback xmlns="">
          <p:sp>
            <p:nvSpPr>
              <p:cNvPr id="5" name="文本框 4"/>
              <p:cNvSpPr txBox="1">
                <a:spLocks noRot="1" noChangeAspect="1" noMove="1" noResize="1" noEditPoints="1" noAdjustHandles="1" noChangeArrowheads="1" noChangeShapeType="1" noTextEdit="1"/>
              </p:cNvSpPr>
              <p:nvPr/>
            </p:nvSpPr>
            <p:spPr>
              <a:xfrm>
                <a:off x="5606945" y="5535589"/>
                <a:ext cx="6042993" cy="1107996"/>
              </a:xfrm>
              <a:prstGeom prst="rect">
                <a:avLst/>
              </a:prstGeom>
              <a:blipFill>
                <a:blip r:embed="rId3"/>
                <a:stretch>
                  <a:fillRect l="-1615" t="-4396" r="-40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48061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59" y="1568889"/>
            <a:ext cx="11531478" cy="4911423"/>
          </a:xfrm>
        </p:spPr>
        <p:txBody>
          <a:bodyPr>
            <a:normAutofit/>
          </a:bodyPr>
          <a:lstStyle/>
          <a:p>
            <a:pPr lvl="0">
              <a:buFont typeface="Wingdings" panose="05000000000000000000" pitchFamily="2" charset="2"/>
              <a:buChar char="Ø"/>
            </a:pPr>
            <a:r>
              <a:rPr lang="zh-CN" altLang="zh-CN" sz="2800" dirty="0">
                <a:latin typeface="华文楷体" panose="02010600040101010101" pitchFamily="2" charset="-122"/>
                <a:ea typeface="华文楷体" panose="02010600040101010101" pitchFamily="2" charset="-122"/>
              </a:rPr>
              <a:t>前序遍历：</a:t>
            </a:r>
            <a:r>
              <a:rPr lang="zh-CN" altLang="zh-CN" sz="2800" b="0" dirty="0">
                <a:latin typeface="华文楷体" panose="02010600040101010101" pitchFamily="2" charset="-122"/>
                <a:ea typeface="华文楷体" panose="02010600040101010101" pitchFamily="2" charset="-122"/>
              </a:rPr>
              <a:t>如果二叉树为空，遍历操作为空。否则，先访问根结点，然后前序遍历根的左子树，再前序遍历根的右子树</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ea typeface="华文楷体" panose="02010600040101010101" pitchFamily="2" charset="-122"/>
              <a:cs typeface="Times New Roman" panose="02020603050405020304" pitchFamily="18" charset="0"/>
            </a:endParaRPr>
          </a:p>
          <a:p>
            <a:pPr lvl="0">
              <a:buFont typeface="Wingdings" panose="05000000000000000000" pitchFamily="2" charset="2"/>
              <a:buChar char="Ø"/>
            </a:pPr>
            <a:r>
              <a:rPr lang="zh-CN" altLang="en-US" sz="2800" b="0" dirty="0">
                <a:latin typeface="华文楷体" panose="02010600040101010101" pitchFamily="2" charset="-122"/>
                <a:ea typeface="华文楷体" panose="02010600040101010101" pitchFamily="2" charset="-122"/>
              </a:rPr>
              <a:t>右</a:t>
            </a:r>
            <a:r>
              <a:rPr lang="zh-CN" altLang="en-US" sz="2800" b="0" dirty="0" smtClean="0">
                <a:latin typeface="华文楷体" panose="02010600040101010101" pitchFamily="2" charset="-122"/>
                <a:ea typeface="华文楷体" panose="02010600040101010101" pitchFamily="2" charset="-122"/>
              </a:rPr>
              <a:t>图前序遍历序列：</a:t>
            </a:r>
            <a:r>
              <a:rPr lang="en-US" altLang="zh-CN" sz="2800" b="0" dirty="0" smtClean="0">
                <a:latin typeface="华文楷体" panose="02010600040101010101" pitchFamily="2" charset="-122"/>
                <a:ea typeface="华文楷体" panose="02010600040101010101" pitchFamily="2" charset="-122"/>
              </a:rPr>
              <a:t>ALBECD</a:t>
            </a:r>
            <a:endParaRPr lang="zh-CN"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二叉树的前序遍历</a:t>
            </a:r>
            <a:endParaRPr lang="zh-CN" altLang="en-US" dirty="0">
              <a:latin typeface="华文楷体" panose="02010600040101010101" pitchFamily="2" charset="-122"/>
              <a:ea typeface="华文楷体" panose="02010600040101010101" pitchFamily="2" charset="-122"/>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3520216" y="3257811"/>
            <a:ext cx="7870027" cy="3222501"/>
          </a:xfrm>
          <a:prstGeom prst="rect">
            <a:avLst/>
          </a:prstGeom>
          <a:noFill/>
          <a:ln>
            <a:noFill/>
          </a:ln>
        </p:spPr>
      </p:pic>
    </p:spTree>
    <p:extLst>
      <p:ext uri="{BB962C8B-B14F-4D97-AF65-F5344CB8AC3E}">
        <p14:creationId xmlns:p14="http://schemas.microsoft.com/office/powerpoint/2010/main" val="27255878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68890"/>
            <a:ext cx="4647984" cy="4712640"/>
          </a:xfrm>
        </p:spPr>
        <p:txBody>
          <a:bodyPr>
            <a:normAutofit/>
          </a:bodyPr>
          <a:lstStyle/>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对</a:t>
            </a:r>
            <a:r>
              <a:rPr lang="zh-CN" altLang="zh-CN" sz="2800" b="0" dirty="0" smtClean="0">
                <a:latin typeface="华文楷体" panose="02010600040101010101" pitchFamily="2" charset="-122"/>
                <a:ea typeface="华文楷体" panose="02010600040101010101" pitchFamily="2" charset="-122"/>
              </a:rPr>
              <a:t>前序</a:t>
            </a:r>
            <a:r>
              <a:rPr lang="zh-CN" altLang="en-US" sz="2800" b="0" dirty="0" smtClean="0">
                <a:latin typeface="华文楷体" panose="02010600040101010101" pitchFamily="2" charset="-122"/>
                <a:ea typeface="华文楷体" panose="02010600040101010101" pitchFamily="2" charset="-122"/>
              </a:rPr>
              <a:t>遍历的定义是一种递归的形式。</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用</a:t>
            </a:r>
            <a:r>
              <a:rPr lang="zh-CN" altLang="zh-CN" sz="2800" b="0" dirty="0">
                <a:latin typeface="华文楷体" panose="02010600040101010101" pitchFamily="2" charset="-122"/>
                <a:ea typeface="华文楷体" panose="02010600040101010101" pitchFamily="2" charset="-122"/>
              </a:rPr>
              <a:t>递归来实现前</a:t>
            </a:r>
            <a:r>
              <a:rPr lang="zh-CN" altLang="zh-CN" sz="2800" b="0" dirty="0" smtClean="0">
                <a:latin typeface="华文楷体" panose="02010600040101010101" pitchFamily="2" charset="-122"/>
                <a:ea typeface="华文楷体" panose="02010600040101010101" pitchFamily="2" charset="-122"/>
              </a:rPr>
              <a:t>序遍历</a:t>
            </a:r>
            <a:r>
              <a:rPr lang="zh-CN" altLang="zh-CN" sz="2800" b="0" dirty="0">
                <a:latin typeface="华文楷体" panose="02010600040101010101" pitchFamily="2" charset="-122"/>
                <a:ea typeface="华文楷体" panose="02010600040101010101" pitchFamily="2" charset="-122"/>
              </a:rPr>
              <a:t>非常直观、简单，只需要将定义换成具体的、用高级语言书写的语句就可以了</a:t>
            </a:r>
            <a:r>
              <a:rPr lang="zh-CN" altLang="zh-CN" sz="2800" b="0" dirty="0" smtClean="0">
                <a:latin typeface="华文楷体" panose="02010600040101010101" pitchFamily="2" charset="-122"/>
                <a:ea typeface="华文楷体" panose="02010600040101010101" pitchFamily="2" charset="-122"/>
              </a:rPr>
              <a:t>。</a:t>
            </a:r>
            <a:endParaRPr lang="zh-CN"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二叉树的前序遍历</a:t>
            </a:r>
            <a:endParaRPr lang="zh-CN" altLang="en-US" dirty="0">
              <a:latin typeface="华文楷体" panose="02010600040101010101" pitchFamily="2" charset="-122"/>
              <a:ea typeface="华文楷体" panose="02010600040101010101" pitchFamily="2" charset="-122"/>
            </a:endParaRPr>
          </a:p>
        </p:txBody>
      </p:sp>
      <p:sp>
        <p:nvSpPr>
          <p:cNvPr id="4" name="Rectangle 3"/>
          <p:cNvSpPr txBox="1">
            <a:spLocks noChangeArrowheads="1"/>
          </p:cNvSpPr>
          <p:nvPr/>
        </p:nvSpPr>
        <p:spPr>
          <a:xfrm>
            <a:off x="4989444" y="1425757"/>
            <a:ext cx="7093010" cy="4998906"/>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template &lt;class </a:t>
            </a:r>
            <a:r>
              <a:rPr lang="en-US" altLang="zh-CN" b="0" dirty="0" err="1" smtClean="0">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&gt;</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void </a:t>
            </a:r>
            <a:r>
              <a:rPr lang="en-US" altLang="zh-CN" b="0" dirty="0" err="1" smtClean="0">
                <a:ea typeface="华文楷体" panose="02010600040101010101" pitchFamily="2" charset="-122"/>
                <a:cs typeface="Times New Roman" panose="02020603050405020304" pitchFamily="18" charset="0"/>
              </a:rPr>
              <a:t>BTree</a:t>
            </a:r>
            <a:r>
              <a:rPr lang="en-US" altLang="zh-CN" b="0" dirty="0" smtClean="0">
                <a:ea typeface="华文楷体" panose="02010600040101010101" pitchFamily="2" charset="-122"/>
                <a:cs typeface="Times New Roman" panose="02020603050405020304" pitchFamily="18" charset="0"/>
              </a:rPr>
              <a:t>&lt;</a:t>
            </a:r>
            <a:r>
              <a:rPr lang="en-US" altLang="zh-CN" b="0" dirty="0" err="1" smtClean="0">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&gt;::</a:t>
            </a:r>
            <a:r>
              <a:rPr lang="en-US" altLang="zh-CN" b="0" dirty="0" err="1" smtClean="0">
                <a:ea typeface="华文楷体" panose="02010600040101010101" pitchFamily="2" charset="-122"/>
                <a:cs typeface="Times New Roman" panose="02020603050405020304" pitchFamily="18" charset="0"/>
              </a:rPr>
              <a:t>PreOrder</a:t>
            </a:r>
            <a:r>
              <a:rPr lang="en-US" altLang="zh-CN" b="0" dirty="0" smtClean="0">
                <a:ea typeface="华文楷体" panose="02010600040101010101" pitchFamily="2" charset="-122"/>
                <a:cs typeface="Times New Roman" panose="02020603050405020304" pitchFamily="18" charset="0"/>
              </a:rPr>
              <a:t>(Node&lt;</a:t>
            </a:r>
            <a:r>
              <a:rPr lang="en-US" altLang="zh-CN" b="0" dirty="0" err="1" smtClean="0">
                <a:ea typeface="华文楷体" panose="02010600040101010101" pitchFamily="2" charset="-122"/>
                <a:cs typeface="Times New Roman" panose="02020603050405020304" pitchFamily="18" charset="0"/>
              </a:rPr>
              <a:t>elemType</a:t>
            </a:r>
            <a:r>
              <a:rPr lang="en-US" altLang="zh-CN" b="0" dirty="0" smtClean="0">
                <a:ea typeface="华文楷体" panose="02010600040101010101" pitchFamily="2" charset="-122"/>
                <a:cs typeface="Times New Roman" panose="02020603050405020304" pitchFamily="18" charset="0"/>
              </a:rPr>
              <a:t>&gt; *t)</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a:t>
            </a:r>
            <a:r>
              <a:rPr lang="zh-CN" altLang="zh-CN" b="0" dirty="0" smtClean="0">
                <a:ea typeface="华文楷体" panose="02010600040101010101" pitchFamily="2" charset="-122"/>
                <a:cs typeface="Times New Roman" panose="02020603050405020304" pitchFamily="18" charset="0"/>
              </a:rPr>
              <a:t>前序遍历以</a:t>
            </a:r>
            <a:r>
              <a:rPr lang="en-US" altLang="zh-CN" b="0" dirty="0" smtClean="0">
                <a:ea typeface="华文楷体" panose="02010600040101010101" pitchFamily="2" charset="-122"/>
                <a:cs typeface="Times New Roman" panose="02020603050405020304" pitchFamily="18" charset="0"/>
              </a:rPr>
              <a:t>t</a:t>
            </a:r>
            <a:r>
              <a:rPr lang="zh-CN" altLang="zh-CN" b="0" dirty="0" smtClean="0">
                <a:ea typeface="华文楷体" panose="02010600040101010101" pitchFamily="2" charset="-122"/>
                <a:cs typeface="Times New Roman" panose="02020603050405020304" pitchFamily="18" charset="0"/>
              </a:rPr>
              <a:t>为根二叉树递归算法的实现。</a:t>
            </a: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if (!t) return;</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cout</a:t>
            </a:r>
            <a:r>
              <a:rPr lang="en-US" altLang="zh-CN" b="0" dirty="0" smtClean="0">
                <a:ea typeface="华文楷体" panose="02010600040101010101" pitchFamily="2" charset="-122"/>
                <a:cs typeface="Times New Roman" panose="02020603050405020304" pitchFamily="18" charset="0"/>
              </a:rPr>
              <a:t> &lt;&lt; t-&gt;data;</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PreOrder</a:t>
            </a:r>
            <a:r>
              <a:rPr lang="en-US" altLang="zh-CN" b="0" dirty="0" smtClean="0">
                <a:ea typeface="华文楷体" panose="02010600040101010101" pitchFamily="2" charset="-122"/>
                <a:cs typeface="Times New Roman" panose="02020603050405020304" pitchFamily="18" charset="0"/>
              </a:rPr>
              <a:t>(t-&gt;left);</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    </a:t>
            </a:r>
            <a:r>
              <a:rPr lang="en-US" altLang="zh-CN" b="0" dirty="0" err="1" smtClean="0">
                <a:ea typeface="华文楷体" panose="02010600040101010101" pitchFamily="2" charset="-122"/>
                <a:cs typeface="Times New Roman" panose="02020603050405020304" pitchFamily="18" charset="0"/>
              </a:rPr>
              <a:t>PreOrder</a:t>
            </a:r>
            <a:r>
              <a:rPr lang="en-US" altLang="zh-CN" b="0" dirty="0" smtClean="0">
                <a:ea typeface="华文楷体" panose="02010600040101010101" pitchFamily="2" charset="-122"/>
                <a:cs typeface="Times New Roman" panose="02020603050405020304" pitchFamily="18" charset="0"/>
              </a:rPr>
              <a:t>(t-&gt;right);</a:t>
            </a:r>
            <a:endParaRPr lang="zh-CN" altLang="zh-CN" b="0" dirty="0" smtClean="0">
              <a:ea typeface="华文楷体" panose="02010600040101010101" pitchFamily="2" charset="-122"/>
              <a:cs typeface="Times New Roman" panose="02020603050405020304" pitchFamily="18" charset="0"/>
            </a:endParaRPr>
          </a:p>
          <a:p>
            <a:pPr marL="0" indent="0">
              <a:buFont typeface="Wingdings" panose="05000000000000000000" pitchFamily="2" charset="2"/>
              <a:buNone/>
            </a:pPr>
            <a:r>
              <a:rPr lang="en-US" altLang="zh-CN" b="0" dirty="0" smtClean="0">
                <a:ea typeface="华文楷体" panose="02010600040101010101" pitchFamily="2" charset="-122"/>
                <a:cs typeface="Times New Roman" panose="02020603050405020304" pitchFamily="18" charset="0"/>
              </a:rPr>
              <a:t>}</a:t>
            </a:r>
            <a:endParaRPr lang="zh-CN" altLang="zh-CN" sz="2800" b="0" dirty="0">
              <a:ea typeface="华文楷体" panose="02010600040101010101" pitchFamily="2" charset="-122"/>
              <a:cs typeface="Times New Roman" panose="02020603050405020304" pitchFamily="18" charset="0"/>
            </a:endParaRPr>
          </a:p>
        </p:txBody>
      </p:sp>
      <p:cxnSp>
        <p:nvCxnSpPr>
          <p:cNvPr id="3" name="直接连接符 2"/>
          <p:cNvCxnSpPr/>
          <p:nvPr/>
        </p:nvCxnSpPr>
        <p:spPr>
          <a:xfrm>
            <a:off x="4790661" y="1346990"/>
            <a:ext cx="0" cy="5511010"/>
          </a:xfrm>
          <a:prstGeom prst="line">
            <a:avLst/>
          </a:prstGeom>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7998518" y="4102495"/>
            <a:ext cx="4501379" cy="1938992"/>
          </a:xfrm>
          <a:prstGeom prst="rect">
            <a:avLst/>
          </a:prstGeom>
          <a:noFill/>
        </p:spPr>
        <p:txBody>
          <a:bodyPr wrap="square" rtlCol="0">
            <a:spAutoFit/>
          </a:bodyPr>
          <a:lstStyle/>
          <a:p>
            <a:r>
              <a:rPr lang="zh-CN" altLang="en-US" sz="2400" b="1" dirty="0" smtClean="0">
                <a:solidFill>
                  <a:srgbClr val="FF0000"/>
                </a:solidFill>
              </a:rPr>
              <a:t>时间效率分析：</a:t>
            </a:r>
            <a:endParaRPr lang="en-US" altLang="zh-CN" sz="2400" b="1" dirty="0" smtClean="0">
              <a:solidFill>
                <a:srgbClr val="FF0000"/>
              </a:solidFill>
            </a:endParaRPr>
          </a:p>
          <a:p>
            <a:r>
              <a:rPr lang="zh-CN" altLang="en-US" sz="2400" dirty="0" smtClean="0">
                <a:solidFill>
                  <a:srgbClr val="FF0000"/>
                </a:solidFill>
              </a:rPr>
              <a:t>每次执行两个</a:t>
            </a:r>
            <a:r>
              <a:rPr lang="en-US" altLang="zh-CN" sz="2400" dirty="0" smtClean="0">
                <a:solidFill>
                  <a:srgbClr val="FF0000"/>
                </a:solidFill>
              </a:rPr>
              <a:t>return</a:t>
            </a:r>
            <a:r>
              <a:rPr lang="zh-CN" altLang="en-US" sz="2400" dirty="0" smtClean="0">
                <a:solidFill>
                  <a:srgbClr val="FF0000"/>
                </a:solidFill>
              </a:rPr>
              <a:t>二选一</a:t>
            </a:r>
            <a:endParaRPr lang="en-US" altLang="zh-CN" sz="2400" dirty="0" smtClean="0">
              <a:solidFill>
                <a:srgbClr val="FF0000"/>
              </a:solidFill>
            </a:endParaRPr>
          </a:p>
          <a:p>
            <a:r>
              <a:rPr lang="zh-CN" altLang="en-US" sz="2400" dirty="0" smtClean="0">
                <a:solidFill>
                  <a:srgbClr val="FF0000"/>
                </a:solidFill>
              </a:rPr>
              <a:t>每个结点经历一次输出</a:t>
            </a:r>
            <a:r>
              <a:rPr lang="en-US" altLang="zh-CN" sz="2400" dirty="0" smtClean="0">
                <a:solidFill>
                  <a:srgbClr val="FF0000"/>
                </a:solidFill>
              </a:rPr>
              <a:t>t-&gt;data</a:t>
            </a:r>
          </a:p>
          <a:p>
            <a:r>
              <a:rPr lang="zh-CN" altLang="en-US" sz="2400" dirty="0" smtClean="0">
                <a:solidFill>
                  <a:srgbClr val="FF0000"/>
                </a:solidFill>
              </a:rPr>
              <a:t>每个空链域经历一次</a:t>
            </a:r>
            <a:r>
              <a:rPr lang="en-US" altLang="zh-CN" sz="2400" dirty="0" smtClean="0">
                <a:solidFill>
                  <a:srgbClr val="FF0000"/>
                </a:solidFill>
              </a:rPr>
              <a:t>return</a:t>
            </a:r>
          </a:p>
          <a:p>
            <a:r>
              <a:rPr lang="zh-CN" altLang="en-US" sz="2400" dirty="0" smtClean="0">
                <a:solidFill>
                  <a:srgbClr val="FF0000"/>
                </a:solidFill>
              </a:rPr>
              <a:t>共</a:t>
            </a:r>
            <a:r>
              <a:rPr lang="en-US" altLang="zh-CN" sz="2400" dirty="0" smtClean="0">
                <a:solidFill>
                  <a:srgbClr val="FF0000"/>
                </a:solidFill>
              </a:rPr>
              <a:t>n+(</a:t>
            </a:r>
            <a:r>
              <a:rPr lang="en-US" altLang="zh-CN" sz="2400" dirty="0" err="1" smtClean="0">
                <a:solidFill>
                  <a:srgbClr val="FF0000"/>
                </a:solidFill>
              </a:rPr>
              <a:t>2n</a:t>
            </a:r>
            <a:r>
              <a:rPr lang="en-US" altLang="zh-CN" sz="2400" dirty="0" smtClean="0">
                <a:solidFill>
                  <a:srgbClr val="FF0000"/>
                </a:solidFill>
              </a:rPr>
              <a:t>-(n-1)) = </a:t>
            </a:r>
            <a:r>
              <a:rPr lang="en-US" altLang="zh-CN" sz="2400" dirty="0" err="1" smtClean="0">
                <a:solidFill>
                  <a:srgbClr val="FF0000"/>
                </a:solidFill>
              </a:rPr>
              <a:t>2n+1</a:t>
            </a:r>
            <a:r>
              <a:rPr lang="zh-CN" altLang="en-US" sz="2400" dirty="0" smtClean="0">
                <a:solidFill>
                  <a:srgbClr val="FF0000"/>
                </a:solidFill>
              </a:rPr>
              <a:t>次</a:t>
            </a:r>
            <a:endParaRPr lang="zh-CN" altLang="en-US" sz="2400" dirty="0">
              <a:solidFill>
                <a:srgbClr val="FF0000"/>
              </a:solidFill>
            </a:endParaRPr>
          </a:p>
        </p:txBody>
      </p:sp>
    </p:spTree>
    <p:extLst>
      <p:ext uri="{BB962C8B-B14F-4D97-AF65-F5344CB8AC3E}">
        <p14:creationId xmlns:p14="http://schemas.microsoft.com/office/powerpoint/2010/main" val="41663655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68890"/>
            <a:ext cx="10810244" cy="4712640"/>
          </a:xfrm>
        </p:spPr>
        <p:txBody>
          <a:bodyPr>
            <a:normAutofit fontScale="92500"/>
          </a:bodyPr>
          <a:lstStyle/>
          <a:p>
            <a:pPr marL="0" indent="0">
              <a:buNone/>
            </a:pPr>
            <a:r>
              <a:rPr lang="zh-CN" altLang="zh-CN" sz="2800" b="0" dirty="0">
                <a:latin typeface="华文楷体" panose="02010600040101010101" pitchFamily="2" charset="-122"/>
                <a:ea typeface="华文楷体" panose="02010600040101010101" pitchFamily="2" charset="-122"/>
              </a:rPr>
              <a:t>遍历即对结构中每个数据元素进行访问且每个元素只访问一次。它是一种最常见的操作，各种数据结构的基本操作很多都可以以遍历为基础得以实现。</a:t>
            </a:r>
            <a:endParaRPr lang="en-US" altLang="zh-CN" sz="2800" b="0" dirty="0">
              <a:latin typeface="华文楷体" panose="02010600040101010101" pitchFamily="2" charset="-122"/>
              <a:ea typeface="华文楷体" panose="02010600040101010101" pitchFamily="2" charset="-122"/>
            </a:endParaRPr>
          </a:p>
          <a:p>
            <a:pPr marL="0" indent="0">
              <a:buNone/>
            </a:pPr>
            <a:r>
              <a:rPr lang="zh-CN" altLang="en-US" sz="2800" dirty="0" smtClean="0">
                <a:latin typeface="华文楷体" panose="02010600040101010101" pitchFamily="2" charset="-122"/>
                <a:ea typeface="华文楷体" panose="02010600040101010101" pitchFamily="2" charset="-122"/>
              </a:rPr>
              <a:t>分析</a:t>
            </a:r>
            <a:r>
              <a:rPr lang="zh-CN" altLang="zh-CN" sz="2800" dirty="0" smtClean="0">
                <a:latin typeface="华文楷体" panose="02010600040101010101" pitchFamily="2" charset="-122"/>
                <a:ea typeface="华文楷体" panose="02010600040101010101" pitchFamily="2" charset="-122"/>
              </a:rPr>
              <a:t>二叉树</a:t>
            </a:r>
            <a:r>
              <a:rPr lang="zh-CN" altLang="zh-CN" sz="2800" dirty="0">
                <a:latin typeface="华文楷体" panose="02010600040101010101" pitchFamily="2" charset="-122"/>
                <a:ea typeface="华文楷体" panose="02010600040101010101" pitchFamily="2" charset="-122"/>
              </a:rPr>
              <a:t>的遍历</a:t>
            </a:r>
            <a:r>
              <a:rPr lang="zh-CN" altLang="en-US" sz="3600" dirty="0" smtClean="0">
                <a:latin typeface="华文楷体" panose="02010600040101010101" pitchFamily="2" charset="-122"/>
                <a:ea typeface="华文楷体" panose="02010600040101010101" pitchFamily="2" charset="-122"/>
              </a:rPr>
              <a:t>：</a:t>
            </a:r>
            <a:endParaRPr lang="en-US" altLang="zh-CN" sz="3600" dirty="0" smtClean="0">
              <a:latin typeface="华文楷体" panose="02010600040101010101" pitchFamily="2" charset="-122"/>
              <a:ea typeface="华文楷体" panose="02010600040101010101" pitchFamily="2" charset="-122"/>
            </a:endParaRPr>
          </a:p>
          <a:p>
            <a:pPr marL="0" indent="0">
              <a:buNone/>
            </a:pPr>
            <a:r>
              <a:rPr lang="zh-CN" altLang="zh-CN" sz="2800" b="0" dirty="0">
                <a:latin typeface="华文楷体" panose="02010600040101010101" pitchFamily="2" charset="-122"/>
                <a:ea typeface="华文楷体" panose="02010600040101010101" pitchFamily="2" charset="-122"/>
              </a:rPr>
              <a:t>二叉链表中每个结点向下有两个叉</a:t>
            </a:r>
            <a:r>
              <a:rPr lang="zh-CN" altLang="zh-CN" sz="2800" b="0" dirty="0" smtClean="0">
                <a:latin typeface="华文楷体" panose="02010600040101010101" pitchFamily="2" charset="-122"/>
                <a:ea typeface="华文楷体" panose="02010600040101010101" pitchFamily="2" charset="-122"/>
              </a:rPr>
              <a:t>，</a:t>
            </a:r>
            <a:r>
              <a:rPr lang="zh-CN" altLang="en-US" sz="2800" b="0" dirty="0" smtClean="0">
                <a:latin typeface="华文楷体" panose="02010600040101010101" pitchFamily="2" charset="-122"/>
                <a:ea typeface="华文楷体" panose="02010600040101010101" pitchFamily="2" charset="-122"/>
              </a:rPr>
              <a:t>即一个</a:t>
            </a:r>
            <a:r>
              <a:rPr lang="zh-CN" altLang="zh-CN" sz="2800" b="0" dirty="0" smtClean="0">
                <a:latin typeface="华文楷体" panose="02010600040101010101" pitchFamily="2" charset="-122"/>
                <a:ea typeface="华文楷体" panose="02010600040101010101" pitchFamily="2" charset="-122"/>
              </a:rPr>
              <a:t>结点</a:t>
            </a:r>
            <a:r>
              <a:rPr lang="zh-CN" altLang="zh-CN" sz="2800" b="0" dirty="0">
                <a:latin typeface="华文楷体" panose="02010600040101010101" pitchFamily="2" charset="-122"/>
                <a:ea typeface="华文楷体" panose="02010600040101010101" pitchFamily="2" charset="-122"/>
              </a:rPr>
              <a:t>有两个直接后继</a:t>
            </a:r>
            <a:r>
              <a:rPr lang="zh-CN" altLang="zh-CN" sz="2800" b="0" dirty="0" smtClean="0">
                <a:latin typeface="华文楷体" panose="02010600040101010101" pitchFamily="2" charset="-122"/>
                <a:ea typeface="华文楷体" panose="02010600040101010101" pitchFamily="2" charset="-122"/>
              </a:rPr>
              <a:t>结点。</a:t>
            </a:r>
            <a:endParaRPr lang="en-US" altLang="zh-CN" sz="2800" b="0" dirty="0" smtClean="0">
              <a:latin typeface="华文楷体" panose="02010600040101010101" pitchFamily="2" charset="-122"/>
              <a:ea typeface="华文楷体" panose="02010600040101010101" pitchFamily="2" charset="-122"/>
            </a:endParaRPr>
          </a:p>
          <a:p>
            <a:pPr marL="0" indent="0">
              <a:buNone/>
            </a:pPr>
            <a:r>
              <a:rPr lang="zh-CN" altLang="zh-CN" sz="2800" b="0" dirty="0" smtClean="0">
                <a:latin typeface="华文楷体" panose="02010600040101010101" pitchFamily="2" charset="-122"/>
                <a:ea typeface="华文楷体" panose="02010600040101010101" pitchFamily="2" charset="-122"/>
              </a:rPr>
              <a:t>如果</a:t>
            </a:r>
            <a:r>
              <a:rPr lang="zh-CN" altLang="zh-CN" sz="2800" b="0" dirty="0">
                <a:latin typeface="华文楷体" panose="02010600040101010101" pitchFamily="2" charset="-122"/>
                <a:ea typeface="华文楷体" panose="02010600040101010101" pitchFamily="2" charset="-122"/>
              </a:rPr>
              <a:t>先访问了根，下面一个要访问的结点是沿左叉去找？还是沿右叉去找？访问完左叉中的结点是否还能回到其父结点及父结点的右叉上去？二叉链表中结点是不存储父结点地址的，从左叉回到父结点</a:t>
            </a:r>
            <a:r>
              <a:rPr lang="zh-CN" altLang="zh-CN" sz="2800" b="0" dirty="0" smtClean="0">
                <a:latin typeface="华文楷体" panose="02010600040101010101" pitchFamily="2" charset="-122"/>
                <a:ea typeface="华文楷体" panose="02010600040101010101" pitchFamily="2" charset="-122"/>
              </a:rPr>
              <a:t>，</a:t>
            </a:r>
            <a:r>
              <a:rPr lang="zh-CN" altLang="en-US" sz="2800" b="0" dirty="0" smtClean="0">
                <a:latin typeface="华文楷体" panose="02010600040101010101" pitchFamily="2" charset="-122"/>
                <a:ea typeface="华文楷体" panose="02010600040101010101" pitchFamily="2" charset="-122"/>
              </a:rPr>
              <a:t>并不容易</a:t>
            </a:r>
            <a:r>
              <a:rPr lang="zh-CN" altLang="zh-CN" sz="2800" b="0" dirty="0" smtClean="0">
                <a:latin typeface="华文楷体" panose="02010600040101010101" pitchFamily="2" charset="-122"/>
                <a:ea typeface="华文楷体" panose="02010600040101010101" pitchFamily="2" charset="-122"/>
              </a:rPr>
              <a:t>。</a:t>
            </a:r>
            <a:endParaRPr lang="zh-CN"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二叉树遍历的非递归算法思想</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902208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68890"/>
            <a:ext cx="11386714" cy="4712640"/>
          </a:xfrm>
        </p:spPr>
        <p:txBody>
          <a:bodyPr>
            <a:normAutofit fontScale="92500"/>
          </a:bodyPr>
          <a:lstStyle/>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二叉树</a:t>
            </a:r>
            <a:r>
              <a:rPr lang="zh-CN" altLang="zh-CN" sz="2800" b="0" dirty="0">
                <a:latin typeface="华文楷体" panose="02010600040101010101" pitchFamily="2" charset="-122"/>
                <a:ea typeface="华文楷体" panose="02010600040101010101" pitchFamily="2" charset="-122"/>
              </a:rPr>
              <a:t>的建立操作，给出了</a:t>
            </a:r>
            <a:r>
              <a:rPr lang="zh-CN" altLang="zh-CN" sz="2800" b="0" dirty="0" smtClean="0">
                <a:latin typeface="华文楷体" panose="02010600040101010101" pitchFamily="2" charset="-122"/>
                <a:ea typeface="华文楷体" panose="02010600040101010101" pitchFamily="2" charset="-122"/>
              </a:rPr>
              <a:t>启示</a:t>
            </a:r>
            <a:r>
              <a:rPr lang="zh-CN" altLang="en-US" sz="2800" b="0" dirty="0" smtClean="0">
                <a:latin typeface="华文楷体" panose="02010600040101010101" pitchFamily="2" charset="-122"/>
                <a:ea typeface="华文楷体" panose="02010600040101010101" pitchFamily="2" charset="-122"/>
              </a:rPr>
              <a:t>，</a:t>
            </a:r>
            <a:r>
              <a:rPr lang="zh-CN" altLang="zh-CN" sz="2800" b="0" dirty="0" smtClean="0">
                <a:latin typeface="华文楷体" panose="02010600040101010101" pitchFamily="2" charset="-122"/>
                <a:ea typeface="华文楷体" panose="02010600040101010101" pitchFamily="2" charset="-122"/>
              </a:rPr>
              <a:t>可以</a:t>
            </a:r>
            <a:r>
              <a:rPr lang="zh-CN" altLang="zh-CN" sz="2800" b="0" dirty="0">
                <a:latin typeface="华文楷体" panose="02010600040101010101" pitchFamily="2" charset="-122"/>
                <a:ea typeface="华文楷体" panose="02010600040101010101" pitchFamily="2" charset="-122"/>
              </a:rPr>
              <a:t>利用一个暂存</a:t>
            </a:r>
            <a:r>
              <a:rPr lang="zh-CN" altLang="zh-CN" sz="2800" b="0" dirty="0" smtClean="0">
                <a:latin typeface="华文楷体" panose="02010600040101010101" pitchFamily="2" charset="-122"/>
                <a:ea typeface="华文楷体" panose="02010600040101010101" pitchFamily="2" charset="-122"/>
              </a:rPr>
              <a:t>机构</a:t>
            </a:r>
            <a:r>
              <a:rPr lang="zh-CN" altLang="en-US" sz="2800" b="0" dirty="0" smtClean="0">
                <a:latin typeface="华文楷体" panose="02010600040101010101" pitchFamily="2" charset="-122"/>
                <a:ea typeface="华文楷体" panose="02010600040101010101" pitchFamily="2" charset="-122"/>
              </a:rPr>
              <a:t>完成。</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根</a:t>
            </a:r>
            <a:r>
              <a:rPr lang="zh-CN" altLang="zh-CN" sz="2800" b="0" dirty="0">
                <a:latin typeface="华文楷体" panose="02010600040101010101" pitchFamily="2" charset="-122"/>
                <a:ea typeface="华文楷体" panose="02010600040101010101" pitchFamily="2" charset="-122"/>
              </a:rPr>
              <a:t>首先进入暂存机构，然后执行下列操作：只要这个机构里有元素，任意取出一个访问，顺手将其所有孩子结点放入暂存机构</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258763" indent="0">
              <a:buNone/>
            </a:pPr>
            <a:r>
              <a:rPr lang="zh-CN" altLang="zh-CN" sz="2800" b="0" dirty="0" smtClean="0">
                <a:latin typeface="华文楷体" panose="02010600040101010101" pitchFamily="2" charset="-122"/>
                <a:ea typeface="华文楷体" panose="02010600040101010101" pitchFamily="2" charset="-122"/>
              </a:rPr>
              <a:t>反复</a:t>
            </a:r>
            <a:r>
              <a:rPr lang="zh-CN" altLang="zh-CN" sz="2800" b="0" dirty="0">
                <a:latin typeface="华文楷体" panose="02010600040101010101" pitchFamily="2" charset="-122"/>
                <a:ea typeface="华文楷体" panose="02010600040101010101" pitchFamily="2" charset="-122"/>
              </a:rPr>
              <a:t>如此，直到暂存机构中没有元素</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258763" indent="0">
              <a:buNone/>
            </a:pPr>
            <a:r>
              <a:rPr lang="zh-CN" altLang="zh-CN" sz="2800" b="0" dirty="0" smtClean="0">
                <a:latin typeface="华文楷体" panose="02010600040101010101" pitchFamily="2" charset="-122"/>
                <a:ea typeface="华文楷体" panose="02010600040101010101" pitchFamily="2" charset="-122"/>
              </a:rPr>
              <a:t>可以</a:t>
            </a:r>
            <a:r>
              <a:rPr lang="zh-CN" altLang="zh-CN" sz="2800" b="0" dirty="0">
                <a:latin typeface="华文楷体" panose="02010600040101010101" pitchFamily="2" charset="-122"/>
                <a:ea typeface="华文楷体" panose="02010600040101010101" pitchFamily="2" charset="-122"/>
              </a:rPr>
              <a:t>看出，每个结点都会有唯一的机会进入这个暂存机构，也有唯一的出</a:t>
            </a:r>
            <a:r>
              <a:rPr lang="zh-CN" altLang="zh-CN" sz="2800" b="0" dirty="0" smtClean="0">
                <a:latin typeface="华文楷体" panose="02010600040101010101" pitchFamily="2" charset="-122"/>
                <a:ea typeface="华文楷体" panose="02010600040101010101" pitchFamily="2" charset="-122"/>
              </a:rPr>
              <a:t>机构</a:t>
            </a:r>
            <a:r>
              <a:rPr lang="zh-CN" altLang="en-US" sz="2800" b="0" dirty="0" smtClean="0">
                <a:latin typeface="华文楷体" panose="02010600040101010101" pitchFamily="2" charset="-122"/>
                <a:ea typeface="华文楷体" panose="02010600040101010101" pitchFamily="2" charset="-122"/>
              </a:rPr>
              <a:t>被访问的</a:t>
            </a:r>
            <a:r>
              <a:rPr lang="zh-CN" altLang="zh-CN" sz="2800" b="0" dirty="0" smtClean="0">
                <a:latin typeface="华文楷体" panose="02010600040101010101" pitchFamily="2" charset="-122"/>
                <a:ea typeface="华文楷体" panose="02010600040101010101" pitchFamily="2" charset="-122"/>
              </a:rPr>
              <a:t>机会。</a:t>
            </a:r>
            <a:r>
              <a:rPr lang="zh-CN" altLang="zh-CN" sz="2800" b="0" dirty="0">
                <a:latin typeface="华文楷体" panose="02010600040101010101" pitchFamily="2" charset="-122"/>
                <a:ea typeface="华文楷体" panose="02010600040101010101" pitchFamily="2" charset="-122"/>
              </a:rPr>
              <a:t>由此能够达到对每个结点访问且只访问一次的目的。</a:t>
            </a:r>
          </a:p>
          <a:p>
            <a:pPr>
              <a:buFont typeface="Wingdings" panose="05000000000000000000" pitchFamily="2" charset="2"/>
              <a:buChar char="Ø"/>
            </a:pPr>
            <a:r>
              <a:rPr lang="zh-CN" altLang="en-US" sz="2800" b="0" dirty="0">
                <a:latin typeface="华文楷体" panose="02010600040101010101" pitchFamily="2" charset="-122"/>
                <a:ea typeface="华文楷体" panose="02010600040101010101" pitchFamily="2" charset="-122"/>
              </a:rPr>
              <a:t>暂</a:t>
            </a:r>
            <a:r>
              <a:rPr lang="zh-CN" altLang="en-US" sz="2800" b="0" dirty="0" smtClean="0">
                <a:latin typeface="华文楷体" panose="02010600040101010101" pitchFamily="2" charset="-122"/>
                <a:ea typeface="华文楷体" panose="02010600040101010101" pitchFamily="2" charset="-122"/>
              </a:rPr>
              <a:t>存机构有两种，栈和队列。根据暂存机构的不同，可分为：层次遍历、前序遍历、中序遍历、后序遍历</a:t>
            </a:r>
            <a:r>
              <a:rPr lang="en-US" altLang="zh-CN" sz="2800" b="0" dirty="0" smtClean="0">
                <a:latin typeface="华文楷体" panose="02010600040101010101" pitchFamily="2" charset="-122"/>
                <a:ea typeface="华文楷体" panose="02010600040101010101" pitchFamily="2" charset="-122"/>
              </a:rPr>
              <a:t>4</a:t>
            </a:r>
            <a:r>
              <a:rPr lang="zh-CN" altLang="en-US" sz="2800" b="0" dirty="0" smtClean="0">
                <a:latin typeface="华文楷体" panose="02010600040101010101" pitchFamily="2" charset="-122"/>
                <a:ea typeface="华文楷体" panose="02010600040101010101" pitchFamily="2" charset="-122"/>
              </a:rPr>
              <a:t>种。</a:t>
            </a:r>
            <a:endParaRPr lang="zh-CN"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a:latin typeface="华文楷体" panose="02010600040101010101" pitchFamily="2" charset="-122"/>
                <a:ea typeface="华文楷体" panose="02010600040101010101" pitchFamily="2" charset="-122"/>
              </a:rPr>
              <a:t>二叉树遍历的非递归算法思想</a:t>
            </a:r>
          </a:p>
        </p:txBody>
      </p:sp>
    </p:spTree>
    <p:extLst>
      <p:ext uri="{BB962C8B-B14F-4D97-AF65-F5344CB8AC3E}">
        <p14:creationId xmlns:p14="http://schemas.microsoft.com/office/powerpoint/2010/main" val="27294026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p:txBody>
          <a:bodyPr>
            <a:normAutofit/>
          </a:bodyPr>
          <a:lstStyle/>
          <a:p>
            <a:pPr marL="0" indent="0">
              <a:buNone/>
            </a:pPr>
            <a:r>
              <a:rPr lang="zh-CN" altLang="en-US" sz="2800" dirty="0">
                <a:solidFill>
                  <a:schemeClr val="accent1"/>
                </a:solidFill>
                <a:latin typeface="华文楷体" panose="02010600040101010101" pitchFamily="2" charset="-122"/>
                <a:ea typeface="华文楷体" panose="02010600040101010101" pitchFamily="2" charset="-122"/>
              </a:rPr>
              <a:t>分析：</a:t>
            </a:r>
            <a:endParaRPr lang="en-US" altLang="zh-CN" sz="2800" dirty="0">
              <a:solidFill>
                <a:schemeClr val="accent1"/>
              </a:solidFill>
              <a:latin typeface="华文楷体" panose="02010600040101010101" pitchFamily="2" charset="-122"/>
              <a:ea typeface="华文楷体" panose="02010600040101010101" pitchFamily="2" charset="-122"/>
            </a:endParaRPr>
          </a:p>
          <a:p>
            <a:pPr marL="0" indent="0">
              <a:buNone/>
            </a:pPr>
            <a:r>
              <a:rPr lang="zh-CN" altLang="en-US" sz="2800" b="0" dirty="0">
                <a:latin typeface="华文楷体" panose="02010600040101010101" pitchFamily="2" charset="-122"/>
                <a:ea typeface="华文楷体" panose="02010600040101010101" pitchFamily="2" charset="-122"/>
              </a:rPr>
              <a:t>对于递归，系统内部是用栈来辅助的，现在把栈从幕后拉到前台，显示地使用栈，来消除递归调用。</a:t>
            </a:r>
            <a:endParaRPr lang="en-US" altLang="zh-CN" sz="2800" b="0" dirty="0">
              <a:latin typeface="华文楷体" panose="02010600040101010101" pitchFamily="2" charset="-122"/>
              <a:ea typeface="华文楷体" panose="02010600040101010101" pitchFamily="2" charset="-122"/>
            </a:endParaRPr>
          </a:p>
          <a:p>
            <a:pPr>
              <a:buFont typeface="Wingdings" panose="05000000000000000000" pitchFamily="2" charset="2"/>
              <a:buChar char="Ø"/>
            </a:pPr>
            <a:endParaRPr lang="en-US" altLang="zh-CN" sz="2800" b="0" dirty="0">
              <a:latin typeface="华文楷体" panose="02010600040101010101" pitchFamily="2" charset="-122"/>
              <a:ea typeface="华文楷体" panose="02010600040101010101" pitchFamily="2" charset="-122"/>
            </a:endParaRPr>
          </a:p>
          <a:p>
            <a:pPr marL="0" indent="0">
              <a:buNone/>
            </a:pPr>
            <a:r>
              <a:rPr lang="zh-CN" altLang="en-US" sz="2800" dirty="0">
                <a:solidFill>
                  <a:schemeClr val="accent1"/>
                </a:solidFill>
                <a:latin typeface="华文楷体" panose="02010600040101010101" pitchFamily="2" charset="-122"/>
                <a:ea typeface="华文楷体" panose="02010600040101010101" pitchFamily="2" charset="-122"/>
              </a:rPr>
              <a:t>算法思想： </a:t>
            </a:r>
            <a:endParaRPr lang="en-US" altLang="zh-CN" sz="2800" dirty="0">
              <a:solidFill>
                <a:schemeClr val="accent1"/>
              </a:solidFill>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a:latin typeface="华文楷体" panose="02010600040101010101" pitchFamily="2" charset="-122"/>
                <a:ea typeface="华文楷体" panose="02010600040101010101" pitchFamily="2" charset="-122"/>
              </a:rPr>
              <a:t>如果根为空，遍历结束。否则建立一个结点指针栈，先将根进栈。</a:t>
            </a:r>
            <a:endParaRPr lang="en-US" altLang="zh-CN" sz="2800" b="0" dirty="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a:latin typeface="华文楷体" panose="02010600040101010101" pitchFamily="2" charset="-122"/>
                <a:ea typeface="华文楷体" panose="02010600040101010101" pitchFamily="2" charset="-122"/>
              </a:rPr>
              <a:t>反复进行以下操作：出栈、访问，如果其有右子，右子压栈；如果其有左子，左子压栈。直到栈空。</a:t>
            </a:r>
            <a:endParaRPr lang="en-US"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p:txBody>
          <a:bodyPr/>
          <a:lstStyle/>
          <a:p>
            <a:r>
              <a:rPr lang="zh-CN" altLang="en-US" smtClean="0"/>
              <a:t>前序遍历的非递归算法：</a:t>
            </a:r>
            <a:endParaRPr lang="zh-CN" altLang="en-US" dirty="0"/>
          </a:p>
        </p:txBody>
      </p:sp>
    </p:spTree>
    <p:extLst>
      <p:ext uri="{BB962C8B-B14F-4D97-AF65-F5344CB8AC3E}">
        <p14:creationId xmlns:p14="http://schemas.microsoft.com/office/powerpoint/2010/main" val="24345426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p:txBody>
          <a:bodyPr>
            <a:normAutofit/>
          </a:bodyPr>
          <a:lstStyle/>
          <a:p>
            <a:pPr marL="228600" lvl="5">
              <a:buFont typeface="Wingdings" panose="05000000000000000000" pitchFamily="2" charset="2"/>
              <a:buChar char="Ø"/>
            </a:pPr>
            <a:r>
              <a:rPr lang="zh-CN" altLang="en-US" sz="2800" b="1" dirty="0">
                <a:solidFill>
                  <a:schemeClr val="accent1"/>
                </a:solidFill>
                <a:latin typeface="华文楷体" panose="02010600040101010101" pitchFamily="2" charset="-122"/>
                <a:ea typeface="华文楷体" panose="02010600040101010101" pitchFamily="2" charset="-122"/>
              </a:rPr>
              <a:t>思考：</a:t>
            </a:r>
            <a:endParaRPr lang="en-US" altLang="zh-CN" sz="2800" b="1" dirty="0">
              <a:solidFill>
                <a:schemeClr val="accent1"/>
              </a:solidFill>
              <a:latin typeface="华文楷体" panose="02010600040101010101" pitchFamily="2" charset="-122"/>
              <a:ea typeface="华文楷体" panose="02010600040101010101" pitchFamily="2" charset="-122"/>
            </a:endParaRPr>
          </a:p>
          <a:p>
            <a:pPr marL="0" indent="0">
              <a:buNone/>
            </a:pPr>
            <a:r>
              <a:rPr lang="zh-CN" altLang="en-US" sz="2800" b="0" dirty="0">
                <a:latin typeface="华文楷体" panose="02010600040101010101" pitchFamily="2" charset="-122"/>
                <a:ea typeface="华文楷体" panose="02010600040101010101" pitchFamily="2" charset="-122"/>
              </a:rPr>
              <a:t>以上算法为啥能遍历？</a:t>
            </a:r>
            <a:endParaRPr lang="en-US" altLang="zh-CN" sz="2800" b="0" dirty="0">
              <a:latin typeface="华文楷体" panose="02010600040101010101" pitchFamily="2" charset="-122"/>
              <a:ea typeface="华文楷体" panose="02010600040101010101" pitchFamily="2" charset="-122"/>
            </a:endParaRPr>
          </a:p>
          <a:p>
            <a:pPr>
              <a:buFont typeface="Wingdings" panose="05000000000000000000" pitchFamily="2" charset="2"/>
              <a:buChar char="ü"/>
            </a:pPr>
            <a:r>
              <a:rPr lang="zh-CN" altLang="en-US" sz="2800" b="0" dirty="0">
                <a:latin typeface="华文楷体" panose="02010600040101010101" pitchFamily="2" charset="-122"/>
                <a:ea typeface="华文楷体" panose="02010600040101010101" pitchFamily="2" charset="-122"/>
              </a:rPr>
              <a:t>每个访问到。</a:t>
            </a:r>
            <a:endParaRPr lang="en-US" altLang="zh-CN" sz="2800" b="0" dirty="0">
              <a:latin typeface="华文楷体" panose="02010600040101010101" pitchFamily="2" charset="-122"/>
              <a:ea typeface="华文楷体" panose="02010600040101010101" pitchFamily="2" charset="-122"/>
            </a:endParaRPr>
          </a:p>
          <a:p>
            <a:pPr>
              <a:buFont typeface="Wingdings" panose="05000000000000000000" pitchFamily="2" charset="2"/>
              <a:buChar char="ü"/>
            </a:pPr>
            <a:r>
              <a:rPr lang="zh-CN" altLang="en-US" sz="2800" b="0" dirty="0">
                <a:latin typeface="华文楷体" panose="02010600040101010101" pitchFamily="2" charset="-122"/>
                <a:ea typeface="华文楷体" panose="02010600040101010101" pitchFamily="2" charset="-122"/>
              </a:rPr>
              <a:t>每个只访问一次。</a:t>
            </a:r>
            <a:endParaRPr lang="en-US"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p:txBody>
          <a:bodyPr/>
          <a:lstStyle/>
          <a:p>
            <a:r>
              <a:rPr lang="zh-CN" altLang="en-US" dirty="0" smtClean="0"/>
              <a:t>前序遍历的非递归算法：</a:t>
            </a:r>
            <a:endParaRPr lang="zh-CN" altLang="en-US" dirty="0"/>
          </a:p>
        </p:txBody>
      </p:sp>
    </p:spTree>
    <p:extLst>
      <p:ext uri="{BB962C8B-B14F-4D97-AF65-F5344CB8AC3E}">
        <p14:creationId xmlns:p14="http://schemas.microsoft.com/office/powerpoint/2010/main" val="421315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树的抽象数据类型：</a:t>
            </a:r>
            <a:endParaRPr lang="zh-CN" altLang="en-US" dirty="0">
              <a:latin typeface="华文楷体" panose="02010600040101010101" pitchFamily="2" charset="-122"/>
              <a:ea typeface="华文楷体" panose="02010600040101010101" pitchFamily="2" charset="-122"/>
            </a:endParaRPr>
          </a:p>
        </p:txBody>
      </p:sp>
      <p:sp>
        <p:nvSpPr>
          <p:cNvPr id="3" name="Rectangle 3"/>
          <p:cNvSpPr>
            <a:spLocks noChangeArrowheads="1"/>
          </p:cNvSpPr>
          <p:nvPr/>
        </p:nvSpPr>
        <p:spPr bwMode="auto">
          <a:xfrm>
            <a:off x="362802" y="1498595"/>
            <a:ext cx="11246102" cy="433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286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zh-CN" altLang="en-US" sz="2800" b="1" dirty="0">
                <a:latin typeface="Times New Roman" panose="02020603050405020304" pitchFamily="18" charset="0"/>
                <a:ea typeface="华文楷体" pitchFamily="2" charset="-122"/>
                <a:cs typeface="Times New Roman" panose="02020603050405020304" pitchFamily="18" charset="0"/>
              </a:rPr>
              <a:t>数</a:t>
            </a:r>
            <a:r>
              <a:rPr lang="zh-CN" altLang="zh-CN" sz="2800" b="1" dirty="0">
                <a:latin typeface="Times New Roman" panose="02020603050405020304" pitchFamily="18" charset="0"/>
                <a:ea typeface="华文楷体" pitchFamily="2" charset="-122"/>
                <a:cs typeface="Times New Roman" panose="02020603050405020304" pitchFamily="18" charset="0"/>
              </a:rPr>
              <a:t>据及关系</a:t>
            </a:r>
            <a:r>
              <a:rPr lang="en-US" altLang="zh-CN" sz="2800" b="1" dirty="0">
                <a:latin typeface="Times New Roman" panose="02020603050405020304" pitchFamily="18" charset="0"/>
                <a:ea typeface="华文楷体" pitchFamily="2" charset="-122"/>
                <a:cs typeface="Times New Roman" panose="02020603050405020304" pitchFamily="18" charset="0"/>
              </a:rPr>
              <a:t>: </a:t>
            </a:r>
            <a:endParaRPr lang="zh-CN" altLang="zh-CN" sz="2800" b="1" dirty="0">
              <a:latin typeface="Times New Roman" panose="02020603050405020304" pitchFamily="18" charset="0"/>
              <a:ea typeface="华文楷体" pitchFamily="2" charset="-122"/>
              <a:cs typeface="Times New Roman" panose="02020603050405020304" pitchFamily="18" charset="0"/>
            </a:endParaRPr>
          </a:p>
          <a:p>
            <a:r>
              <a:rPr lang="zh-CN" altLang="zh-CN" sz="2800" dirty="0">
                <a:latin typeface="Times New Roman" panose="02020603050405020304" pitchFamily="18" charset="0"/>
                <a:ea typeface="华文楷体" pitchFamily="2" charset="-122"/>
                <a:cs typeface="Times New Roman" panose="02020603050405020304" pitchFamily="18" charset="0"/>
              </a:rPr>
              <a:t>有限</a:t>
            </a:r>
            <a:r>
              <a:rPr lang="en-US" altLang="zh-CN" sz="2800" dirty="0">
                <a:latin typeface="Times New Roman" panose="02020603050405020304" pitchFamily="18" charset="0"/>
                <a:ea typeface="华文楷体" pitchFamily="2" charset="-122"/>
                <a:cs typeface="Times New Roman" panose="02020603050405020304" pitchFamily="18" charset="0"/>
              </a:rPr>
              <a:t>(n&gt;0)</a:t>
            </a:r>
            <a:r>
              <a:rPr lang="zh-CN" altLang="zh-CN" sz="2800" dirty="0">
                <a:latin typeface="Times New Roman" panose="02020603050405020304" pitchFamily="18" charset="0"/>
                <a:ea typeface="华文楷体" pitchFamily="2" charset="-122"/>
                <a:cs typeface="Times New Roman" panose="02020603050405020304" pitchFamily="18" charset="0"/>
              </a:rPr>
              <a:t>个相同类型的元素组成的集合。其中一个元素称为根；如果还有其余元素，则这些元素被分为若干个互不相交的非空子集，每个子集是一棵子树，每个子树有自己的根，子树的根是树根的孩子。</a:t>
            </a:r>
          </a:p>
          <a:p>
            <a:endParaRPr lang="en-US" altLang="zh-CN" sz="2800" dirty="0">
              <a:latin typeface="Times New Roman" panose="02020603050405020304" pitchFamily="18" charset="0"/>
              <a:ea typeface="华文楷体" pitchFamily="2" charset="-122"/>
              <a:cs typeface="Times New Roman" panose="02020603050405020304" pitchFamily="18" charset="0"/>
            </a:endParaRPr>
          </a:p>
          <a:p>
            <a:r>
              <a:rPr lang="zh-CN" altLang="zh-CN" sz="2800" b="1" dirty="0">
                <a:latin typeface="Times New Roman" panose="02020603050405020304" pitchFamily="18" charset="0"/>
                <a:ea typeface="华文楷体" pitchFamily="2" charset="-122"/>
                <a:cs typeface="Times New Roman" panose="02020603050405020304" pitchFamily="18" charset="0"/>
              </a:rPr>
              <a:t>操作</a:t>
            </a:r>
            <a:r>
              <a:rPr lang="en-US" altLang="zh-CN" sz="2800" b="1" dirty="0">
                <a:latin typeface="Times New Roman" panose="02020603050405020304" pitchFamily="18" charset="0"/>
                <a:ea typeface="华文楷体" pitchFamily="2" charset="-122"/>
                <a:cs typeface="Times New Roman" panose="02020603050405020304" pitchFamily="18" charset="0"/>
              </a:rPr>
              <a:t>:</a:t>
            </a:r>
            <a:endParaRPr lang="zh-CN" altLang="zh-CN" sz="2800" b="1" dirty="0">
              <a:latin typeface="Times New Roman" panose="02020603050405020304" pitchFamily="18" charset="0"/>
              <a:ea typeface="华文楷体" pitchFamily="2" charset="-122"/>
              <a:cs typeface="Times New Roman" panose="02020603050405020304" pitchFamily="18" charset="0"/>
            </a:endParaRPr>
          </a:p>
          <a:p>
            <a:r>
              <a:rPr lang="en-US" altLang="zh-CN" sz="2800" dirty="0">
                <a:latin typeface="Times New Roman" panose="02020603050405020304" pitchFamily="18" charset="0"/>
                <a:ea typeface="华文楷体" pitchFamily="2" charset="-122"/>
                <a:cs typeface="Times New Roman" panose="02020603050405020304" pitchFamily="18" charset="0"/>
              </a:rPr>
              <a:t>Constructor</a:t>
            </a:r>
            <a:r>
              <a:rPr lang="zh-CN" altLang="zh-CN" sz="2800" dirty="0">
                <a:latin typeface="Times New Roman" panose="02020603050405020304" pitchFamily="18" charset="0"/>
                <a:ea typeface="华文楷体" pitchFamily="2" charset="-122"/>
                <a:cs typeface="Times New Roman" panose="02020603050405020304" pitchFamily="18" charset="0"/>
              </a:rPr>
              <a:t>：前提：已知结点的数据元素值和结点间树形关系。</a:t>
            </a:r>
            <a:endParaRPr lang="en-US" altLang="zh-CN" sz="2800" dirty="0">
              <a:latin typeface="Times New Roman" panose="02020603050405020304" pitchFamily="18" charset="0"/>
              <a:ea typeface="华文楷体" pitchFamily="2" charset="-122"/>
              <a:cs typeface="Times New Roman" panose="02020603050405020304" pitchFamily="18" charset="0"/>
            </a:endParaRPr>
          </a:p>
          <a:p>
            <a:r>
              <a:rPr lang="en-US" altLang="zh-CN" sz="2800" dirty="0">
                <a:latin typeface="Times New Roman" panose="02020603050405020304" pitchFamily="18" charset="0"/>
                <a:ea typeface="华文楷体" pitchFamily="2" charset="-122"/>
                <a:cs typeface="Times New Roman" panose="02020603050405020304" pitchFamily="18" charset="0"/>
              </a:rPr>
              <a:t>                       </a:t>
            </a:r>
            <a:r>
              <a:rPr lang="zh-CN" altLang="zh-CN" sz="2800" dirty="0">
                <a:latin typeface="Times New Roman" panose="02020603050405020304" pitchFamily="18" charset="0"/>
                <a:ea typeface="华文楷体" pitchFamily="2" charset="-122"/>
                <a:cs typeface="Times New Roman" panose="02020603050405020304" pitchFamily="18" charset="0"/>
              </a:rPr>
              <a:t>结果：创建一棵树。</a:t>
            </a:r>
          </a:p>
          <a:p>
            <a:r>
              <a:rPr lang="en-US" altLang="zh-CN" sz="2800" dirty="0" err="1">
                <a:latin typeface="Times New Roman" panose="02020603050405020304" pitchFamily="18" charset="0"/>
                <a:ea typeface="华文楷体" pitchFamily="2" charset="-122"/>
                <a:cs typeface="Times New Roman" panose="02020603050405020304" pitchFamily="18" charset="0"/>
              </a:rPr>
              <a:t>GetRoot</a:t>
            </a:r>
            <a:r>
              <a:rPr lang="en-US" altLang="zh-CN" sz="2800" dirty="0">
                <a:latin typeface="Times New Roman" panose="02020603050405020304" pitchFamily="18" charset="0"/>
                <a:ea typeface="华文楷体" pitchFamily="2" charset="-122"/>
                <a:cs typeface="Times New Roman" panose="02020603050405020304" pitchFamily="18" charset="0"/>
              </a:rPr>
              <a:t>:        </a:t>
            </a:r>
            <a:r>
              <a:rPr lang="zh-CN" altLang="zh-CN" sz="2800" dirty="0">
                <a:latin typeface="Times New Roman" panose="02020603050405020304" pitchFamily="18" charset="0"/>
                <a:ea typeface="华文楷体" pitchFamily="2" charset="-122"/>
                <a:cs typeface="Times New Roman" panose="02020603050405020304" pitchFamily="18" charset="0"/>
              </a:rPr>
              <a:t>前提：已知一棵树。结果：得到树的根结点。</a:t>
            </a:r>
          </a:p>
          <a:p>
            <a:pPr marL="0" marR="0" lvl="0" indent="22860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dirty="0" smtClean="0">
              <a:ln>
                <a:noFill/>
              </a:ln>
              <a:solidFill>
                <a:schemeClr val="tx1"/>
              </a:solidFill>
              <a:effectLst/>
              <a:latin typeface="Times New Roman" panose="02020603050405020304" pitchFamily="18" charset="0"/>
              <a:ea typeface="华文楷体" panose="02010600040101010101" pitchFamily="2" charset="-122"/>
              <a:cs typeface="Times New Roman" panose="02020603050405020304" pitchFamily="18" charset="0"/>
              <a:sym typeface="Symbol" panose="05050102010706020507" pitchFamily="18" charset="2"/>
            </a:endParaRPr>
          </a:p>
        </p:txBody>
      </p:sp>
    </p:spTree>
    <p:extLst>
      <p:ext uri="{BB962C8B-B14F-4D97-AF65-F5344CB8AC3E}">
        <p14:creationId xmlns:p14="http://schemas.microsoft.com/office/powerpoint/2010/main" val="41230188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前序遍历的非递归算法：</a:t>
            </a:r>
            <a:endParaRPr lang="zh-CN" altLang="en-US" dirty="0">
              <a:latin typeface="华文楷体" panose="02010600040101010101" pitchFamily="2" charset="-122"/>
              <a:ea typeface="华文楷体" panose="02010600040101010101" pitchFamily="2" charset="-122"/>
            </a:endParaRPr>
          </a:p>
        </p:txBody>
      </p:sp>
      <p:pic>
        <p:nvPicPr>
          <p:cNvPr id="5" name="图片 4"/>
          <p:cNvPicPr>
            <a:picLocks noChangeAspect="1"/>
          </p:cNvPicPr>
          <p:nvPr/>
        </p:nvPicPr>
        <p:blipFill>
          <a:blip r:embed="rId3"/>
          <a:stretch>
            <a:fillRect/>
          </a:stretch>
        </p:blipFill>
        <p:spPr>
          <a:xfrm>
            <a:off x="1476932" y="1657971"/>
            <a:ext cx="8521976" cy="4894378"/>
          </a:xfrm>
          <a:prstGeom prst="rect">
            <a:avLst/>
          </a:prstGeom>
        </p:spPr>
      </p:pic>
    </p:spTree>
    <p:extLst>
      <p:ext uri="{BB962C8B-B14F-4D97-AF65-F5344CB8AC3E}">
        <p14:creationId xmlns:p14="http://schemas.microsoft.com/office/powerpoint/2010/main" val="35827707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88158"/>
            <a:ext cx="4846766" cy="4851790"/>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PreOrder</a:t>
            </a:r>
            <a:r>
              <a:rPr lang="en-US" altLang="zh-CN" b="0" dirty="0">
                <a:ea typeface="华文楷体" panose="02010600040101010101" pitchFamily="2" charset="-122"/>
                <a:cs typeface="Times New Roman" panose="02020603050405020304" pitchFamily="18" charset="0"/>
              </a:rPr>
              <a:t>() </a:t>
            </a:r>
            <a:endParaRPr lang="en-US" altLang="zh-CN" b="0" dirty="0" smtClean="0">
              <a:ea typeface="华文楷体" panose="02010600040101010101" pitchFamily="2" charset="-122"/>
              <a:cs typeface="Times New Roman" panose="02020603050405020304" pitchFamily="18" charset="0"/>
            </a:endParaRPr>
          </a:p>
          <a:p>
            <a:pPr marL="0" indent="0">
              <a:buNone/>
            </a:pPr>
            <a:r>
              <a:rPr lang="en-US" altLang="zh-CN" b="0" dirty="0" smtClean="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前序遍历的非递归算法实现</a:t>
            </a:r>
          </a:p>
          <a:p>
            <a:pPr marL="0" indent="0">
              <a:buNone/>
            </a:pPr>
            <a:r>
              <a:rPr lang="en-US" altLang="zh-CN" b="0" dirty="0" smtClean="0">
                <a:ea typeface="华文楷体" panose="02010600040101010101" pitchFamily="2" charset="-122"/>
                <a:cs typeface="Times New Roman" panose="02020603050405020304" pitchFamily="18" charset="0"/>
              </a:rPr>
              <a:t>{ </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(!root) return;</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*p;</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seqStack</a:t>
            </a:r>
            <a:r>
              <a:rPr lang="en-US" altLang="zh-CN" b="0" dirty="0">
                <a:ea typeface="华文楷体" panose="02010600040101010101" pitchFamily="2" charset="-122"/>
                <a:cs typeface="Times New Roman" panose="02020603050405020304" pitchFamily="18" charset="0"/>
              </a:rPr>
              <a:t>&lt;Node&lt;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*&gt; s;</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s.push</a:t>
            </a:r>
            <a:r>
              <a:rPr lang="en-US" altLang="zh-CN" b="0" dirty="0">
                <a:ea typeface="华文楷体" panose="02010600040101010101" pitchFamily="2" charset="-122"/>
                <a:cs typeface="Times New Roman" panose="02020603050405020304" pitchFamily="18" charset="0"/>
              </a:rPr>
              <a:t>(root);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前序遍历的非递归算法实现</a:t>
            </a:r>
            <a:r>
              <a:rPr lang="en-US"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cxnSp>
        <p:nvCxnSpPr>
          <p:cNvPr id="3" name="直接连接符 2"/>
          <p:cNvCxnSpPr/>
          <p:nvPr/>
        </p:nvCxnSpPr>
        <p:spPr>
          <a:xfrm>
            <a:off x="5188226" y="1346990"/>
            <a:ext cx="0" cy="551101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3"/>
          <p:cNvSpPr txBox="1">
            <a:spLocks noChangeArrowheads="1"/>
          </p:cNvSpPr>
          <p:nvPr/>
        </p:nvSpPr>
        <p:spPr>
          <a:xfrm>
            <a:off x="5509808" y="1628524"/>
            <a:ext cx="5555487" cy="491142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en-US" altLang="zh-CN" b="0" dirty="0" smtClean="0">
                <a:cs typeface="Times New Roman" panose="02020603050405020304" pitchFamily="18" charset="0"/>
              </a:rPr>
              <a:t>    while (!</a:t>
            </a:r>
            <a:r>
              <a:rPr lang="en-US" altLang="zh-CN" b="0" dirty="0" err="1" smtClean="0">
                <a:cs typeface="Times New Roman" panose="02020603050405020304" pitchFamily="18" charset="0"/>
              </a:rPr>
              <a:t>s.isEmpty</a:t>
            </a:r>
            <a:r>
              <a:rPr lang="en-US" altLang="zh-CN" b="0" dirty="0" smtClean="0">
                <a:cs typeface="Times New Roman" panose="02020603050405020304" pitchFamily="18" charset="0"/>
              </a:rPr>
              <a:t>())</a:t>
            </a:r>
            <a:endParaRPr lang="zh-CN" altLang="zh-CN" b="0" dirty="0" smtClean="0">
              <a:cs typeface="Times New Roman" panose="02020603050405020304" pitchFamily="18" charset="0"/>
            </a:endParaRPr>
          </a:p>
          <a:p>
            <a:pPr marL="0" indent="0">
              <a:buFont typeface="Wingdings" panose="05000000000000000000" pitchFamily="2" charset="2"/>
              <a:buNone/>
            </a:pPr>
            <a:r>
              <a:rPr lang="en-US" altLang="zh-CN" b="0" dirty="0" smtClean="0">
                <a:cs typeface="Times New Roman" panose="02020603050405020304" pitchFamily="18" charset="0"/>
              </a:rPr>
              <a:t>    {  p=</a:t>
            </a:r>
            <a:r>
              <a:rPr lang="en-US" altLang="zh-CN" b="0" dirty="0" err="1" smtClean="0">
                <a:cs typeface="Times New Roman" panose="02020603050405020304" pitchFamily="18" charset="0"/>
              </a:rPr>
              <a:t>s.top</a:t>
            </a:r>
            <a:r>
              <a:rPr lang="en-US" altLang="zh-CN" b="0" dirty="0" smtClean="0">
                <a:cs typeface="Times New Roman" panose="02020603050405020304" pitchFamily="18" charset="0"/>
              </a:rPr>
              <a:t>(); </a:t>
            </a:r>
            <a:r>
              <a:rPr lang="en-US" altLang="zh-CN" b="0" dirty="0" err="1" smtClean="0">
                <a:cs typeface="Times New Roman" panose="02020603050405020304" pitchFamily="18" charset="0"/>
              </a:rPr>
              <a:t>s.pop</a:t>
            </a:r>
            <a:r>
              <a:rPr lang="en-US" altLang="zh-CN" b="0" dirty="0" smtClean="0">
                <a:cs typeface="Times New Roman" panose="02020603050405020304" pitchFamily="18" charset="0"/>
              </a:rPr>
              <a:t>();</a:t>
            </a:r>
            <a:endParaRPr lang="zh-CN" altLang="zh-CN" b="0" dirty="0" smtClean="0">
              <a:cs typeface="Times New Roman" panose="02020603050405020304" pitchFamily="18" charset="0"/>
            </a:endParaRPr>
          </a:p>
          <a:p>
            <a:pPr marL="0" indent="0">
              <a:buFont typeface="Wingdings" panose="05000000000000000000" pitchFamily="2" charset="2"/>
              <a:buNone/>
            </a:pPr>
            <a:r>
              <a:rPr lang="en-US" altLang="zh-CN" b="0" dirty="0" smtClean="0">
                <a:cs typeface="Times New Roman" panose="02020603050405020304" pitchFamily="18" charset="0"/>
              </a:rPr>
              <a:t>        </a:t>
            </a:r>
            <a:r>
              <a:rPr lang="en-US" altLang="zh-CN" b="0" dirty="0" err="1" smtClean="0">
                <a:cs typeface="Times New Roman" panose="02020603050405020304" pitchFamily="18" charset="0"/>
              </a:rPr>
              <a:t>cout</a:t>
            </a:r>
            <a:r>
              <a:rPr lang="en-US" altLang="zh-CN" b="0" dirty="0" smtClean="0">
                <a:cs typeface="Times New Roman" panose="02020603050405020304" pitchFamily="18" charset="0"/>
              </a:rPr>
              <a:t> &lt;&lt; p-&gt;data;</a:t>
            </a:r>
            <a:endParaRPr lang="zh-CN" altLang="zh-CN" b="0" dirty="0" smtClean="0">
              <a:cs typeface="Times New Roman" panose="02020603050405020304" pitchFamily="18" charset="0"/>
            </a:endParaRPr>
          </a:p>
          <a:p>
            <a:pPr marL="0" indent="0">
              <a:buFont typeface="Wingdings" panose="05000000000000000000" pitchFamily="2" charset="2"/>
              <a:buNone/>
            </a:pPr>
            <a:r>
              <a:rPr lang="en-US" altLang="zh-CN" b="0" dirty="0" smtClean="0">
                <a:cs typeface="Times New Roman" panose="02020603050405020304" pitchFamily="18" charset="0"/>
              </a:rPr>
              <a:t>        if (p-&gt;right) </a:t>
            </a:r>
            <a:r>
              <a:rPr lang="en-US" altLang="zh-CN" b="0" dirty="0" err="1" smtClean="0">
                <a:cs typeface="Times New Roman" panose="02020603050405020304" pitchFamily="18" charset="0"/>
              </a:rPr>
              <a:t>s.push</a:t>
            </a:r>
            <a:r>
              <a:rPr lang="en-US" altLang="zh-CN" b="0" dirty="0" smtClean="0">
                <a:cs typeface="Times New Roman" panose="02020603050405020304" pitchFamily="18" charset="0"/>
              </a:rPr>
              <a:t>(p-&gt;right);</a:t>
            </a:r>
            <a:endParaRPr lang="zh-CN" altLang="zh-CN" b="0" dirty="0" smtClean="0">
              <a:cs typeface="Times New Roman" panose="02020603050405020304" pitchFamily="18" charset="0"/>
            </a:endParaRPr>
          </a:p>
          <a:p>
            <a:pPr marL="0" indent="0">
              <a:buFont typeface="Wingdings" panose="05000000000000000000" pitchFamily="2" charset="2"/>
              <a:buNone/>
            </a:pPr>
            <a:r>
              <a:rPr lang="en-US" altLang="zh-CN" b="0" dirty="0" smtClean="0">
                <a:cs typeface="Times New Roman" panose="02020603050405020304" pitchFamily="18" charset="0"/>
              </a:rPr>
              <a:t>        if (p-&gt;left)  </a:t>
            </a:r>
            <a:r>
              <a:rPr lang="en-US" altLang="zh-CN" b="0" dirty="0" err="1" smtClean="0">
                <a:cs typeface="Times New Roman" panose="02020603050405020304" pitchFamily="18" charset="0"/>
              </a:rPr>
              <a:t>s.push</a:t>
            </a:r>
            <a:r>
              <a:rPr lang="en-US" altLang="zh-CN" b="0" dirty="0" smtClean="0">
                <a:cs typeface="Times New Roman" panose="02020603050405020304" pitchFamily="18" charset="0"/>
              </a:rPr>
              <a:t>(p-&gt;left);</a:t>
            </a:r>
            <a:endParaRPr lang="zh-CN" altLang="zh-CN" b="0" dirty="0" smtClean="0">
              <a:cs typeface="Times New Roman" panose="02020603050405020304" pitchFamily="18" charset="0"/>
            </a:endParaRPr>
          </a:p>
          <a:p>
            <a:pPr marL="0" indent="0">
              <a:buFont typeface="Wingdings" panose="05000000000000000000" pitchFamily="2" charset="2"/>
              <a:buNone/>
            </a:pPr>
            <a:r>
              <a:rPr lang="en-US" altLang="zh-CN" b="0" dirty="0" smtClean="0">
                <a:cs typeface="Times New Roman" panose="02020603050405020304" pitchFamily="18" charset="0"/>
              </a:rPr>
              <a:t>    }</a:t>
            </a:r>
            <a:endParaRPr lang="zh-CN" altLang="zh-CN" b="0" dirty="0" smtClean="0">
              <a:cs typeface="Times New Roman" panose="02020603050405020304" pitchFamily="18" charset="0"/>
            </a:endParaRPr>
          </a:p>
          <a:p>
            <a:pPr marL="0" indent="0">
              <a:buFont typeface="Wingdings" panose="05000000000000000000" pitchFamily="2" charset="2"/>
              <a:buNone/>
            </a:pPr>
            <a:r>
              <a:rPr lang="en-US" altLang="zh-CN" b="0" dirty="0" smtClean="0">
                <a:cs typeface="Times New Roman" panose="02020603050405020304" pitchFamily="18" charset="0"/>
              </a:rPr>
              <a:t>    </a:t>
            </a:r>
            <a:r>
              <a:rPr lang="en-US" altLang="zh-CN" b="0" dirty="0" err="1" smtClean="0">
                <a:cs typeface="Times New Roman" panose="02020603050405020304" pitchFamily="18" charset="0"/>
              </a:rPr>
              <a:t>cout</a:t>
            </a:r>
            <a:r>
              <a:rPr lang="en-US" altLang="zh-CN" b="0" dirty="0" smtClean="0">
                <a:cs typeface="Times New Roman" panose="02020603050405020304" pitchFamily="18" charset="0"/>
              </a:rPr>
              <a:t> &lt;&lt; </a:t>
            </a:r>
            <a:r>
              <a:rPr lang="en-US" altLang="zh-CN" b="0" dirty="0" err="1" smtClean="0">
                <a:cs typeface="Times New Roman" panose="02020603050405020304" pitchFamily="18" charset="0"/>
              </a:rPr>
              <a:t>endl</a:t>
            </a:r>
            <a:r>
              <a:rPr lang="en-US" altLang="zh-CN" b="0" dirty="0" smtClean="0">
                <a:cs typeface="Times New Roman" panose="02020603050405020304" pitchFamily="18" charset="0"/>
              </a:rPr>
              <a:t>;</a:t>
            </a:r>
            <a:endParaRPr lang="zh-CN" altLang="zh-CN" b="0" dirty="0" smtClean="0">
              <a:cs typeface="Times New Roman" panose="02020603050405020304" pitchFamily="18" charset="0"/>
            </a:endParaRPr>
          </a:p>
          <a:p>
            <a:pPr marL="0" indent="0">
              <a:buFont typeface="Wingdings" panose="05000000000000000000" pitchFamily="2" charset="2"/>
              <a:buNone/>
            </a:pPr>
            <a:r>
              <a:rPr lang="en-US" altLang="zh-CN" b="0" dirty="0" smtClean="0">
                <a:cs typeface="Times New Roman" panose="02020603050405020304" pitchFamily="18" charset="0"/>
              </a:rPr>
              <a:t>}</a:t>
            </a:r>
            <a:endParaRPr lang="zh-CN" altLang="zh-CN" b="0" dirty="0">
              <a:cs typeface="Times New Roman" panose="02020603050405020304" pitchFamily="18" charset="0"/>
            </a:endParaRPr>
          </a:p>
        </p:txBody>
      </p:sp>
      <p:sp>
        <p:nvSpPr>
          <p:cNvPr id="8" name="文本框 7"/>
          <p:cNvSpPr txBox="1"/>
          <p:nvPr/>
        </p:nvSpPr>
        <p:spPr>
          <a:xfrm>
            <a:off x="8068308" y="4937382"/>
            <a:ext cx="4501379" cy="1200329"/>
          </a:xfrm>
          <a:prstGeom prst="rect">
            <a:avLst/>
          </a:prstGeom>
          <a:noFill/>
        </p:spPr>
        <p:txBody>
          <a:bodyPr wrap="square" rtlCol="0">
            <a:spAutoFit/>
          </a:bodyPr>
          <a:lstStyle/>
          <a:p>
            <a:r>
              <a:rPr lang="zh-CN" altLang="en-US" sz="2400" b="1" dirty="0" smtClean="0">
                <a:solidFill>
                  <a:srgbClr val="FF0000"/>
                </a:solidFill>
              </a:rPr>
              <a:t>时间效率分析：</a:t>
            </a:r>
            <a:endParaRPr lang="en-US" altLang="zh-CN" sz="2400" b="1" dirty="0" smtClean="0">
              <a:solidFill>
                <a:srgbClr val="FF0000"/>
              </a:solidFill>
            </a:endParaRPr>
          </a:p>
          <a:p>
            <a:r>
              <a:rPr lang="zh-CN" altLang="en-US" sz="2400" dirty="0" smtClean="0">
                <a:solidFill>
                  <a:srgbClr val="FF0000"/>
                </a:solidFill>
              </a:rPr>
              <a:t>每次循环输出一个结点</a:t>
            </a:r>
            <a:endParaRPr lang="en-US" altLang="zh-CN" sz="2400" dirty="0" smtClean="0">
              <a:solidFill>
                <a:srgbClr val="FF0000"/>
              </a:solidFill>
            </a:endParaRPr>
          </a:p>
          <a:p>
            <a:r>
              <a:rPr lang="en-US" altLang="zh-CN" sz="2400" dirty="0" smtClean="0">
                <a:solidFill>
                  <a:srgbClr val="FF0000"/>
                </a:solidFill>
              </a:rPr>
              <a:t>n</a:t>
            </a:r>
            <a:r>
              <a:rPr lang="zh-CN" altLang="en-US" sz="2400" dirty="0" smtClean="0">
                <a:solidFill>
                  <a:srgbClr val="FF0000"/>
                </a:solidFill>
              </a:rPr>
              <a:t>个结点共</a:t>
            </a:r>
            <a:r>
              <a:rPr lang="en-US" altLang="zh-CN" sz="2400" dirty="0" smtClean="0">
                <a:solidFill>
                  <a:srgbClr val="FF0000"/>
                </a:solidFill>
              </a:rPr>
              <a:t>n</a:t>
            </a:r>
            <a:r>
              <a:rPr lang="zh-CN" altLang="en-US" sz="2400" dirty="0" smtClean="0">
                <a:solidFill>
                  <a:srgbClr val="FF0000"/>
                </a:solidFill>
              </a:rPr>
              <a:t>次</a:t>
            </a:r>
            <a:endParaRPr lang="zh-CN" altLang="en-US" sz="2400" dirty="0">
              <a:solidFill>
                <a:srgbClr val="FF0000"/>
              </a:solidFill>
            </a:endParaRPr>
          </a:p>
        </p:txBody>
      </p:sp>
    </p:spTree>
    <p:extLst>
      <p:ext uri="{BB962C8B-B14F-4D97-AF65-F5344CB8AC3E}">
        <p14:creationId xmlns:p14="http://schemas.microsoft.com/office/powerpoint/2010/main" val="39000680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421771"/>
            <a:ext cx="10889757" cy="5118177"/>
          </a:xfrm>
        </p:spPr>
        <p:txBody>
          <a:bodyPr>
            <a:noAutofit/>
          </a:bodyPr>
          <a:lstStyle/>
          <a:p>
            <a:pPr marL="0" indent="0">
              <a:buNone/>
            </a:pPr>
            <a:r>
              <a:rPr lang="zh-CN" altLang="en-US" sz="2800" dirty="0" smtClean="0">
                <a:latin typeface="华文楷体" panose="02010600040101010101" pitchFamily="2" charset="-122"/>
                <a:ea typeface="华文楷体" panose="02010600040101010101" pitchFamily="2" charset="-122"/>
              </a:rPr>
              <a:t>分析：</a:t>
            </a:r>
            <a:endParaRPr lang="en-US" altLang="zh-CN" sz="280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第一层结点，根主动进栈。</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根出栈时将其所有子，即第二层结点都带入栈中。类似地，第二层结点出栈时会将第三层结点带入栈中，最后每层结点都有进栈机会。</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每个结点都是由其父结点访问时带入栈中，每个结点的父结点唯一，故每个结点进栈的机会只有一次。</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每个进栈元素出栈时都会被访问到。</a:t>
            </a:r>
            <a:endParaRPr lang="en-US" altLang="zh-CN" sz="2800" b="0" dirty="0" smtClean="0">
              <a:latin typeface="华文楷体" panose="02010600040101010101" pitchFamily="2" charset="-122"/>
              <a:ea typeface="华文楷体" panose="02010600040101010101" pitchFamily="2" charset="-122"/>
            </a:endParaRPr>
          </a:p>
          <a:p>
            <a:pPr marL="0" indent="0">
              <a:buNone/>
            </a:pPr>
            <a:r>
              <a:rPr lang="zh-CN" altLang="en-US" sz="2800" b="0" dirty="0" smtClean="0">
                <a:latin typeface="华文楷体" panose="02010600040101010101" pitchFamily="2" charset="-122"/>
                <a:ea typeface="华文楷体" panose="02010600040101010101" pitchFamily="2" charset="-122"/>
              </a:rPr>
              <a:t>因此，按照此算法能完成遍历的任务。</a:t>
            </a:r>
            <a:endParaRPr lang="en-US" altLang="zh-CN" sz="2800" b="0" dirty="0" smtClean="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前序遍历的非递归算法分析：</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42623760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480608" y="1739824"/>
                <a:ext cx="11486105" cy="2414734"/>
              </a:xfrm>
            </p:spPr>
            <p:txBody>
              <a:bodyPr>
                <a:noAutofit/>
              </a:bodyPr>
              <a:lstStyle/>
              <a:p>
                <a:pPr marL="0" indent="0">
                  <a:buNone/>
                </a:pPr>
                <a:r>
                  <a:rPr lang="zh-CN" altLang="zh-CN" sz="2800" b="0" dirty="0" smtClean="0">
                    <a:latin typeface="华文楷体" panose="02010600040101010101" pitchFamily="2" charset="-122"/>
                    <a:ea typeface="华文楷体" panose="02010600040101010101" pitchFamily="2" charset="-122"/>
                  </a:rPr>
                  <a:t>每次</a:t>
                </a:r>
                <a:r>
                  <a:rPr lang="zh-CN" altLang="zh-CN" sz="2800" b="0" dirty="0">
                    <a:latin typeface="华文楷体" panose="02010600040101010101" pitchFamily="2" charset="-122"/>
                    <a:ea typeface="华文楷体" panose="02010600040101010101" pitchFamily="2" charset="-122"/>
                  </a:rPr>
                  <a:t>循环都从栈中弹出并</a:t>
                </a:r>
                <a:r>
                  <a:rPr lang="zh-CN" altLang="zh-CN" sz="2800" b="0" dirty="0" smtClean="0">
                    <a:latin typeface="华文楷体" panose="02010600040101010101" pitchFamily="2" charset="-122"/>
                    <a:ea typeface="华文楷体" panose="02010600040101010101" pitchFamily="2" charset="-122"/>
                  </a:rPr>
                  <a:t>访问一</a:t>
                </a:r>
                <a:r>
                  <a:rPr lang="zh-CN" altLang="zh-CN" sz="2800" b="0" dirty="0">
                    <a:latin typeface="华文楷体" panose="02010600040101010101" pitchFamily="2" charset="-122"/>
                    <a:ea typeface="华文楷体" panose="02010600040101010101" pitchFamily="2" charset="-122"/>
                  </a:rPr>
                  <a:t>个</a:t>
                </a:r>
                <a:r>
                  <a:rPr lang="zh-CN" altLang="zh-CN" sz="2800" b="0" dirty="0" smtClean="0">
                    <a:latin typeface="华文楷体" panose="02010600040101010101" pitchFamily="2" charset="-122"/>
                    <a:ea typeface="华文楷体" panose="02010600040101010101" pitchFamily="2" charset="-122"/>
                  </a:rPr>
                  <a:t>结点</a:t>
                </a:r>
                <a:r>
                  <a:rPr lang="zh-CN" altLang="en-US"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0" indent="0">
                  <a:buNone/>
                </a:pPr>
                <a:r>
                  <a:rPr lang="zh-CN" altLang="zh-CN" sz="2800" b="0" dirty="0" smtClean="0">
                    <a:latin typeface="华文楷体" panose="02010600040101010101" pitchFamily="2" charset="-122"/>
                    <a:ea typeface="华文楷体" panose="02010600040101010101" pitchFamily="2" charset="-122"/>
                  </a:rPr>
                  <a:t>当</a:t>
                </a:r>
                <a:r>
                  <a:rPr lang="zh-CN" altLang="zh-CN" sz="2800" b="0" dirty="0">
                    <a:latin typeface="华文楷体" panose="02010600040101010101" pitchFamily="2" charset="-122"/>
                    <a:ea typeface="华文楷体" panose="02010600040101010101" pitchFamily="2" charset="-122"/>
                  </a:rPr>
                  <a:t>整个循环结束时，每个结点都被访问且只访问一次，因此循环次数为</a:t>
                </a:r>
                <a:r>
                  <a:rPr lang="en-US" altLang="zh-CN" sz="2800" b="0" dirty="0" smtClean="0">
                    <a:latin typeface="华文楷体" panose="02010600040101010101" pitchFamily="2" charset="-122"/>
                    <a:ea typeface="华文楷体" panose="02010600040101010101" pitchFamily="2" charset="-122"/>
                  </a:rPr>
                  <a:t>n</a:t>
                </a:r>
                <a:r>
                  <a:rPr lang="zh-CN" altLang="en-US"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0" indent="0">
                  <a:buNone/>
                </a:pPr>
                <a:r>
                  <a:rPr lang="zh-CN" altLang="zh-CN" sz="2800" b="0" dirty="0" smtClean="0">
                    <a:latin typeface="华文楷体" panose="02010600040101010101" pitchFamily="2" charset="-122"/>
                    <a:ea typeface="华文楷体" panose="02010600040101010101" pitchFamily="2" charset="-122"/>
                  </a:rPr>
                  <a:t>算法</a:t>
                </a:r>
                <a:r>
                  <a:rPr lang="zh-CN" altLang="zh-CN" sz="2800" b="0" dirty="0">
                    <a:latin typeface="华文楷体" panose="02010600040101010101" pitchFamily="2" charset="-122"/>
                    <a:ea typeface="华文楷体" panose="02010600040101010101" pitchFamily="2" charset="-122"/>
                  </a:rPr>
                  <a:t>的时间复杂度就是</a:t>
                </a:r>
                <a14:m>
                  <m:oMath xmlns:m="http://schemas.openxmlformats.org/officeDocument/2006/math">
                    <m:r>
                      <m:rPr>
                        <m:sty m:val="p"/>
                      </m:rPr>
                      <a:rPr lang="en-US" altLang="zh-CN" sz="2800" b="0">
                        <a:latin typeface="Cambria Math" panose="02040503050406030204" pitchFamily="18" charset="0"/>
                      </a:rPr>
                      <m:t>O</m:t>
                    </m:r>
                    <m:r>
                      <a:rPr lang="en-US" altLang="zh-CN" sz="2800" b="0">
                        <a:latin typeface="Cambria Math" panose="02040503050406030204" pitchFamily="18" charset="0"/>
                      </a:rPr>
                      <m:t>(</m:t>
                    </m:r>
                    <m:r>
                      <m:rPr>
                        <m:sty m:val="p"/>
                      </m:rPr>
                      <a:rPr lang="en-US" altLang="zh-CN" sz="2800" b="0">
                        <a:latin typeface="Cambria Math" panose="02040503050406030204" pitchFamily="18" charset="0"/>
                      </a:rPr>
                      <m:t>n</m:t>
                    </m:r>
                    <m:r>
                      <a:rPr lang="en-US" altLang="zh-CN" sz="2800" b="0">
                        <a:latin typeface="Cambria Math" panose="02040503050406030204" pitchFamily="18" charset="0"/>
                      </a:rPr>
                      <m:t>)</m:t>
                    </m:r>
                  </m:oMath>
                </a14:m>
                <a:r>
                  <a:rPr lang="zh-CN" altLang="zh-CN" sz="2800" b="0" dirty="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480608" y="1739824"/>
                <a:ext cx="11486105" cy="2414734"/>
              </a:xfrm>
              <a:blipFill>
                <a:blip r:embed="rId3"/>
                <a:stretch>
                  <a:fillRect l="-1115" t="-252" r="-3344"/>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792789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前序遍历的非递归算法时间复杂度分析：</a:t>
            </a:r>
            <a:endParaRPr lang="zh-CN" altLang="en-US" dirty="0">
              <a:latin typeface="华文楷体" panose="02010600040101010101" pitchFamily="2" charset="-122"/>
              <a:ea typeface="华文楷体" panose="02010600040101010101" pitchFamily="2" charset="-122"/>
            </a:endParaRPr>
          </a:p>
        </p:txBody>
      </p:sp>
      <p:sp>
        <p:nvSpPr>
          <p:cNvPr id="2" name="椭圆 1"/>
          <p:cNvSpPr/>
          <p:nvPr/>
        </p:nvSpPr>
        <p:spPr>
          <a:xfrm>
            <a:off x="11181806" y="6244046"/>
            <a:ext cx="222068" cy="1959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754583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59" y="1568889"/>
            <a:ext cx="7430941" cy="4911423"/>
          </a:xfrm>
        </p:spPr>
        <p:txBody>
          <a:bodyPr>
            <a:normAutofit/>
          </a:bodyPr>
          <a:lstStyle/>
          <a:p>
            <a:pPr lvl="0">
              <a:buFont typeface="Wingdings" panose="05000000000000000000" pitchFamily="2" charset="2"/>
              <a:buChar char="Ø"/>
            </a:pPr>
            <a:r>
              <a:rPr lang="zh-CN" altLang="en-US" sz="2800" dirty="0" smtClean="0">
                <a:latin typeface="华文楷体" panose="02010600040101010101" pitchFamily="2" charset="-122"/>
                <a:ea typeface="华文楷体" panose="02010600040101010101" pitchFamily="2" charset="-122"/>
              </a:rPr>
              <a:t>中</a:t>
            </a:r>
            <a:r>
              <a:rPr lang="zh-CN" altLang="zh-CN" sz="2800" dirty="0" smtClean="0">
                <a:latin typeface="华文楷体" panose="02010600040101010101" pitchFamily="2" charset="-122"/>
                <a:ea typeface="华文楷体" panose="02010600040101010101" pitchFamily="2" charset="-122"/>
              </a:rPr>
              <a:t>序</a:t>
            </a:r>
            <a:r>
              <a:rPr lang="zh-CN" altLang="zh-CN" sz="2800" dirty="0">
                <a:latin typeface="华文楷体" panose="02010600040101010101" pitchFamily="2" charset="-122"/>
                <a:ea typeface="华文楷体" panose="02010600040101010101" pitchFamily="2" charset="-122"/>
              </a:rPr>
              <a:t>遍历：</a:t>
            </a:r>
            <a:r>
              <a:rPr lang="zh-CN" altLang="zh-CN" sz="2800" b="0" dirty="0">
                <a:latin typeface="华文楷体" panose="02010600040101010101" pitchFamily="2" charset="-122"/>
                <a:ea typeface="华文楷体" panose="02010600040101010101" pitchFamily="2" charset="-122"/>
              </a:rPr>
              <a:t>如果二叉树为空，遍历操作为空。否则，</a:t>
            </a:r>
            <a:r>
              <a:rPr lang="zh-CN" altLang="zh-CN" sz="2800" b="0" dirty="0" smtClean="0">
                <a:latin typeface="华文楷体" panose="02010600040101010101" pitchFamily="2" charset="-122"/>
                <a:ea typeface="华文楷体" panose="02010600040101010101" pitchFamily="2" charset="-122"/>
              </a:rPr>
              <a:t>先</a:t>
            </a:r>
            <a:r>
              <a:rPr lang="zh-CN" altLang="en-US" sz="2800" b="0" dirty="0">
                <a:latin typeface="华文楷体" panose="02010600040101010101" pitchFamily="2" charset="-122"/>
                <a:ea typeface="华文楷体" panose="02010600040101010101" pitchFamily="2" charset="-122"/>
              </a:rPr>
              <a:t>中</a:t>
            </a:r>
            <a:r>
              <a:rPr lang="zh-CN" altLang="zh-CN" sz="2800" b="0" dirty="0" smtClean="0">
                <a:latin typeface="华文楷体" panose="02010600040101010101" pitchFamily="2" charset="-122"/>
                <a:ea typeface="华文楷体" panose="02010600040101010101" pitchFamily="2" charset="-122"/>
              </a:rPr>
              <a:t>序</a:t>
            </a:r>
            <a:r>
              <a:rPr lang="zh-CN" altLang="zh-CN" sz="2800" b="0" dirty="0">
                <a:latin typeface="华文楷体" panose="02010600040101010101" pitchFamily="2" charset="-122"/>
                <a:ea typeface="华文楷体" panose="02010600040101010101" pitchFamily="2" charset="-122"/>
              </a:rPr>
              <a:t>遍历根的左子树，访问根结点</a:t>
            </a:r>
            <a:r>
              <a:rPr lang="zh-CN" altLang="zh-CN" sz="2800" b="0" dirty="0" smtClean="0">
                <a:latin typeface="华文楷体" panose="02010600040101010101" pitchFamily="2" charset="-122"/>
                <a:ea typeface="华文楷体" panose="02010600040101010101" pitchFamily="2" charset="-122"/>
              </a:rPr>
              <a:t>，</a:t>
            </a:r>
            <a:r>
              <a:rPr lang="zh-CN" altLang="en-US" sz="2800" b="0" dirty="0" smtClean="0">
                <a:latin typeface="华文楷体" panose="02010600040101010101" pitchFamily="2" charset="-122"/>
                <a:ea typeface="华文楷体" panose="02010600040101010101" pitchFamily="2" charset="-122"/>
              </a:rPr>
              <a:t>然后</a:t>
            </a:r>
            <a:r>
              <a:rPr lang="zh-CN" altLang="zh-CN" sz="2800" b="0" dirty="0" smtClean="0">
                <a:latin typeface="华文楷体" panose="02010600040101010101" pitchFamily="2" charset="-122"/>
                <a:ea typeface="华文楷体" panose="02010600040101010101" pitchFamily="2" charset="-122"/>
              </a:rPr>
              <a:t>再</a:t>
            </a:r>
            <a:r>
              <a:rPr lang="zh-CN" altLang="en-US" sz="2800" b="0" dirty="0" smtClean="0">
                <a:latin typeface="华文楷体" panose="02010600040101010101" pitchFamily="2" charset="-122"/>
                <a:ea typeface="华文楷体" panose="02010600040101010101" pitchFamily="2" charset="-122"/>
              </a:rPr>
              <a:t>中</a:t>
            </a:r>
            <a:r>
              <a:rPr lang="zh-CN" altLang="zh-CN" sz="2800" b="0" dirty="0" smtClean="0">
                <a:latin typeface="华文楷体" panose="02010600040101010101" pitchFamily="2" charset="-122"/>
                <a:ea typeface="华文楷体" panose="02010600040101010101" pitchFamily="2" charset="-122"/>
              </a:rPr>
              <a:t>序</a:t>
            </a:r>
            <a:r>
              <a:rPr lang="zh-CN" altLang="zh-CN" sz="2800" b="0" dirty="0">
                <a:latin typeface="华文楷体" panose="02010600040101010101" pitchFamily="2" charset="-122"/>
                <a:ea typeface="华文楷体" panose="02010600040101010101" pitchFamily="2" charset="-122"/>
              </a:rPr>
              <a:t>遍历根的右子树</a:t>
            </a:r>
            <a:r>
              <a:rPr lang="zh-CN" altLang="zh-CN" sz="2800" b="0" dirty="0" smtClean="0">
                <a:latin typeface="华文楷体" panose="02010600040101010101" pitchFamily="2" charset="-122"/>
                <a:ea typeface="华文楷体" panose="02010600040101010101" pitchFamily="2" charset="-122"/>
              </a:rPr>
              <a:t>。可</a:t>
            </a:r>
            <a:r>
              <a:rPr lang="zh-CN" altLang="zh-CN" sz="2800" b="0" dirty="0">
                <a:latin typeface="华文楷体" panose="02010600040101010101" pitchFamily="2" charset="-122"/>
                <a:ea typeface="华文楷体" panose="02010600040101010101" pitchFamily="2" charset="-122"/>
              </a:rPr>
              <a:t>简记为：</a:t>
            </a:r>
            <a:r>
              <a:rPr lang="zh-CN" altLang="zh-CN" sz="2800" b="0" dirty="0" smtClean="0">
                <a:latin typeface="华文楷体" panose="02010600040101010101" pitchFamily="2" charset="-122"/>
                <a:ea typeface="华文楷体" panose="02010600040101010101" pitchFamily="2" charset="-122"/>
              </a:rPr>
              <a:t>“左</a:t>
            </a:r>
            <a:r>
              <a:rPr lang="zh-CN" altLang="en-US" sz="2800" b="0" dirty="0" smtClean="0">
                <a:latin typeface="华文楷体" panose="02010600040101010101" pitchFamily="2" charset="-122"/>
                <a:ea typeface="华文楷体" panose="02010600040101010101" pitchFamily="2" charset="-122"/>
              </a:rPr>
              <a:t>根</a:t>
            </a:r>
            <a:r>
              <a:rPr lang="zh-CN" altLang="zh-CN" sz="2800" b="0" dirty="0" smtClean="0">
                <a:latin typeface="华文楷体" panose="02010600040101010101" pitchFamily="2" charset="-122"/>
                <a:ea typeface="华文楷体" panose="02010600040101010101" pitchFamily="2" charset="-122"/>
              </a:rPr>
              <a:t>右”。</a:t>
            </a:r>
            <a:endParaRPr lang="en-US" altLang="zh-CN" sz="2800" b="0" dirty="0" smtClean="0">
              <a:latin typeface="华文楷体" panose="02010600040101010101" pitchFamily="2" charset="-122"/>
              <a:ea typeface="华文楷体" panose="02010600040101010101" pitchFamily="2" charset="-122"/>
            </a:endParaRPr>
          </a:p>
          <a:p>
            <a:pPr marL="0" lvl="0" indent="0">
              <a:buNone/>
            </a:pPr>
            <a:endParaRPr lang="en-US" altLang="zh-CN" sz="2800" b="0" dirty="0" smtClean="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en-US" sz="2800" b="0" dirty="0">
                <a:latin typeface="华文楷体" panose="02010600040101010101" pitchFamily="2" charset="-122"/>
                <a:ea typeface="华文楷体" panose="02010600040101010101" pitchFamily="2" charset="-122"/>
              </a:rPr>
              <a:t>右</a:t>
            </a:r>
            <a:r>
              <a:rPr lang="zh-CN" altLang="en-US" sz="2800" b="0" dirty="0" smtClean="0">
                <a:latin typeface="华文楷体" panose="02010600040101010101" pitchFamily="2" charset="-122"/>
                <a:ea typeface="华文楷体" panose="02010600040101010101" pitchFamily="2" charset="-122"/>
              </a:rPr>
              <a:t>图中序遍历序列：</a:t>
            </a:r>
            <a:r>
              <a:rPr lang="en-US" altLang="zh-CN" sz="2800" b="0" dirty="0" smtClean="0">
                <a:latin typeface="华文楷体" panose="02010600040101010101" pitchFamily="2" charset="-122"/>
                <a:ea typeface="华文楷体" panose="02010600040101010101" pitchFamily="2" charset="-122"/>
              </a:rPr>
              <a:t>BLEACWD</a:t>
            </a:r>
            <a:endParaRPr lang="zh-CN"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二叉树的中序遍历</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8706471" y="2504012"/>
            <a:ext cx="2206695" cy="2743849"/>
          </a:xfrm>
          <a:prstGeom prst="rect">
            <a:avLst/>
          </a:prstGeom>
          <a:noFill/>
          <a:ln>
            <a:noFill/>
          </a:ln>
        </p:spPr>
      </p:pic>
    </p:spTree>
    <p:extLst>
      <p:ext uri="{BB962C8B-B14F-4D97-AF65-F5344CB8AC3E}">
        <p14:creationId xmlns:p14="http://schemas.microsoft.com/office/powerpoint/2010/main" val="36008314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0"/>
          </p:nvPr>
        </p:nvSpPr>
        <p:spPr>
          <a:xfrm>
            <a:off x="658699" y="1328329"/>
            <a:ext cx="9300310" cy="5060598"/>
          </a:xfrm>
        </p:spPr>
        <p:txBody>
          <a:bodyPr>
            <a:normAutofit/>
          </a:bodyPr>
          <a:lstStyle/>
          <a:p>
            <a:pPr marL="0" indent="0">
              <a:buNone/>
            </a:pPr>
            <a:r>
              <a:rPr lang="en-US" altLang="zh-CN" sz="3100" b="0" dirty="0">
                <a:ea typeface="华文楷体" panose="02010600040101010101" pitchFamily="2" charset="-122"/>
                <a:cs typeface="Times New Roman" panose="02020603050405020304" pitchFamily="18" charset="0"/>
              </a:rPr>
              <a:t>void </a:t>
            </a:r>
            <a:r>
              <a:rPr lang="en-US" altLang="zh-CN" sz="3100" b="0" dirty="0" err="1">
                <a:ea typeface="华文楷体" panose="02010600040101010101" pitchFamily="2" charset="-122"/>
                <a:cs typeface="Times New Roman" panose="02020603050405020304" pitchFamily="18" charset="0"/>
              </a:rPr>
              <a:t>Btree</a:t>
            </a:r>
            <a:r>
              <a:rPr lang="en-US" altLang="zh-CN" sz="3100" b="0" dirty="0">
                <a:ea typeface="华文楷体" panose="02010600040101010101" pitchFamily="2" charset="-122"/>
                <a:cs typeface="Times New Roman" panose="02020603050405020304" pitchFamily="18" charset="0"/>
              </a:rPr>
              <a:t>&lt;</a:t>
            </a:r>
            <a:r>
              <a:rPr lang="en-US" altLang="zh-CN" sz="3100" b="0" dirty="0" err="1">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&gt;::</a:t>
            </a:r>
            <a:r>
              <a:rPr lang="en-US" altLang="zh-CN" sz="3100" b="0" dirty="0" err="1">
                <a:ea typeface="华文楷体" panose="02010600040101010101" pitchFamily="2" charset="-122"/>
                <a:cs typeface="Times New Roman" panose="02020603050405020304" pitchFamily="18" charset="0"/>
              </a:rPr>
              <a:t>inOrder</a:t>
            </a:r>
            <a:r>
              <a:rPr lang="en-US" altLang="zh-CN" sz="3100" b="0" dirty="0">
                <a:ea typeface="华文楷体" panose="02010600040101010101" pitchFamily="2" charset="-122"/>
                <a:cs typeface="Times New Roman" panose="02020603050405020304" pitchFamily="18" charset="0"/>
              </a:rPr>
              <a:t>() </a:t>
            </a:r>
            <a:r>
              <a:rPr lang="en-US" altLang="zh-CN" sz="3100" b="0" dirty="0" err="1">
                <a:ea typeface="华文楷体" panose="02010600040101010101" pitchFamily="2" charset="-122"/>
                <a:cs typeface="Times New Roman" panose="02020603050405020304" pitchFamily="18" charset="0"/>
              </a:rPr>
              <a:t>const</a:t>
            </a:r>
            <a:r>
              <a:rPr lang="en-US" altLang="zh-CN" sz="3100" b="0" dirty="0">
                <a:ea typeface="华文楷体" panose="02010600040101010101" pitchFamily="2" charset="-122"/>
                <a:cs typeface="Times New Roman" panose="02020603050405020304" pitchFamily="18" charset="0"/>
              </a:rPr>
              <a:t> </a:t>
            </a:r>
          </a:p>
          <a:p>
            <a:pPr marL="0" indent="0">
              <a:buNone/>
            </a:pPr>
            <a:r>
              <a:rPr lang="en-US" altLang="zh-CN" sz="3100" b="0" dirty="0">
                <a:ea typeface="华文楷体" panose="02010600040101010101" pitchFamily="2" charset="-122"/>
                <a:cs typeface="Times New Roman" panose="02020603050405020304" pitchFamily="18" charset="0"/>
              </a:rPr>
              <a:t>{  if (!root) return;</a:t>
            </a:r>
          </a:p>
          <a:p>
            <a:pPr marL="0" indent="0">
              <a:buNone/>
            </a:pPr>
            <a:r>
              <a:rPr lang="en-US" altLang="zh-CN" sz="3100" b="0" dirty="0">
                <a:ea typeface="华文楷体" panose="02010600040101010101" pitchFamily="2" charset="-122"/>
                <a:cs typeface="Times New Roman" panose="02020603050405020304" pitchFamily="18" charset="0"/>
              </a:rPr>
              <a:t>    </a:t>
            </a:r>
            <a:r>
              <a:rPr lang="en-US" altLang="zh-CN" sz="3100" b="0" dirty="0" err="1">
                <a:ea typeface="华文楷体" panose="02010600040101010101" pitchFamily="2" charset="-122"/>
                <a:cs typeface="Times New Roman" panose="02020603050405020304" pitchFamily="18" charset="0"/>
              </a:rPr>
              <a:t>seqStack</a:t>
            </a:r>
            <a:r>
              <a:rPr lang="en-US" altLang="zh-CN" sz="3100" b="0" dirty="0">
                <a:ea typeface="华文楷体" panose="02010600040101010101" pitchFamily="2" charset="-122"/>
                <a:cs typeface="Times New Roman" panose="02020603050405020304" pitchFamily="18" charset="0"/>
              </a:rPr>
              <a:t>&lt;Node&lt;</a:t>
            </a:r>
            <a:r>
              <a:rPr lang="en-US" altLang="zh-CN" sz="3100" b="0" dirty="0" err="1">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&gt; *&gt; s;  </a:t>
            </a:r>
            <a:r>
              <a:rPr lang="en-US" altLang="zh-CN" sz="3100" b="0" dirty="0" err="1">
                <a:ea typeface="华文楷体" panose="02010600040101010101" pitchFamily="2" charset="-122"/>
                <a:cs typeface="Times New Roman" panose="02020603050405020304" pitchFamily="18" charset="0"/>
              </a:rPr>
              <a:t>s.push</a:t>
            </a:r>
            <a:r>
              <a:rPr lang="en-US" altLang="zh-CN" sz="3100" b="0" dirty="0">
                <a:ea typeface="华文楷体" panose="02010600040101010101" pitchFamily="2" charset="-122"/>
                <a:cs typeface="Times New Roman" panose="02020603050405020304" pitchFamily="18" charset="0"/>
              </a:rPr>
              <a:t>(root);  </a:t>
            </a:r>
          </a:p>
          <a:p>
            <a:pPr marL="0" indent="0">
              <a:buNone/>
            </a:pPr>
            <a:r>
              <a:rPr lang="en-US" altLang="zh-CN" sz="3100" b="0" dirty="0">
                <a:ea typeface="华文楷体" panose="02010600040101010101" pitchFamily="2" charset="-122"/>
                <a:cs typeface="Times New Roman" panose="02020603050405020304" pitchFamily="18" charset="0"/>
              </a:rPr>
              <a:t>    Node&lt;</a:t>
            </a:r>
            <a:r>
              <a:rPr lang="en-US" altLang="zh-CN" sz="3100" b="0" dirty="0" err="1">
                <a:ea typeface="华文楷体" panose="02010600040101010101" pitchFamily="2" charset="-122"/>
                <a:cs typeface="Times New Roman" panose="02020603050405020304" pitchFamily="18" charset="0"/>
              </a:rPr>
              <a:t>elemType</a:t>
            </a:r>
            <a:r>
              <a:rPr lang="en-US" altLang="zh-CN" sz="3100" b="0" dirty="0">
                <a:ea typeface="华文楷体" panose="02010600040101010101" pitchFamily="2" charset="-122"/>
                <a:cs typeface="Times New Roman" panose="02020603050405020304" pitchFamily="18" charset="0"/>
              </a:rPr>
              <a:t>&gt; *p;  p=root;</a:t>
            </a:r>
          </a:p>
          <a:p>
            <a:pPr marL="0" indent="0">
              <a:buNone/>
            </a:pPr>
            <a:r>
              <a:rPr lang="en-US" altLang="zh-CN" sz="3100" b="0" dirty="0">
                <a:ea typeface="华文楷体" panose="02010600040101010101" pitchFamily="2" charset="-122"/>
                <a:cs typeface="Times New Roman" panose="02020603050405020304" pitchFamily="18" charset="0"/>
              </a:rPr>
              <a:t>    while(p-&gt;left) {</a:t>
            </a:r>
            <a:r>
              <a:rPr lang="en-US" altLang="zh-CN" sz="3100" b="0" dirty="0" err="1">
                <a:ea typeface="华文楷体" panose="02010600040101010101" pitchFamily="2" charset="-122"/>
                <a:cs typeface="Times New Roman" panose="02020603050405020304" pitchFamily="18" charset="0"/>
              </a:rPr>
              <a:t>s.push</a:t>
            </a:r>
            <a:r>
              <a:rPr lang="en-US" altLang="zh-CN" sz="3100" b="0" dirty="0">
                <a:ea typeface="华文楷体" panose="02010600040101010101" pitchFamily="2" charset="-122"/>
                <a:cs typeface="Times New Roman" panose="02020603050405020304" pitchFamily="18" charset="0"/>
              </a:rPr>
              <a:t>(p-&gt;left); p=p-&gt;left;}</a:t>
            </a:r>
          </a:p>
          <a:p>
            <a:pPr marL="0" indent="0">
              <a:buNone/>
            </a:pPr>
            <a:endParaRPr lang="en-US" altLang="zh-CN" dirty="0" smtClean="0"/>
          </a:p>
          <a:p>
            <a:pPr marL="0" indent="0">
              <a:buNone/>
            </a:pPr>
            <a:endParaRPr lang="zh-CN" altLang="en-US" dirty="0"/>
          </a:p>
        </p:txBody>
      </p:sp>
      <p:sp>
        <p:nvSpPr>
          <p:cNvPr id="3" name="标题 2"/>
          <p:cNvSpPr>
            <a:spLocks noGrp="1"/>
          </p:cNvSpPr>
          <p:nvPr>
            <p:ph type="title"/>
          </p:nvPr>
        </p:nvSpPr>
        <p:spPr/>
        <p:txBody>
          <a:bodyPr/>
          <a:lstStyle/>
          <a:p>
            <a:r>
              <a:rPr lang="en-US" altLang="zh-CN" dirty="0" smtClean="0"/>
              <a:t>Template &lt;class </a:t>
            </a:r>
            <a:r>
              <a:rPr lang="en-US" altLang="zh-CN" dirty="0" err="1" smtClean="0"/>
              <a:t>elemType</a:t>
            </a:r>
            <a:r>
              <a:rPr lang="en-US" altLang="zh-CN" dirty="0" smtClean="0"/>
              <a:t>&gt;</a:t>
            </a:r>
            <a:endParaRPr lang="zh-CN" altLang="en-US" dirty="0"/>
          </a:p>
        </p:txBody>
      </p:sp>
    </p:spTree>
    <p:extLst>
      <p:ext uri="{BB962C8B-B14F-4D97-AF65-F5344CB8AC3E}">
        <p14:creationId xmlns:p14="http://schemas.microsoft.com/office/powerpoint/2010/main" val="14852594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0"/>
          </p:nvPr>
        </p:nvSpPr>
        <p:spPr>
          <a:xfrm>
            <a:off x="658699" y="1328329"/>
            <a:ext cx="10691788" cy="5060598"/>
          </a:xfrm>
        </p:spPr>
        <p:txBody>
          <a:bodyPr>
            <a:normAutofit/>
          </a:bodyPr>
          <a:lstStyle/>
          <a:p>
            <a:pPr marL="0" indent="0">
              <a:buNone/>
            </a:pPr>
            <a:r>
              <a:rPr lang="en-US" altLang="zh-CN" sz="3100" b="0" dirty="0">
                <a:ea typeface="华文楷体" panose="02010600040101010101" pitchFamily="2" charset="-122"/>
                <a:cs typeface="Times New Roman" panose="02020603050405020304" pitchFamily="18" charset="0"/>
              </a:rPr>
              <a:t> while( !</a:t>
            </a:r>
            <a:r>
              <a:rPr lang="en-US" altLang="zh-CN" sz="3100" b="0" dirty="0" err="1">
                <a:ea typeface="华文楷体" panose="02010600040101010101" pitchFamily="2" charset="-122"/>
                <a:cs typeface="Times New Roman" panose="02020603050405020304" pitchFamily="18" charset="0"/>
              </a:rPr>
              <a:t>s.isEmpty</a:t>
            </a:r>
            <a:r>
              <a:rPr lang="en-US" altLang="zh-CN" sz="3100" b="0" dirty="0">
                <a:ea typeface="华文楷体" panose="02010600040101010101" pitchFamily="2" charset="-122"/>
                <a:cs typeface="Times New Roman" panose="02020603050405020304" pitchFamily="18" charset="0"/>
              </a:rPr>
              <a:t>())</a:t>
            </a:r>
          </a:p>
          <a:p>
            <a:pPr marL="0" indent="0">
              <a:buNone/>
            </a:pPr>
            <a:r>
              <a:rPr lang="en-US" altLang="zh-CN" sz="3100" b="0" dirty="0">
                <a:ea typeface="华文楷体" panose="02010600040101010101" pitchFamily="2" charset="-122"/>
                <a:cs typeface="Times New Roman" panose="02020603050405020304" pitchFamily="18" charset="0"/>
              </a:rPr>
              <a:t>    {  p=</a:t>
            </a:r>
            <a:r>
              <a:rPr lang="en-US" altLang="zh-CN" sz="3100" b="0" dirty="0" err="1">
                <a:ea typeface="华文楷体" panose="02010600040101010101" pitchFamily="2" charset="-122"/>
                <a:cs typeface="Times New Roman" panose="02020603050405020304" pitchFamily="18" charset="0"/>
              </a:rPr>
              <a:t>s.top</a:t>
            </a:r>
            <a:r>
              <a:rPr lang="en-US" altLang="zh-CN" sz="3100" b="0" dirty="0">
                <a:ea typeface="华文楷体" panose="02010600040101010101" pitchFamily="2" charset="-122"/>
                <a:cs typeface="Times New Roman" panose="02020603050405020304" pitchFamily="18" charset="0"/>
              </a:rPr>
              <a:t>(); </a:t>
            </a:r>
            <a:r>
              <a:rPr lang="en-US" altLang="zh-CN" sz="3100" b="0" dirty="0" err="1">
                <a:ea typeface="华文楷体" panose="02010600040101010101" pitchFamily="2" charset="-122"/>
                <a:cs typeface="Times New Roman" panose="02020603050405020304" pitchFamily="18" charset="0"/>
              </a:rPr>
              <a:t>s.pop</a:t>
            </a:r>
            <a:r>
              <a:rPr lang="en-US" altLang="zh-CN" sz="3100" b="0" dirty="0">
                <a:ea typeface="华文楷体" panose="02010600040101010101" pitchFamily="2" charset="-122"/>
                <a:cs typeface="Times New Roman" panose="02020603050405020304" pitchFamily="18" charset="0"/>
              </a:rPr>
              <a:t>();   </a:t>
            </a:r>
            <a:r>
              <a:rPr lang="en-US" altLang="zh-CN" sz="3100" b="0" dirty="0" err="1">
                <a:ea typeface="华文楷体" panose="02010600040101010101" pitchFamily="2" charset="-122"/>
                <a:cs typeface="Times New Roman" panose="02020603050405020304" pitchFamily="18" charset="0"/>
              </a:rPr>
              <a:t>cout</a:t>
            </a:r>
            <a:r>
              <a:rPr lang="en-US" altLang="zh-CN" sz="3100" b="0" dirty="0">
                <a:ea typeface="华文楷体" panose="02010600040101010101" pitchFamily="2" charset="-122"/>
                <a:cs typeface="Times New Roman" panose="02020603050405020304" pitchFamily="18" charset="0"/>
              </a:rPr>
              <a:t>&lt;&lt;p-&gt;data;</a:t>
            </a:r>
          </a:p>
          <a:p>
            <a:pPr marL="0" indent="0">
              <a:buNone/>
            </a:pPr>
            <a:r>
              <a:rPr lang="en-US" altLang="zh-CN" sz="3100" b="0" dirty="0">
                <a:ea typeface="华文楷体" panose="02010600040101010101" pitchFamily="2" charset="-122"/>
                <a:cs typeface="Times New Roman" panose="02020603050405020304" pitchFamily="18" charset="0"/>
              </a:rPr>
              <a:t>       if ( p-&gt;right)  { </a:t>
            </a:r>
            <a:r>
              <a:rPr lang="en-US" altLang="zh-CN" sz="3100" b="0" dirty="0" err="1">
                <a:ea typeface="华文楷体" panose="02010600040101010101" pitchFamily="2" charset="-122"/>
                <a:cs typeface="Times New Roman" panose="02020603050405020304" pitchFamily="18" charset="0"/>
              </a:rPr>
              <a:t>s.push</a:t>
            </a:r>
            <a:r>
              <a:rPr lang="en-US" altLang="zh-CN" sz="3100" b="0" dirty="0">
                <a:ea typeface="华文楷体" panose="02010600040101010101" pitchFamily="2" charset="-122"/>
                <a:cs typeface="Times New Roman" panose="02020603050405020304" pitchFamily="18" charset="0"/>
              </a:rPr>
              <a:t>(p-&gt;right);  p=p-&gt;right; </a:t>
            </a:r>
          </a:p>
          <a:p>
            <a:pPr marL="0" indent="0">
              <a:buNone/>
            </a:pPr>
            <a:r>
              <a:rPr lang="en-US" altLang="zh-CN" sz="3100" b="0" dirty="0">
                <a:ea typeface="华文楷体" panose="02010600040101010101" pitchFamily="2" charset="-122"/>
                <a:cs typeface="Times New Roman" panose="02020603050405020304" pitchFamily="18" charset="0"/>
              </a:rPr>
              <a:t>                                  while(p-&gt;left) {</a:t>
            </a:r>
            <a:r>
              <a:rPr lang="en-US" altLang="zh-CN" sz="3100" b="0" dirty="0" err="1">
                <a:ea typeface="华文楷体" panose="02010600040101010101" pitchFamily="2" charset="-122"/>
                <a:cs typeface="Times New Roman" panose="02020603050405020304" pitchFamily="18" charset="0"/>
              </a:rPr>
              <a:t>s.push</a:t>
            </a:r>
            <a:r>
              <a:rPr lang="en-US" altLang="zh-CN" sz="3100" b="0" dirty="0">
                <a:ea typeface="华文楷体" panose="02010600040101010101" pitchFamily="2" charset="-122"/>
                <a:cs typeface="Times New Roman" panose="02020603050405020304" pitchFamily="18" charset="0"/>
              </a:rPr>
              <a:t>(p-&gt;left); p=p-&gt;left;}</a:t>
            </a:r>
          </a:p>
          <a:p>
            <a:pPr marL="0" indent="0">
              <a:buNone/>
            </a:pPr>
            <a:r>
              <a:rPr lang="en-US" altLang="zh-CN" sz="3100" b="0" dirty="0">
                <a:ea typeface="华文楷体" panose="02010600040101010101" pitchFamily="2" charset="-122"/>
                <a:cs typeface="Times New Roman" panose="02020603050405020304" pitchFamily="18" charset="0"/>
              </a:rPr>
              <a:t>                               }</a:t>
            </a:r>
          </a:p>
          <a:p>
            <a:pPr marL="0" indent="0">
              <a:buNone/>
            </a:pPr>
            <a:r>
              <a:rPr lang="en-US" altLang="zh-CN" sz="3100" b="0" dirty="0">
                <a:ea typeface="华文楷体" panose="02010600040101010101" pitchFamily="2" charset="-122"/>
                <a:cs typeface="Times New Roman" panose="02020603050405020304" pitchFamily="18" charset="0"/>
              </a:rPr>
              <a:t>     }</a:t>
            </a:r>
          </a:p>
          <a:p>
            <a:pPr marL="0" indent="0">
              <a:buNone/>
            </a:pPr>
            <a:r>
              <a:rPr lang="en-US" altLang="zh-CN" sz="3100" b="0" dirty="0">
                <a:ea typeface="华文楷体" panose="02010600040101010101" pitchFamily="2" charset="-122"/>
                <a:cs typeface="Times New Roman" panose="02020603050405020304" pitchFamily="18" charset="0"/>
              </a:rPr>
              <a:t>}</a:t>
            </a:r>
            <a:endParaRPr lang="en-US" altLang="zh-CN" dirty="0" smtClean="0"/>
          </a:p>
          <a:p>
            <a:pPr marL="0" indent="0">
              <a:buNone/>
            </a:pPr>
            <a:endParaRPr lang="zh-CN" altLang="en-US" dirty="0"/>
          </a:p>
        </p:txBody>
      </p:sp>
    </p:spTree>
    <p:extLst>
      <p:ext uri="{BB962C8B-B14F-4D97-AF65-F5344CB8AC3E}">
        <p14:creationId xmlns:p14="http://schemas.microsoft.com/office/powerpoint/2010/main" val="1529319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68890"/>
            <a:ext cx="4647984" cy="4712640"/>
          </a:xfrm>
        </p:spPr>
        <p:txBody>
          <a:bodyPr>
            <a:normAutofit/>
          </a:bodyPr>
          <a:lstStyle/>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对</a:t>
            </a:r>
            <a:r>
              <a:rPr lang="zh-CN" altLang="en-US" sz="2800" b="0" dirty="0">
                <a:latin typeface="华文楷体" panose="02010600040101010101" pitchFamily="2" charset="-122"/>
                <a:ea typeface="华文楷体" panose="02010600040101010101" pitchFamily="2" charset="-122"/>
              </a:rPr>
              <a:t>中</a:t>
            </a:r>
            <a:r>
              <a:rPr lang="zh-CN" altLang="zh-CN" sz="2800" b="0" dirty="0" smtClean="0">
                <a:latin typeface="华文楷体" panose="02010600040101010101" pitchFamily="2" charset="-122"/>
                <a:ea typeface="华文楷体" panose="02010600040101010101" pitchFamily="2" charset="-122"/>
              </a:rPr>
              <a:t>序</a:t>
            </a:r>
            <a:r>
              <a:rPr lang="zh-CN" altLang="en-US" sz="2800" b="0" dirty="0" smtClean="0">
                <a:latin typeface="华文楷体" panose="02010600040101010101" pitchFamily="2" charset="-122"/>
                <a:ea typeface="华文楷体" panose="02010600040101010101" pitchFamily="2" charset="-122"/>
              </a:rPr>
              <a:t>遍历的定义是一种递归的形式。</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用</a:t>
            </a:r>
            <a:r>
              <a:rPr lang="zh-CN" altLang="zh-CN" sz="2800" b="0" dirty="0">
                <a:latin typeface="华文楷体" panose="02010600040101010101" pitchFamily="2" charset="-122"/>
                <a:ea typeface="华文楷体" panose="02010600040101010101" pitchFamily="2" charset="-122"/>
              </a:rPr>
              <a:t>递归来</a:t>
            </a:r>
            <a:r>
              <a:rPr lang="zh-CN" altLang="zh-CN" sz="2800" b="0" dirty="0" smtClean="0">
                <a:latin typeface="华文楷体" panose="02010600040101010101" pitchFamily="2" charset="-122"/>
                <a:ea typeface="华文楷体" panose="02010600040101010101" pitchFamily="2" charset="-122"/>
              </a:rPr>
              <a:t>实现</a:t>
            </a:r>
            <a:r>
              <a:rPr lang="zh-CN" altLang="en-US" sz="2800" b="0" dirty="0" smtClean="0">
                <a:latin typeface="华文楷体" panose="02010600040101010101" pitchFamily="2" charset="-122"/>
                <a:ea typeface="华文楷体" panose="02010600040101010101" pitchFamily="2" charset="-122"/>
              </a:rPr>
              <a:t>中</a:t>
            </a:r>
            <a:r>
              <a:rPr lang="zh-CN" altLang="zh-CN" sz="2800" b="0" dirty="0" smtClean="0">
                <a:latin typeface="华文楷体" panose="02010600040101010101" pitchFamily="2" charset="-122"/>
                <a:ea typeface="华文楷体" panose="02010600040101010101" pitchFamily="2" charset="-122"/>
              </a:rPr>
              <a:t>序遍历</a:t>
            </a:r>
            <a:r>
              <a:rPr lang="zh-CN" altLang="zh-CN" sz="2800" b="0" dirty="0">
                <a:latin typeface="华文楷体" panose="02010600040101010101" pitchFamily="2" charset="-122"/>
                <a:ea typeface="华文楷体" panose="02010600040101010101" pitchFamily="2" charset="-122"/>
              </a:rPr>
              <a:t>非常直观、简单，只需要将定义换成具体的、用高级语言书写的语句就可以了</a:t>
            </a:r>
            <a:r>
              <a:rPr lang="zh-CN" altLang="zh-CN" sz="2800" b="0" dirty="0" smtClean="0">
                <a:latin typeface="华文楷体" panose="02010600040101010101" pitchFamily="2" charset="-122"/>
                <a:ea typeface="华文楷体" panose="02010600040101010101" pitchFamily="2" charset="-122"/>
              </a:rPr>
              <a:t>。</a:t>
            </a:r>
            <a:endParaRPr lang="zh-CN"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二叉树的中序遍历</a:t>
            </a:r>
            <a:endParaRPr lang="zh-CN" altLang="en-US" dirty="0">
              <a:latin typeface="华文楷体" panose="02010600040101010101" pitchFamily="2" charset="-122"/>
              <a:ea typeface="华文楷体" panose="02010600040101010101" pitchFamily="2" charset="-122"/>
            </a:endParaRPr>
          </a:p>
        </p:txBody>
      </p:sp>
      <p:sp>
        <p:nvSpPr>
          <p:cNvPr id="4" name="Rectangle 3"/>
          <p:cNvSpPr txBox="1">
            <a:spLocks noChangeArrowheads="1"/>
          </p:cNvSpPr>
          <p:nvPr/>
        </p:nvSpPr>
        <p:spPr>
          <a:xfrm>
            <a:off x="5098990" y="1315680"/>
            <a:ext cx="7093010" cy="4998906"/>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0" dirty="0">
                <a:ea typeface="华文楷体" panose="02010600040101010101" pitchFamily="2" charset="-122"/>
                <a:cs typeface="Times New Roman" panose="02020603050405020304" pitchFamily="18" charset="0"/>
              </a:rPr>
              <a:t>template &lt;class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InOrder</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中序遍历以</a:t>
            </a:r>
            <a:r>
              <a:rPr lang="en-US" altLang="zh-CN" b="0" dirty="0">
                <a:ea typeface="华文楷体" panose="02010600040101010101" pitchFamily="2" charset="-122"/>
                <a:cs typeface="Times New Roman" panose="02020603050405020304" pitchFamily="18" charset="0"/>
              </a:rPr>
              <a:t>t</a:t>
            </a:r>
            <a:r>
              <a:rPr lang="zh-CN" altLang="zh-CN" b="0" dirty="0">
                <a:ea typeface="华文楷体" panose="02010600040101010101" pitchFamily="2" charset="-122"/>
                <a:cs typeface="Times New Roman" panose="02020603050405020304" pitchFamily="18" charset="0"/>
              </a:rPr>
              <a:t>为根二叉树递归算法的实现。</a:t>
            </a: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(!t) return;</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InOrder</a:t>
            </a:r>
            <a:r>
              <a:rPr lang="en-US" altLang="zh-CN" b="0" dirty="0">
                <a:ea typeface="华文楷体" panose="02010600040101010101" pitchFamily="2" charset="-122"/>
                <a:cs typeface="Times New Roman" panose="02020603050405020304" pitchFamily="18" charset="0"/>
              </a:rPr>
              <a:t>(t-&gt;left);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cout</a:t>
            </a:r>
            <a:r>
              <a:rPr lang="en-US" altLang="zh-CN" b="0" dirty="0">
                <a:ea typeface="华文楷体" panose="02010600040101010101" pitchFamily="2" charset="-122"/>
                <a:cs typeface="Times New Roman" panose="02020603050405020304" pitchFamily="18" charset="0"/>
              </a:rPr>
              <a:t> &lt;&lt; t-&gt;data;</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InOrder</a:t>
            </a:r>
            <a:r>
              <a:rPr lang="en-US" altLang="zh-CN" b="0" dirty="0">
                <a:ea typeface="华文楷体" panose="02010600040101010101" pitchFamily="2" charset="-122"/>
                <a:cs typeface="Times New Roman" panose="02020603050405020304" pitchFamily="18" charset="0"/>
              </a:rPr>
              <a:t>(t-&gt;right);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endParaRPr lang="zh-CN" altLang="zh-CN" sz="2800" b="0" dirty="0">
              <a:ea typeface="华文楷体" panose="02010600040101010101" pitchFamily="2" charset="-122"/>
              <a:cs typeface="Times New Roman" panose="02020603050405020304" pitchFamily="18" charset="0"/>
            </a:endParaRPr>
          </a:p>
        </p:txBody>
      </p:sp>
      <p:cxnSp>
        <p:nvCxnSpPr>
          <p:cNvPr id="3" name="直接连接符 2"/>
          <p:cNvCxnSpPr/>
          <p:nvPr/>
        </p:nvCxnSpPr>
        <p:spPr>
          <a:xfrm>
            <a:off x="4790661" y="1346990"/>
            <a:ext cx="0" cy="551101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09457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1" y="1421771"/>
            <a:ext cx="9495586" cy="5157933"/>
          </a:xfrm>
        </p:spPr>
        <p:txBody>
          <a:bodyPr>
            <a:noAutofit/>
          </a:bodyPr>
          <a:lstStyle/>
          <a:p>
            <a:pPr marL="0" indent="0">
              <a:buNone/>
            </a:pPr>
            <a:r>
              <a:rPr lang="zh-CN" altLang="en-US" sz="2800" b="0" dirty="0" smtClean="0">
                <a:latin typeface="华文楷体" panose="02010600040101010101" pitchFamily="2" charset="-122"/>
                <a:ea typeface="华文楷体" panose="02010600040101010101" pitchFamily="2" charset="-122"/>
              </a:rPr>
              <a:t>先根</a:t>
            </a:r>
            <a:r>
              <a:rPr lang="en-US" altLang="zh-CN" sz="2800" b="0" dirty="0" smtClean="0">
                <a:latin typeface="华文楷体" panose="02010600040101010101" pitchFamily="2" charset="-122"/>
                <a:ea typeface="华文楷体" panose="02010600040101010101" pitchFamily="2" charset="-122"/>
              </a:rPr>
              <a:t>A</a:t>
            </a:r>
            <a:r>
              <a:rPr lang="zh-CN" altLang="en-US" sz="2800" b="0" dirty="0" smtClean="0">
                <a:latin typeface="华文楷体" panose="02010600040101010101" pitchFamily="2" charset="-122"/>
                <a:ea typeface="华文楷体" panose="02010600040101010101" pitchFamily="2" charset="-122"/>
              </a:rPr>
              <a:t>压栈，栈不空，</a:t>
            </a:r>
            <a:r>
              <a:rPr lang="en-US" altLang="zh-CN" sz="2800" b="0" dirty="0" smtClean="0">
                <a:latin typeface="华文楷体" panose="02010600040101010101" pitchFamily="2" charset="-122"/>
                <a:ea typeface="华文楷体" panose="02010600040101010101" pitchFamily="2" charset="-122"/>
              </a:rPr>
              <a:t>A</a:t>
            </a:r>
            <a:r>
              <a:rPr lang="zh-CN" altLang="en-US" sz="2800" b="0" dirty="0" smtClean="0">
                <a:latin typeface="华文楷体" panose="02010600040101010101" pitchFamily="2" charset="-122"/>
                <a:ea typeface="华文楷体" panose="02010600040101010101" pitchFamily="2" charset="-122"/>
              </a:rPr>
              <a:t>出栈，但</a:t>
            </a:r>
            <a:r>
              <a:rPr lang="en-US" altLang="zh-CN" sz="2800" b="0" dirty="0" smtClean="0">
                <a:latin typeface="华文楷体" panose="02010600040101010101" pitchFamily="2" charset="-122"/>
                <a:ea typeface="华文楷体" panose="02010600040101010101" pitchFamily="2" charset="-122"/>
              </a:rPr>
              <a:t>A</a:t>
            </a:r>
            <a:r>
              <a:rPr lang="zh-CN" altLang="en-US" sz="2800" b="0" dirty="0" smtClean="0">
                <a:latin typeface="华文楷体" panose="02010600040101010101" pitchFamily="2" charset="-122"/>
                <a:ea typeface="华文楷体" panose="02010600040101010101" pitchFamily="2" charset="-122"/>
              </a:rPr>
              <a:t>不能访问，因其左子</a:t>
            </a:r>
            <a:r>
              <a:rPr lang="en-US" altLang="zh-CN" sz="2800" b="0" dirty="0" smtClean="0">
                <a:latin typeface="华文楷体" panose="02010600040101010101" pitchFamily="2" charset="-122"/>
                <a:ea typeface="华文楷体" panose="02010600040101010101" pitchFamily="2" charset="-122"/>
              </a:rPr>
              <a:t>L</a:t>
            </a:r>
            <a:r>
              <a:rPr lang="zh-CN" altLang="en-US" sz="2800" b="0" dirty="0" smtClean="0">
                <a:latin typeface="华文楷体" panose="02010600040101010101" pitchFamily="2" charset="-122"/>
                <a:ea typeface="华文楷体" panose="02010600040101010101" pitchFamily="2" charset="-122"/>
              </a:rPr>
              <a:t>未访问，为了访问完</a:t>
            </a:r>
            <a:r>
              <a:rPr lang="en-US" altLang="zh-CN" sz="2800" b="0" dirty="0" smtClean="0">
                <a:latin typeface="华文楷体" panose="02010600040101010101" pitchFamily="2" charset="-122"/>
                <a:ea typeface="华文楷体" panose="02010600040101010101" pitchFamily="2" charset="-122"/>
              </a:rPr>
              <a:t>L</a:t>
            </a:r>
            <a:r>
              <a:rPr lang="zh-CN" altLang="en-US" sz="2800" b="0" dirty="0" smtClean="0">
                <a:latin typeface="华文楷体" panose="02010600040101010101" pitchFamily="2" charset="-122"/>
                <a:ea typeface="华文楷体" panose="02010600040101010101" pitchFamily="2" charset="-122"/>
              </a:rPr>
              <a:t>能再回到</a:t>
            </a:r>
            <a:r>
              <a:rPr lang="en-US" altLang="zh-CN" sz="2800" b="0" dirty="0" smtClean="0">
                <a:latin typeface="华文楷体" panose="02010600040101010101" pitchFamily="2" charset="-122"/>
                <a:ea typeface="华文楷体" panose="02010600040101010101" pitchFamily="2" charset="-122"/>
              </a:rPr>
              <a:t>A</a:t>
            </a:r>
            <a:r>
              <a:rPr lang="zh-CN" altLang="en-US" sz="2800" b="0" dirty="0" smtClean="0">
                <a:latin typeface="华文楷体" panose="02010600040101010101" pitchFamily="2" charset="-122"/>
                <a:ea typeface="华文楷体" panose="02010600040101010101" pitchFamily="2" charset="-122"/>
              </a:rPr>
              <a:t>，故将</a:t>
            </a:r>
            <a:r>
              <a:rPr lang="en-US" altLang="zh-CN" sz="2800" b="0" dirty="0" smtClean="0">
                <a:latin typeface="华文楷体" panose="02010600040101010101" pitchFamily="2" charset="-122"/>
                <a:ea typeface="华文楷体" panose="02010600040101010101" pitchFamily="2" charset="-122"/>
              </a:rPr>
              <a:t>A</a:t>
            </a:r>
            <a:r>
              <a:rPr lang="zh-CN" altLang="en-US" sz="2800" b="0" dirty="0" smtClean="0">
                <a:latin typeface="华文楷体" panose="02010600040101010101" pitchFamily="2" charset="-122"/>
                <a:ea typeface="华文楷体" panose="02010600040101010101" pitchFamily="2" charset="-122"/>
              </a:rPr>
              <a:t>再次进栈，并将</a:t>
            </a:r>
            <a:r>
              <a:rPr lang="en-US" altLang="zh-CN" sz="2800" b="0" dirty="0" smtClean="0">
                <a:latin typeface="华文楷体" panose="02010600040101010101" pitchFamily="2" charset="-122"/>
                <a:ea typeface="华文楷体" panose="02010600040101010101" pitchFamily="2" charset="-122"/>
              </a:rPr>
              <a:t>L</a:t>
            </a:r>
            <a:r>
              <a:rPr lang="zh-CN" altLang="en-US" sz="2800" b="0" dirty="0" smtClean="0">
                <a:latin typeface="华文楷体" panose="02010600040101010101" pitchFamily="2" charset="-122"/>
                <a:ea typeface="华文楷体" panose="02010600040101010101" pitchFamily="2" charset="-122"/>
              </a:rPr>
              <a:t>带入栈中。</a:t>
            </a:r>
            <a:endParaRPr lang="en-US" altLang="zh-CN" sz="2800" b="0" dirty="0" smtClean="0">
              <a:latin typeface="华文楷体" panose="02010600040101010101" pitchFamily="2" charset="-122"/>
              <a:ea typeface="华文楷体" panose="02010600040101010101" pitchFamily="2" charset="-122"/>
            </a:endParaRPr>
          </a:p>
          <a:p>
            <a:pPr marL="0" indent="0">
              <a:buNone/>
            </a:pPr>
            <a:r>
              <a:rPr lang="zh-CN" altLang="en-US" sz="2800" b="0" dirty="0" smtClean="0">
                <a:latin typeface="华文楷体" panose="02010600040101010101" pitchFamily="2" charset="-122"/>
                <a:ea typeface="华文楷体" panose="02010600040101010101" pitchFamily="2" charset="-122"/>
              </a:rPr>
              <a:t>注意</a:t>
            </a:r>
            <a:r>
              <a:rPr lang="zh-CN" altLang="en-US" sz="2800" b="0" dirty="0">
                <a:latin typeface="华文楷体" panose="02010600040101010101" pitchFamily="2" charset="-122"/>
                <a:ea typeface="华文楷体" panose="02010600040101010101" pitchFamily="2" charset="-122"/>
              </a:rPr>
              <a:t>此时</a:t>
            </a:r>
            <a:r>
              <a:rPr lang="zh-CN" altLang="en-US" sz="2800" b="0" dirty="0" smtClean="0">
                <a:latin typeface="华文楷体" panose="02010600040101010101" pitchFamily="2" charset="-122"/>
                <a:ea typeface="华文楷体" panose="02010600040101010101" pitchFamily="2" charset="-122"/>
              </a:rPr>
              <a:t>栈中</a:t>
            </a:r>
            <a:r>
              <a:rPr lang="en-US" altLang="zh-CN" sz="2800" b="0" dirty="0" smtClean="0">
                <a:latin typeface="华文楷体" panose="02010600040101010101" pitchFamily="2" charset="-122"/>
                <a:ea typeface="华文楷体" panose="02010600040101010101" pitchFamily="2" charset="-122"/>
              </a:rPr>
              <a:t>L</a:t>
            </a:r>
            <a:r>
              <a:rPr lang="zh-CN" altLang="en-US" sz="2800" b="0" dirty="0" smtClean="0">
                <a:latin typeface="华文楷体" panose="02010600040101010101" pitchFamily="2" charset="-122"/>
                <a:ea typeface="华文楷体" panose="02010600040101010101" pitchFamily="2" charset="-122"/>
              </a:rPr>
              <a:t>在</a:t>
            </a:r>
            <a:r>
              <a:rPr lang="en-US" altLang="zh-CN" sz="2800" b="0" dirty="0" smtClean="0">
                <a:latin typeface="华文楷体" panose="02010600040101010101" pitchFamily="2" charset="-122"/>
                <a:ea typeface="华文楷体" panose="02010600040101010101" pitchFamily="2" charset="-122"/>
              </a:rPr>
              <a:t>A</a:t>
            </a:r>
            <a:r>
              <a:rPr lang="zh-CN" altLang="en-US" sz="2800" b="0" dirty="0" smtClean="0">
                <a:latin typeface="华文楷体" panose="02010600040101010101" pitchFamily="2" charset="-122"/>
                <a:ea typeface="华文楷体" panose="02010600040101010101" pitchFamily="2" charset="-122"/>
              </a:rPr>
              <a:t>之上，可保证将来弹出访问时，先</a:t>
            </a:r>
            <a:r>
              <a:rPr lang="en-US" altLang="zh-CN" sz="2800" b="0" dirty="0" smtClean="0">
                <a:latin typeface="华文楷体" panose="02010600040101010101" pitchFamily="2" charset="-122"/>
                <a:ea typeface="华文楷体" panose="02010600040101010101" pitchFamily="2" charset="-122"/>
              </a:rPr>
              <a:t>L</a:t>
            </a:r>
            <a:r>
              <a:rPr lang="zh-CN" altLang="en-US" sz="2800" b="0" dirty="0" smtClean="0">
                <a:latin typeface="华文楷体" panose="02010600040101010101" pitchFamily="2" charset="-122"/>
                <a:ea typeface="华文楷体" panose="02010600040101010101" pitchFamily="2" charset="-122"/>
              </a:rPr>
              <a:t>后</a:t>
            </a:r>
            <a:r>
              <a:rPr lang="en-US" altLang="zh-CN" sz="2800" b="0" dirty="0" smtClean="0">
                <a:latin typeface="华文楷体" panose="02010600040101010101" pitchFamily="2" charset="-122"/>
                <a:ea typeface="华文楷体" panose="02010600040101010101" pitchFamily="2" charset="-122"/>
              </a:rPr>
              <a:t>A</a:t>
            </a:r>
            <a:r>
              <a:rPr lang="zh-CN" altLang="en-US" sz="2800" b="0" dirty="0" smtClean="0">
                <a:latin typeface="华文楷体" panose="02010600040101010101" pitchFamily="2" charset="-122"/>
                <a:ea typeface="华文楷体" panose="02010600040101010101" pitchFamily="2" charset="-122"/>
              </a:rPr>
              <a:t>。当</a:t>
            </a:r>
            <a:r>
              <a:rPr lang="en-US" altLang="zh-CN" sz="2800" b="0" dirty="0" smtClean="0">
                <a:latin typeface="华文楷体" panose="02010600040101010101" pitchFamily="2" charset="-122"/>
                <a:ea typeface="华文楷体" panose="02010600040101010101" pitchFamily="2" charset="-122"/>
              </a:rPr>
              <a:t>A</a:t>
            </a:r>
            <a:r>
              <a:rPr lang="zh-CN" altLang="en-US" sz="2800" b="0" dirty="0" smtClean="0">
                <a:latin typeface="华文楷体" panose="02010600040101010101" pitchFamily="2" charset="-122"/>
                <a:ea typeface="华文楷体" panose="02010600040101010101" pitchFamily="2" charset="-122"/>
              </a:rPr>
              <a:t>再次出现在栈顶出栈时，因已经考虑过其左子了，故可以直接访问。</a:t>
            </a:r>
            <a:endParaRPr lang="en-US" altLang="zh-CN" sz="2800" b="0" dirty="0" smtClean="0">
              <a:latin typeface="华文楷体" panose="02010600040101010101" pitchFamily="2" charset="-122"/>
              <a:ea typeface="华文楷体" panose="02010600040101010101" pitchFamily="2" charset="-122"/>
            </a:endParaRPr>
          </a:p>
          <a:p>
            <a:pPr marL="0" indent="0">
              <a:buNone/>
            </a:pPr>
            <a:r>
              <a:rPr lang="zh-CN" altLang="en-US" sz="2800" b="0" dirty="0" smtClean="0">
                <a:latin typeface="华文楷体" panose="02010600040101010101" pitchFamily="2" charset="-122"/>
                <a:ea typeface="华文楷体" panose="02010600040101010101" pitchFamily="2" charset="-122"/>
              </a:rPr>
              <a:t>为区别其是否已经考虑过左子，可对进栈元素加一个标识，</a:t>
            </a:r>
            <a:r>
              <a:rPr lang="en-US" altLang="zh-CN" sz="2800" b="0" dirty="0" smtClean="0">
                <a:latin typeface="华文楷体" panose="02010600040101010101" pitchFamily="2" charset="-122"/>
                <a:ea typeface="华文楷体" panose="02010600040101010101" pitchFamily="2" charset="-122"/>
              </a:rPr>
              <a:t>0</a:t>
            </a:r>
            <a:r>
              <a:rPr lang="zh-CN" altLang="en-US" sz="2800" b="0" dirty="0" smtClean="0">
                <a:latin typeface="华文楷体" panose="02010600040101010101" pitchFamily="2" charset="-122"/>
                <a:ea typeface="华文楷体" panose="02010600040101010101" pitchFamily="2" charset="-122"/>
              </a:rPr>
              <a:t>表示其未</a:t>
            </a:r>
            <a:r>
              <a:rPr lang="zh-CN" altLang="en-US" sz="2800" b="0" dirty="0">
                <a:latin typeface="华文楷体" panose="02010600040101010101" pitchFamily="2" charset="-122"/>
                <a:ea typeface="华文楷体" panose="02010600040101010101" pitchFamily="2" charset="-122"/>
              </a:rPr>
              <a:t>考虑</a:t>
            </a:r>
            <a:r>
              <a:rPr lang="zh-CN" altLang="en-US" sz="2800" b="0" dirty="0" smtClean="0">
                <a:latin typeface="华文楷体" panose="02010600040101010101" pitchFamily="2" charset="-122"/>
                <a:ea typeface="华文楷体" panose="02010600040101010101" pitchFamily="2" charset="-122"/>
              </a:rPr>
              <a:t>过左子，是第一次</a:t>
            </a:r>
            <a:r>
              <a:rPr lang="zh-CN" altLang="en-US" sz="2800" b="0" dirty="0">
                <a:latin typeface="华文楷体" panose="02010600040101010101" pitchFamily="2" charset="-122"/>
                <a:ea typeface="华文楷体" panose="02010600040101010101" pitchFamily="2" charset="-122"/>
              </a:rPr>
              <a:t>进</a:t>
            </a:r>
            <a:r>
              <a:rPr lang="zh-CN" altLang="en-US" sz="2800" b="0" dirty="0" smtClean="0">
                <a:latin typeface="华文楷体" panose="02010600040101010101" pitchFamily="2" charset="-122"/>
                <a:ea typeface="华文楷体" panose="02010600040101010101" pitchFamily="2" charset="-122"/>
              </a:rPr>
              <a:t>栈；</a:t>
            </a:r>
            <a:r>
              <a:rPr lang="en-US" altLang="zh-CN" sz="2800" b="0" dirty="0" smtClean="0">
                <a:latin typeface="华文楷体" panose="02010600040101010101" pitchFamily="2" charset="-122"/>
                <a:ea typeface="华文楷体" panose="02010600040101010101" pitchFamily="2" charset="-122"/>
              </a:rPr>
              <a:t>1</a:t>
            </a:r>
            <a:r>
              <a:rPr lang="zh-CN" altLang="en-US" sz="2800" b="0" dirty="0" smtClean="0">
                <a:latin typeface="华文楷体" panose="02010600040101010101" pitchFamily="2" charset="-122"/>
                <a:ea typeface="华文楷体" panose="02010600040101010101" pitchFamily="2" charset="-122"/>
              </a:rPr>
              <a:t>表示其考虑过左子，是第二次进栈。</a:t>
            </a:r>
            <a:endParaRPr lang="en-US" altLang="zh-CN" sz="2800" b="0" dirty="0" smtClean="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中序遍历的非递归算法分析：</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6951178" y="772807"/>
            <a:ext cx="5240822" cy="523220"/>
          </a:xfrm>
          <a:prstGeom prst="rect">
            <a:avLst/>
          </a:prstGeom>
          <a:noFill/>
        </p:spPr>
        <p:txBody>
          <a:bodyPr wrap="square" rtlCol="0">
            <a:spAutoFit/>
          </a:bodyPr>
          <a:lstStyle/>
          <a:p>
            <a:pPr lvl="0"/>
            <a:r>
              <a:rPr lang="zh-CN" altLang="en-US" sz="2800" dirty="0">
                <a:latin typeface="华文楷体" panose="02010600040101010101" pitchFamily="2" charset="-122"/>
                <a:ea typeface="华文楷体" panose="02010600040101010101" pitchFamily="2" charset="-122"/>
              </a:rPr>
              <a:t>中序遍历序列：</a:t>
            </a:r>
            <a:r>
              <a:rPr lang="en-US" altLang="zh-CN" sz="2800" dirty="0" smtClean="0">
                <a:latin typeface="华文楷体" panose="02010600040101010101" pitchFamily="2" charset="-122"/>
                <a:ea typeface="华文楷体" panose="02010600040101010101" pitchFamily="2" charset="-122"/>
              </a:rPr>
              <a:t>BLEACWD</a:t>
            </a:r>
            <a:endParaRPr lang="en-US" altLang="zh-CN" sz="2800" dirty="0">
              <a:latin typeface="华文楷体" panose="02010600040101010101" pitchFamily="2" charset="-122"/>
              <a:ea typeface="华文楷体" panose="02010600040101010101" pitchFamily="2" charset="-122"/>
            </a:endParaRPr>
          </a:p>
        </p:txBody>
      </p:sp>
      <p:cxnSp>
        <p:nvCxnSpPr>
          <p:cNvPr id="4" name="直接连接符 3"/>
          <p:cNvCxnSpPr/>
          <p:nvPr/>
        </p:nvCxnSpPr>
        <p:spPr>
          <a:xfrm>
            <a:off x="9837047" y="1421771"/>
            <a:ext cx="0" cy="5436229"/>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p:nvPr/>
        </p:nvPicPr>
        <p:blipFill>
          <a:blip r:embed="rId3">
            <a:extLst>
              <a:ext uri="{28A0092B-C50C-407E-A947-70E740481C1C}">
                <a14:useLocalDpi xmlns:a14="http://schemas.microsoft.com/office/drawing/2010/main" val="0"/>
              </a:ext>
            </a:extLst>
          </a:blip>
          <a:srcRect/>
          <a:stretch>
            <a:fillRect/>
          </a:stretch>
        </p:blipFill>
        <p:spPr bwMode="auto">
          <a:xfrm>
            <a:off x="10018436" y="2245596"/>
            <a:ext cx="2027790" cy="2227014"/>
          </a:xfrm>
          <a:prstGeom prst="rect">
            <a:avLst/>
          </a:prstGeom>
          <a:noFill/>
          <a:ln>
            <a:noFill/>
          </a:ln>
        </p:spPr>
      </p:pic>
    </p:spTree>
    <p:extLst>
      <p:ext uri="{BB962C8B-B14F-4D97-AF65-F5344CB8AC3E}">
        <p14:creationId xmlns:p14="http://schemas.microsoft.com/office/powerpoint/2010/main" val="40449756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00675"/>
            <a:ext cx="9160348" cy="4521829"/>
          </a:xfrm>
        </p:spPr>
        <p:txBody>
          <a:bodyPr>
            <a:noAutofit/>
          </a:bodyPr>
          <a:lstStyle/>
          <a:p>
            <a:pPr marL="0" indent="0">
              <a:buNone/>
            </a:pPr>
            <a:r>
              <a:rPr lang="zh-CN" altLang="en-US" sz="2800" b="0" dirty="0">
                <a:latin typeface="华文楷体" panose="02010600040101010101" pitchFamily="2" charset="-122"/>
                <a:ea typeface="华文楷体" panose="02010600040101010101" pitchFamily="2" charset="-122"/>
              </a:rPr>
              <a:t>当结点出栈访问时，如</a:t>
            </a:r>
            <a:r>
              <a:rPr lang="en-US" altLang="zh-CN" sz="2800" b="0" dirty="0">
                <a:latin typeface="华文楷体" panose="02010600040101010101" pitchFamily="2" charset="-122"/>
                <a:ea typeface="华文楷体" panose="02010600040101010101" pitchFamily="2" charset="-122"/>
              </a:rPr>
              <a:t>L</a:t>
            </a:r>
            <a:r>
              <a:rPr lang="zh-CN" altLang="en-US" sz="2800" b="0" dirty="0">
                <a:latin typeface="华文楷体" panose="02010600040101010101" pitchFamily="2" charset="-122"/>
                <a:ea typeface="华文楷体" panose="02010600040101010101" pitchFamily="2" charset="-122"/>
              </a:rPr>
              <a:t>出栈并访问时，说明</a:t>
            </a:r>
            <a:r>
              <a:rPr lang="en-US" altLang="zh-CN" sz="2800" b="0" dirty="0">
                <a:latin typeface="华文楷体" panose="02010600040101010101" pitchFamily="2" charset="-122"/>
                <a:ea typeface="华文楷体" panose="02010600040101010101" pitchFamily="2" charset="-122"/>
              </a:rPr>
              <a:t>L</a:t>
            </a:r>
            <a:r>
              <a:rPr lang="zh-CN" altLang="en-US" sz="2800" b="0" dirty="0">
                <a:latin typeface="华文楷体" panose="02010600040101010101" pitchFamily="2" charset="-122"/>
                <a:ea typeface="华文楷体" panose="02010600040101010101" pitchFamily="2" charset="-122"/>
              </a:rPr>
              <a:t>的左子树已经访问过，按照</a:t>
            </a:r>
            <a:r>
              <a:rPr lang="zh-CN" altLang="en-US" sz="2800" b="0" dirty="0" smtClean="0">
                <a:latin typeface="华文楷体" panose="02010600040101010101" pitchFamily="2" charset="-122"/>
                <a:ea typeface="华文楷体" panose="02010600040101010101" pitchFamily="2" charset="-122"/>
              </a:rPr>
              <a:t>“左根右”</a:t>
            </a:r>
            <a:r>
              <a:rPr lang="zh-CN" altLang="en-US" sz="2800" b="0" dirty="0">
                <a:latin typeface="华文楷体" panose="02010600040101010101" pitchFamily="2" charset="-122"/>
                <a:ea typeface="华文楷体" panose="02010600040101010101" pitchFamily="2" charset="-122"/>
              </a:rPr>
              <a:t>，现在要考虑其右子</a:t>
            </a:r>
            <a:r>
              <a:rPr lang="en-US" altLang="zh-CN" sz="2800" b="0" dirty="0">
                <a:latin typeface="华文楷体" panose="02010600040101010101" pitchFamily="2" charset="-122"/>
                <a:ea typeface="华文楷体" panose="02010600040101010101" pitchFamily="2" charset="-122"/>
              </a:rPr>
              <a:t>E</a:t>
            </a:r>
            <a:r>
              <a:rPr lang="zh-CN" altLang="en-US" sz="2800" b="0" dirty="0">
                <a:latin typeface="华文楷体" panose="02010600040101010101" pitchFamily="2" charset="-122"/>
                <a:ea typeface="华文楷体" panose="02010600040101010101" pitchFamily="2" charset="-122"/>
              </a:rPr>
              <a:t>。故当一个结点访问后，如果有右子，将其右子进栈，这样结点</a:t>
            </a:r>
            <a:r>
              <a:rPr lang="en-US" altLang="zh-CN" sz="2800" b="0" dirty="0">
                <a:latin typeface="华文楷体" panose="02010600040101010101" pitchFamily="2" charset="-122"/>
                <a:ea typeface="华文楷体" panose="02010600040101010101" pitchFamily="2" charset="-122"/>
              </a:rPr>
              <a:t>L</a:t>
            </a:r>
            <a:r>
              <a:rPr lang="zh-CN" altLang="en-US" sz="2800" b="0" dirty="0">
                <a:latin typeface="华文楷体" panose="02010600040101010101" pitchFamily="2" charset="-122"/>
                <a:ea typeface="华文楷体" panose="02010600040101010101" pitchFamily="2" charset="-122"/>
              </a:rPr>
              <a:t>的使命才算完成</a:t>
            </a:r>
            <a:r>
              <a:rPr lang="zh-CN" altLang="en-US"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0" indent="0">
              <a:buNone/>
            </a:pPr>
            <a:endParaRPr lang="en-US" altLang="zh-CN" sz="2800" b="0" dirty="0">
              <a:latin typeface="华文楷体" panose="02010600040101010101" pitchFamily="2" charset="-122"/>
              <a:ea typeface="华文楷体" panose="02010600040101010101" pitchFamily="2" charset="-122"/>
            </a:endParaRPr>
          </a:p>
          <a:p>
            <a:pPr marL="0" indent="0">
              <a:buNone/>
            </a:pPr>
            <a:r>
              <a:rPr lang="zh-CN" altLang="en-US" sz="2800" b="0" dirty="0" smtClean="0">
                <a:latin typeface="华文楷体" panose="02010600040101010101" pitchFamily="2" charset="-122"/>
                <a:ea typeface="华文楷体" panose="02010600040101010101" pitchFamily="2" charset="-122"/>
              </a:rPr>
              <a:t>可以看出：根结点为主动进栈，其余结点都是被父结点带入栈中，且带入时，子结点状态都置为</a:t>
            </a:r>
            <a:r>
              <a:rPr lang="en-US" altLang="zh-CN" sz="2800" b="0" dirty="0" smtClean="0">
                <a:latin typeface="华文楷体" panose="02010600040101010101" pitchFamily="2" charset="-122"/>
                <a:ea typeface="华文楷体" panose="02010600040101010101" pitchFamily="2" charset="-122"/>
              </a:rPr>
              <a:t>0</a:t>
            </a:r>
            <a:r>
              <a:rPr lang="zh-CN" altLang="en-US" sz="2800" b="0" dirty="0" smtClean="0">
                <a:latin typeface="华文楷体" panose="02010600040101010101" pitchFamily="2" charset="-122"/>
                <a:ea typeface="华文楷体" panose="02010600040101010101" pitchFamily="2" charset="-122"/>
              </a:rPr>
              <a:t>；出栈并考虑其左子时，才将状态改为</a:t>
            </a:r>
            <a:r>
              <a:rPr lang="en-US" altLang="zh-CN" sz="2800" b="0" dirty="0" smtClean="0">
                <a:latin typeface="华文楷体" panose="02010600040101010101" pitchFamily="2" charset="-122"/>
                <a:ea typeface="华文楷体" panose="02010600040101010101" pitchFamily="2" charset="-122"/>
              </a:rPr>
              <a:t>1</a:t>
            </a:r>
            <a:r>
              <a:rPr lang="zh-CN" altLang="en-US" sz="2800" b="0" dirty="0" smtClean="0">
                <a:latin typeface="华文楷体" panose="02010600040101010101" pitchFamily="2" charset="-122"/>
                <a:ea typeface="华文楷体" panose="02010600040101010101" pitchFamily="2" charset="-122"/>
              </a:rPr>
              <a:t>。</a:t>
            </a:r>
            <a:endParaRPr lang="en-US"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中序遍历的非递归算法分析：</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7655097" y="772807"/>
            <a:ext cx="4384710" cy="523220"/>
          </a:xfrm>
          <a:prstGeom prst="rect">
            <a:avLst/>
          </a:prstGeom>
          <a:noFill/>
        </p:spPr>
        <p:txBody>
          <a:bodyPr wrap="square" rtlCol="0">
            <a:spAutoFit/>
          </a:bodyPr>
          <a:lstStyle/>
          <a:p>
            <a:pPr lvl="0"/>
            <a:r>
              <a:rPr lang="zh-CN" altLang="en-US" sz="2800" dirty="0"/>
              <a:t>中序遍历序列：</a:t>
            </a:r>
            <a:r>
              <a:rPr lang="en-US" altLang="zh-CN" sz="2800" dirty="0" smtClean="0"/>
              <a:t>BLEACWD</a:t>
            </a:r>
            <a:endParaRPr lang="en-US" altLang="zh-CN" sz="2800" dirty="0"/>
          </a:p>
        </p:txBody>
      </p:sp>
      <p:cxnSp>
        <p:nvCxnSpPr>
          <p:cNvPr id="4" name="直接连接符 3"/>
          <p:cNvCxnSpPr/>
          <p:nvPr/>
        </p:nvCxnSpPr>
        <p:spPr>
          <a:xfrm>
            <a:off x="9837047" y="1421771"/>
            <a:ext cx="0" cy="5436229"/>
          </a:xfrm>
          <a:prstGeom prst="line">
            <a:avLst/>
          </a:prstGeom>
        </p:spPr>
        <p:style>
          <a:lnRef idx="1">
            <a:schemeClr val="accent1"/>
          </a:lnRef>
          <a:fillRef idx="0">
            <a:schemeClr val="accent1"/>
          </a:fillRef>
          <a:effectRef idx="0">
            <a:schemeClr val="accent1"/>
          </a:effectRef>
          <a:fontRef idx="minor">
            <a:schemeClr val="tx1"/>
          </a:fontRef>
        </p:style>
      </p:cxnSp>
      <p:pic>
        <p:nvPicPr>
          <p:cNvPr id="7" name="图片 6"/>
          <p:cNvPicPr/>
          <p:nvPr/>
        </p:nvPicPr>
        <p:blipFill>
          <a:blip r:embed="rId3">
            <a:extLst>
              <a:ext uri="{28A0092B-C50C-407E-A947-70E740481C1C}">
                <a14:useLocalDpi xmlns:a14="http://schemas.microsoft.com/office/drawing/2010/main" val="0"/>
              </a:ext>
            </a:extLst>
          </a:blip>
          <a:srcRect/>
          <a:stretch>
            <a:fillRect/>
          </a:stretch>
        </p:blipFill>
        <p:spPr bwMode="auto">
          <a:xfrm>
            <a:off x="10031895" y="2265473"/>
            <a:ext cx="2007912" cy="2505310"/>
          </a:xfrm>
          <a:prstGeom prst="rect">
            <a:avLst/>
          </a:prstGeom>
          <a:noFill/>
          <a:ln>
            <a:noFill/>
          </a:ln>
        </p:spPr>
      </p:pic>
    </p:spTree>
    <p:extLst>
      <p:ext uri="{BB962C8B-B14F-4D97-AF65-F5344CB8AC3E}">
        <p14:creationId xmlns:p14="http://schemas.microsoft.com/office/powerpoint/2010/main" val="20980006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树的抽象数据类型：</a:t>
            </a:r>
            <a:endParaRPr lang="zh-CN" altLang="en-US" dirty="0">
              <a:latin typeface="华文楷体" panose="02010600040101010101" pitchFamily="2" charset="-122"/>
              <a:ea typeface="华文楷体" panose="02010600040101010101" pitchFamily="2" charset="-122"/>
            </a:endParaRPr>
          </a:p>
        </p:txBody>
      </p:sp>
      <p:sp>
        <p:nvSpPr>
          <p:cNvPr id="3" name="Rectangle 3"/>
          <p:cNvSpPr>
            <a:spLocks noChangeArrowheads="1"/>
          </p:cNvSpPr>
          <p:nvPr/>
        </p:nvSpPr>
        <p:spPr bwMode="auto">
          <a:xfrm>
            <a:off x="431641" y="1328329"/>
            <a:ext cx="11151705"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286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zh-CN" sz="2800" dirty="0" err="1">
                <a:latin typeface="Times New Roman" panose="02020603050405020304" pitchFamily="18" charset="0"/>
                <a:ea typeface="华文楷体" pitchFamily="2" charset="-122"/>
                <a:cs typeface="Times New Roman" panose="02020603050405020304" pitchFamily="18" charset="0"/>
              </a:rPr>
              <a:t>FirstChild</a:t>
            </a:r>
            <a:r>
              <a:rPr lang="zh-CN" altLang="zh-CN" sz="2800" dirty="0">
                <a:latin typeface="Times New Roman" panose="02020603050405020304" pitchFamily="18" charset="0"/>
                <a:ea typeface="华文楷体" pitchFamily="2" charset="-122"/>
                <a:cs typeface="Times New Roman" panose="02020603050405020304" pitchFamily="18" charset="0"/>
              </a:rPr>
              <a:t>：</a:t>
            </a:r>
          </a:p>
          <a:p>
            <a:r>
              <a:rPr lang="zh-CN" altLang="zh-CN" sz="2800" dirty="0">
                <a:latin typeface="Times New Roman" panose="02020603050405020304" pitchFamily="18" charset="0"/>
                <a:ea typeface="华文楷体" pitchFamily="2" charset="-122"/>
                <a:cs typeface="Times New Roman" panose="02020603050405020304" pitchFamily="18" charset="0"/>
              </a:rPr>
              <a:t>前提：已知树中的某一结点</a:t>
            </a:r>
            <a:r>
              <a:rPr lang="en-US" altLang="zh-CN" sz="2800" dirty="0">
                <a:latin typeface="Times New Roman" panose="02020603050405020304" pitchFamily="18" charset="0"/>
                <a:ea typeface="华文楷体" pitchFamily="2" charset="-122"/>
                <a:cs typeface="Times New Roman" panose="02020603050405020304" pitchFamily="18" charset="0"/>
              </a:rPr>
              <a:t>p</a:t>
            </a:r>
            <a:r>
              <a:rPr lang="zh-CN" altLang="zh-CN" sz="2800" dirty="0">
                <a:latin typeface="Times New Roman" panose="02020603050405020304" pitchFamily="18" charset="0"/>
                <a:ea typeface="华文楷体" pitchFamily="2" charset="-122"/>
                <a:cs typeface="Times New Roman" panose="02020603050405020304" pitchFamily="18" charset="0"/>
              </a:rPr>
              <a:t>。结果：得到结点</a:t>
            </a:r>
            <a:r>
              <a:rPr lang="en-US" altLang="zh-CN" sz="2800" dirty="0">
                <a:latin typeface="Times New Roman" panose="02020603050405020304" pitchFamily="18" charset="0"/>
                <a:ea typeface="华文楷体" pitchFamily="2" charset="-122"/>
                <a:cs typeface="Times New Roman" panose="02020603050405020304" pitchFamily="18" charset="0"/>
              </a:rPr>
              <a:t>p</a:t>
            </a:r>
            <a:r>
              <a:rPr lang="zh-CN" altLang="zh-CN" sz="2800" dirty="0">
                <a:latin typeface="Times New Roman" panose="02020603050405020304" pitchFamily="18" charset="0"/>
                <a:ea typeface="华文楷体" pitchFamily="2" charset="-122"/>
                <a:cs typeface="Times New Roman" panose="02020603050405020304" pitchFamily="18" charset="0"/>
              </a:rPr>
              <a:t>的第一个儿子结点</a:t>
            </a:r>
            <a:r>
              <a:rPr lang="zh-CN" altLang="zh-CN" sz="2800" dirty="0" smtClean="0">
                <a:latin typeface="Times New Roman" panose="02020603050405020304" pitchFamily="18" charset="0"/>
                <a:ea typeface="华文楷体"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itchFamily="2" charset="-122"/>
              <a:cs typeface="Times New Roman" panose="02020603050405020304" pitchFamily="18" charset="0"/>
            </a:endParaRPr>
          </a:p>
          <a:p>
            <a:endParaRPr lang="zh-CN" altLang="zh-CN" sz="2800" dirty="0">
              <a:latin typeface="Times New Roman" panose="02020603050405020304" pitchFamily="18" charset="0"/>
              <a:ea typeface="华文楷体" pitchFamily="2" charset="-122"/>
              <a:cs typeface="Times New Roman" panose="02020603050405020304" pitchFamily="18" charset="0"/>
            </a:endParaRPr>
          </a:p>
          <a:p>
            <a:r>
              <a:rPr lang="en-US" altLang="zh-CN" sz="2800" dirty="0" err="1">
                <a:latin typeface="Times New Roman" panose="02020603050405020304" pitchFamily="18" charset="0"/>
                <a:ea typeface="华文楷体" pitchFamily="2" charset="-122"/>
                <a:cs typeface="Times New Roman" panose="02020603050405020304" pitchFamily="18" charset="0"/>
              </a:rPr>
              <a:t>NextChild</a:t>
            </a:r>
            <a:r>
              <a:rPr lang="zh-CN" altLang="zh-CN" sz="2800" dirty="0">
                <a:latin typeface="Times New Roman" panose="02020603050405020304" pitchFamily="18" charset="0"/>
                <a:ea typeface="华文楷体" pitchFamily="2" charset="-122"/>
                <a:cs typeface="Times New Roman" panose="02020603050405020304" pitchFamily="18" charset="0"/>
              </a:rPr>
              <a:t>：</a:t>
            </a:r>
          </a:p>
          <a:p>
            <a:r>
              <a:rPr lang="zh-CN" altLang="zh-CN" sz="2800" dirty="0">
                <a:latin typeface="Times New Roman" panose="02020603050405020304" pitchFamily="18" charset="0"/>
                <a:ea typeface="华文楷体" pitchFamily="2" charset="-122"/>
                <a:cs typeface="Times New Roman" panose="02020603050405020304" pitchFamily="18" charset="0"/>
              </a:rPr>
              <a:t>前提：已知树中的某一结点</a:t>
            </a:r>
            <a:r>
              <a:rPr lang="en-US" altLang="zh-CN" sz="2800" dirty="0">
                <a:latin typeface="Times New Roman" panose="02020603050405020304" pitchFamily="18" charset="0"/>
                <a:ea typeface="华文楷体" pitchFamily="2" charset="-122"/>
                <a:cs typeface="Times New Roman" panose="02020603050405020304" pitchFamily="18" charset="0"/>
              </a:rPr>
              <a:t>p</a:t>
            </a:r>
            <a:r>
              <a:rPr lang="zh-CN" altLang="zh-CN" sz="2800" dirty="0">
                <a:latin typeface="Times New Roman" panose="02020603050405020304" pitchFamily="18" charset="0"/>
                <a:ea typeface="华文楷体" pitchFamily="2" charset="-122"/>
                <a:cs typeface="Times New Roman" panose="02020603050405020304" pitchFamily="18" charset="0"/>
              </a:rPr>
              <a:t>和它的一个儿子结点</a:t>
            </a:r>
            <a:r>
              <a:rPr lang="en-US" altLang="zh-CN" sz="2800" dirty="0">
                <a:latin typeface="Times New Roman" panose="02020603050405020304" pitchFamily="18" charset="0"/>
                <a:ea typeface="华文楷体" pitchFamily="2" charset="-122"/>
                <a:cs typeface="Times New Roman" panose="02020603050405020304" pitchFamily="18" charset="0"/>
              </a:rPr>
              <a:t>u</a:t>
            </a:r>
            <a:r>
              <a:rPr lang="zh-CN" altLang="zh-CN" sz="2800" dirty="0">
                <a:latin typeface="Times New Roman" panose="02020603050405020304" pitchFamily="18" charset="0"/>
                <a:ea typeface="华文楷体" pitchFamily="2" charset="-122"/>
                <a:cs typeface="Times New Roman" panose="02020603050405020304" pitchFamily="18" charset="0"/>
              </a:rPr>
              <a:t>。</a:t>
            </a:r>
            <a:endParaRPr lang="en-US" altLang="zh-CN" sz="2800" dirty="0">
              <a:latin typeface="Times New Roman" panose="02020603050405020304" pitchFamily="18" charset="0"/>
              <a:ea typeface="华文楷体" pitchFamily="2" charset="-122"/>
              <a:cs typeface="Times New Roman" panose="02020603050405020304" pitchFamily="18" charset="0"/>
            </a:endParaRPr>
          </a:p>
          <a:p>
            <a:r>
              <a:rPr lang="zh-CN" altLang="zh-CN" sz="2800" dirty="0">
                <a:latin typeface="Times New Roman" panose="02020603050405020304" pitchFamily="18" charset="0"/>
                <a:ea typeface="华文楷体" pitchFamily="2" charset="-122"/>
                <a:cs typeface="Times New Roman" panose="02020603050405020304" pitchFamily="18" charset="0"/>
              </a:rPr>
              <a:t>结果：得到结点</a:t>
            </a:r>
            <a:r>
              <a:rPr lang="en-US" altLang="zh-CN" sz="2800" dirty="0">
                <a:latin typeface="Times New Roman" panose="02020603050405020304" pitchFamily="18" charset="0"/>
                <a:ea typeface="华文楷体" pitchFamily="2" charset="-122"/>
                <a:cs typeface="Times New Roman" panose="02020603050405020304" pitchFamily="18" charset="0"/>
              </a:rPr>
              <a:t>p</a:t>
            </a:r>
            <a:r>
              <a:rPr lang="zh-CN" altLang="zh-CN" sz="2800" dirty="0">
                <a:latin typeface="Times New Roman" panose="02020603050405020304" pitchFamily="18" charset="0"/>
                <a:ea typeface="华文楷体" pitchFamily="2" charset="-122"/>
                <a:cs typeface="Times New Roman" panose="02020603050405020304" pitchFamily="18" charset="0"/>
              </a:rPr>
              <a:t>的、儿子结点</a:t>
            </a:r>
            <a:r>
              <a:rPr lang="en-US" altLang="zh-CN" sz="2800" dirty="0">
                <a:latin typeface="Times New Roman" panose="02020603050405020304" pitchFamily="18" charset="0"/>
                <a:ea typeface="华文楷体" pitchFamily="2" charset="-122"/>
                <a:cs typeface="Times New Roman" panose="02020603050405020304" pitchFamily="18" charset="0"/>
              </a:rPr>
              <a:t>u</a:t>
            </a:r>
            <a:r>
              <a:rPr lang="zh-CN" altLang="zh-CN" sz="2800" dirty="0">
                <a:latin typeface="Times New Roman" panose="02020603050405020304" pitchFamily="18" charset="0"/>
                <a:ea typeface="华文楷体" pitchFamily="2" charset="-122"/>
                <a:cs typeface="Times New Roman" panose="02020603050405020304" pitchFamily="18" charset="0"/>
              </a:rPr>
              <a:t>右侧的第一个儿子结点</a:t>
            </a:r>
            <a:r>
              <a:rPr lang="en-US" altLang="zh-CN" sz="2800" dirty="0">
                <a:latin typeface="Times New Roman" panose="02020603050405020304" pitchFamily="18" charset="0"/>
                <a:ea typeface="华文楷体" pitchFamily="2" charset="-122"/>
                <a:cs typeface="Times New Roman" panose="02020603050405020304" pitchFamily="18" charset="0"/>
              </a:rPr>
              <a:t>v</a:t>
            </a:r>
            <a:r>
              <a:rPr lang="zh-CN" altLang="zh-CN" sz="2800" dirty="0">
                <a:latin typeface="Times New Roman" panose="02020603050405020304" pitchFamily="18" charset="0"/>
                <a:ea typeface="华文楷体" pitchFamily="2" charset="-122"/>
                <a:cs typeface="Times New Roman" panose="02020603050405020304" pitchFamily="18" charset="0"/>
              </a:rPr>
              <a:t>。</a:t>
            </a:r>
          </a:p>
          <a:p>
            <a:endParaRPr lang="en-US" altLang="zh-CN" sz="2800" dirty="0" smtClean="0">
              <a:latin typeface="Times New Roman" panose="02020603050405020304" pitchFamily="18" charset="0"/>
              <a:ea typeface="华文楷体" pitchFamily="2" charset="-122"/>
              <a:cs typeface="Times New Roman" panose="02020603050405020304" pitchFamily="18" charset="0"/>
            </a:endParaRPr>
          </a:p>
          <a:p>
            <a:r>
              <a:rPr lang="en-US" altLang="zh-CN" sz="2800" dirty="0" smtClean="0">
                <a:latin typeface="Times New Roman" panose="02020603050405020304" pitchFamily="18" charset="0"/>
                <a:ea typeface="华文楷体" pitchFamily="2" charset="-122"/>
                <a:cs typeface="Times New Roman" panose="02020603050405020304" pitchFamily="18" charset="0"/>
              </a:rPr>
              <a:t>Search</a:t>
            </a:r>
            <a:r>
              <a:rPr lang="en-US" altLang="zh-CN" sz="2800" dirty="0">
                <a:latin typeface="Times New Roman" panose="02020603050405020304" pitchFamily="18" charset="0"/>
                <a:ea typeface="华文楷体" pitchFamily="2" charset="-122"/>
                <a:cs typeface="Times New Roman" panose="02020603050405020304" pitchFamily="18" charset="0"/>
              </a:rPr>
              <a:t>:   </a:t>
            </a:r>
            <a:r>
              <a:rPr lang="zh-CN" altLang="zh-CN" sz="2800" dirty="0">
                <a:latin typeface="Times New Roman" panose="02020603050405020304" pitchFamily="18" charset="0"/>
                <a:ea typeface="华文楷体" pitchFamily="2" charset="-122"/>
                <a:cs typeface="Times New Roman" panose="02020603050405020304" pitchFamily="18" charset="0"/>
              </a:rPr>
              <a:t>前提：已知关键字</a:t>
            </a:r>
            <a:r>
              <a:rPr lang="en-US" altLang="zh-CN" sz="2800" dirty="0">
                <a:latin typeface="Times New Roman" panose="02020603050405020304" pitchFamily="18" charset="0"/>
                <a:ea typeface="华文楷体" pitchFamily="2" charset="-122"/>
                <a:cs typeface="Times New Roman" panose="02020603050405020304" pitchFamily="18" charset="0"/>
              </a:rPr>
              <a:t>key</a:t>
            </a:r>
            <a:r>
              <a:rPr lang="zh-CN" altLang="zh-CN" sz="2800" dirty="0">
                <a:latin typeface="Times New Roman" panose="02020603050405020304" pitchFamily="18" charset="0"/>
                <a:ea typeface="华文楷体" pitchFamily="2" charset="-122"/>
                <a:cs typeface="Times New Roman" panose="02020603050405020304" pitchFamily="18" charset="0"/>
              </a:rPr>
              <a:t>。结果：返回具有关键字</a:t>
            </a:r>
            <a:r>
              <a:rPr lang="en-US" altLang="zh-CN" sz="2800" dirty="0">
                <a:latin typeface="Times New Roman" panose="02020603050405020304" pitchFamily="18" charset="0"/>
                <a:ea typeface="华文楷体" pitchFamily="2" charset="-122"/>
                <a:cs typeface="Times New Roman" panose="02020603050405020304" pitchFamily="18" charset="0"/>
              </a:rPr>
              <a:t>key</a:t>
            </a:r>
            <a:r>
              <a:rPr lang="zh-CN" altLang="zh-CN" sz="2800" dirty="0">
                <a:latin typeface="Times New Roman" panose="02020603050405020304" pitchFamily="18" charset="0"/>
                <a:ea typeface="华文楷体" pitchFamily="2" charset="-122"/>
                <a:cs typeface="Times New Roman" panose="02020603050405020304" pitchFamily="18" charset="0"/>
              </a:rPr>
              <a:t>的结点。</a:t>
            </a:r>
          </a:p>
          <a:p>
            <a:endParaRPr lang="en-US" altLang="zh-CN" sz="2800" dirty="0" smtClean="0">
              <a:latin typeface="Times New Roman" panose="02020603050405020304" pitchFamily="18" charset="0"/>
              <a:ea typeface="华文楷体" pitchFamily="2" charset="-122"/>
              <a:cs typeface="Times New Roman" panose="02020603050405020304" pitchFamily="18" charset="0"/>
            </a:endParaRPr>
          </a:p>
          <a:p>
            <a:r>
              <a:rPr lang="en-US" altLang="zh-CN" sz="2800" dirty="0" err="1" smtClean="0">
                <a:latin typeface="Times New Roman" panose="02020603050405020304" pitchFamily="18" charset="0"/>
                <a:ea typeface="华文楷体" pitchFamily="2" charset="-122"/>
                <a:cs typeface="Times New Roman" panose="02020603050405020304" pitchFamily="18" charset="0"/>
              </a:rPr>
              <a:t>InsertChild</a:t>
            </a:r>
            <a:r>
              <a:rPr lang="en-US" altLang="zh-CN" sz="2800" dirty="0">
                <a:latin typeface="Times New Roman" panose="02020603050405020304" pitchFamily="18" charset="0"/>
                <a:ea typeface="华文楷体" pitchFamily="2" charset="-122"/>
                <a:cs typeface="Times New Roman" panose="02020603050405020304" pitchFamily="18" charset="0"/>
              </a:rPr>
              <a:t>:</a:t>
            </a:r>
            <a:endParaRPr lang="zh-CN" altLang="zh-CN" sz="2800" dirty="0">
              <a:latin typeface="Times New Roman" panose="02020603050405020304" pitchFamily="18" charset="0"/>
              <a:ea typeface="华文楷体" pitchFamily="2" charset="-122"/>
              <a:cs typeface="Times New Roman" panose="02020603050405020304" pitchFamily="18" charset="0"/>
            </a:endParaRPr>
          </a:p>
          <a:p>
            <a:r>
              <a:rPr lang="zh-CN" altLang="zh-CN" sz="2800" dirty="0">
                <a:latin typeface="Times New Roman" panose="02020603050405020304" pitchFamily="18" charset="0"/>
                <a:ea typeface="华文楷体" pitchFamily="2" charset="-122"/>
                <a:cs typeface="Times New Roman" panose="02020603050405020304" pitchFamily="18" charset="0"/>
              </a:rPr>
              <a:t>前提：已知某结点</a:t>
            </a:r>
            <a:r>
              <a:rPr lang="en-US" altLang="zh-CN" sz="2800" dirty="0">
                <a:latin typeface="Times New Roman" panose="02020603050405020304" pitchFamily="18" charset="0"/>
                <a:ea typeface="华文楷体" pitchFamily="2" charset="-122"/>
                <a:cs typeface="Times New Roman" panose="02020603050405020304" pitchFamily="18" charset="0"/>
              </a:rPr>
              <a:t>p</a:t>
            </a:r>
            <a:r>
              <a:rPr lang="zh-CN" altLang="zh-CN" sz="2800" dirty="0">
                <a:latin typeface="Times New Roman" panose="02020603050405020304" pitchFamily="18" charset="0"/>
                <a:ea typeface="华文楷体" pitchFamily="2" charset="-122"/>
                <a:cs typeface="Times New Roman" panose="02020603050405020304" pitchFamily="18" charset="0"/>
              </a:rPr>
              <a:t>及新结点的数据值</a:t>
            </a:r>
            <a:r>
              <a:rPr lang="en-US" altLang="zh-CN" sz="2800" dirty="0">
                <a:latin typeface="Times New Roman" panose="02020603050405020304" pitchFamily="18" charset="0"/>
                <a:ea typeface="华文楷体" pitchFamily="2" charset="-122"/>
                <a:cs typeface="Times New Roman" panose="02020603050405020304" pitchFamily="18" charset="0"/>
              </a:rPr>
              <a:t>value</a:t>
            </a:r>
            <a:r>
              <a:rPr lang="zh-CN" altLang="zh-CN" sz="2800" dirty="0">
                <a:latin typeface="Times New Roman" panose="02020603050405020304" pitchFamily="18" charset="0"/>
                <a:ea typeface="华文楷体" pitchFamily="2" charset="-122"/>
                <a:cs typeface="Times New Roman" panose="02020603050405020304" pitchFamily="18" charset="0"/>
              </a:rPr>
              <a:t>。</a:t>
            </a:r>
          </a:p>
          <a:p>
            <a:r>
              <a:rPr lang="zh-CN" altLang="zh-CN" sz="2800" dirty="0">
                <a:latin typeface="Times New Roman" panose="02020603050405020304" pitchFamily="18" charset="0"/>
                <a:ea typeface="华文楷体" pitchFamily="2" charset="-122"/>
                <a:cs typeface="Times New Roman" panose="02020603050405020304" pitchFamily="18" charset="0"/>
              </a:rPr>
              <a:t>结果：据</a:t>
            </a:r>
            <a:r>
              <a:rPr lang="en-US" altLang="zh-CN" sz="2800" dirty="0">
                <a:latin typeface="Times New Roman" panose="02020603050405020304" pitchFamily="18" charset="0"/>
                <a:ea typeface="华文楷体" pitchFamily="2" charset="-122"/>
                <a:cs typeface="Times New Roman" panose="02020603050405020304" pitchFamily="18" charset="0"/>
              </a:rPr>
              <a:t>value</a:t>
            </a:r>
            <a:r>
              <a:rPr lang="zh-CN" altLang="zh-CN" sz="2800" dirty="0">
                <a:latin typeface="Times New Roman" panose="02020603050405020304" pitchFamily="18" charset="0"/>
                <a:ea typeface="华文楷体" pitchFamily="2" charset="-122"/>
                <a:cs typeface="Times New Roman" panose="02020603050405020304" pitchFamily="18" charset="0"/>
              </a:rPr>
              <a:t>值创建一个新结点</a:t>
            </a:r>
            <a:r>
              <a:rPr lang="en-US" altLang="zh-CN" sz="2800" dirty="0">
                <a:latin typeface="Times New Roman" panose="02020603050405020304" pitchFamily="18" charset="0"/>
                <a:ea typeface="华文楷体" pitchFamily="2" charset="-122"/>
                <a:cs typeface="Times New Roman" panose="02020603050405020304" pitchFamily="18" charset="0"/>
              </a:rPr>
              <a:t>q, </a:t>
            </a:r>
            <a:r>
              <a:rPr lang="zh-CN" altLang="zh-CN" sz="2800" dirty="0">
                <a:latin typeface="Times New Roman" panose="02020603050405020304" pitchFamily="18" charset="0"/>
                <a:ea typeface="华文楷体" pitchFamily="2" charset="-122"/>
                <a:cs typeface="Times New Roman" panose="02020603050405020304" pitchFamily="18" charset="0"/>
              </a:rPr>
              <a:t>将其作为</a:t>
            </a:r>
            <a:r>
              <a:rPr lang="en-US" altLang="zh-CN" sz="2800" dirty="0">
                <a:latin typeface="Times New Roman" panose="02020603050405020304" pitchFamily="18" charset="0"/>
                <a:ea typeface="华文楷体" pitchFamily="2" charset="-122"/>
                <a:cs typeface="Times New Roman" panose="02020603050405020304" pitchFamily="18" charset="0"/>
              </a:rPr>
              <a:t>p</a:t>
            </a:r>
            <a:r>
              <a:rPr lang="zh-CN" altLang="zh-CN" sz="2800" dirty="0">
                <a:latin typeface="Times New Roman" panose="02020603050405020304" pitchFamily="18" charset="0"/>
                <a:ea typeface="华文楷体" pitchFamily="2" charset="-122"/>
                <a:cs typeface="Times New Roman" panose="02020603050405020304" pitchFamily="18" charset="0"/>
              </a:rPr>
              <a:t>的下一个儿子插入。</a:t>
            </a:r>
          </a:p>
        </p:txBody>
      </p:sp>
    </p:spTree>
    <p:extLst>
      <p:ext uri="{BB962C8B-B14F-4D97-AF65-F5344CB8AC3E}">
        <p14:creationId xmlns:p14="http://schemas.microsoft.com/office/powerpoint/2010/main" val="32823498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745030"/>
            <a:ext cx="9160348" cy="4596135"/>
          </a:xfrm>
        </p:spPr>
        <p:txBody>
          <a:bodyPr>
            <a:noAutofit/>
          </a:bodyPr>
          <a:lstStyle/>
          <a:p>
            <a:pPr>
              <a:buFont typeface="Wingdings" panose="05000000000000000000" pitchFamily="2" charset="2"/>
              <a:buChar char="Ø"/>
            </a:pPr>
            <a:r>
              <a:rPr lang="zh-CN" altLang="en-US" sz="2800" b="0" dirty="0" smtClean="0">
                <a:ea typeface="华文楷体" panose="02010600040101010101" pitchFamily="2" charset="-122"/>
                <a:cs typeface="Times New Roman" panose="02020603050405020304" pitchFamily="18" charset="0"/>
              </a:rPr>
              <a:t>如果</a:t>
            </a:r>
            <a:r>
              <a:rPr lang="zh-CN" altLang="en-US" sz="2800" b="0" dirty="0">
                <a:ea typeface="华文楷体" panose="02010600040101010101" pitchFamily="2" charset="-122"/>
                <a:cs typeface="Times New Roman" panose="02020603050405020304" pitchFamily="18" charset="0"/>
              </a:rPr>
              <a:t>根为空，遍历结束。否则建立一个结点指针栈，先将根进栈</a:t>
            </a:r>
            <a:r>
              <a:rPr lang="zh-CN" altLang="en-US" sz="2800" b="0" dirty="0" smtClean="0">
                <a:ea typeface="华文楷体" panose="02010600040101010101" pitchFamily="2" charset="-122"/>
                <a:cs typeface="Times New Roman" panose="02020603050405020304" pitchFamily="18" charset="0"/>
              </a:rPr>
              <a:t>，以</a:t>
            </a:r>
            <a:r>
              <a:rPr lang="en-US" altLang="zh-CN" sz="2800" b="0" dirty="0" smtClean="0">
                <a:ea typeface="华文楷体" panose="02010600040101010101" pitchFamily="2" charset="-122"/>
                <a:cs typeface="Times New Roman" panose="02020603050405020304" pitchFamily="18" charset="0"/>
              </a:rPr>
              <a:t>0</a:t>
            </a:r>
            <a:r>
              <a:rPr lang="zh-CN" altLang="en-US" sz="2800" b="0" dirty="0" smtClean="0">
                <a:ea typeface="华文楷体" panose="02010600040101010101" pitchFamily="2" charset="-122"/>
                <a:cs typeface="Times New Roman" panose="02020603050405020304" pitchFamily="18" charset="0"/>
              </a:rPr>
              <a:t>作为标志。</a:t>
            </a:r>
            <a:endParaRPr lang="en-US" altLang="zh-CN" sz="2800" b="0" dirty="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en-US" sz="2800" b="0" dirty="0">
                <a:ea typeface="华文楷体" panose="02010600040101010101" pitchFamily="2" charset="-122"/>
                <a:cs typeface="Times New Roman" panose="02020603050405020304" pitchFamily="18" charset="0"/>
              </a:rPr>
              <a:t>反复进行以下操作，直到栈空。</a:t>
            </a:r>
            <a:endParaRPr lang="en-US" altLang="zh-CN" sz="2800" b="0" dirty="0">
              <a:ea typeface="华文楷体" panose="02010600040101010101" pitchFamily="2" charset="-122"/>
              <a:cs typeface="Times New Roman" panose="02020603050405020304" pitchFamily="18" charset="0"/>
            </a:endParaRPr>
          </a:p>
          <a:p>
            <a:pPr marL="258763" indent="0">
              <a:buNone/>
            </a:pPr>
            <a:r>
              <a:rPr lang="zh-CN" altLang="en-US" sz="2800" b="0" dirty="0">
                <a:ea typeface="华文楷体" panose="02010600040101010101" pitchFamily="2" charset="-122"/>
                <a:cs typeface="Times New Roman" panose="02020603050405020304" pitchFamily="18" charset="0"/>
              </a:rPr>
              <a:t>出</a:t>
            </a:r>
            <a:r>
              <a:rPr lang="zh-CN" altLang="en-US" sz="2800" b="0" dirty="0" smtClean="0">
                <a:ea typeface="华文楷体" panose="02010600040101010101" pitchFamily="2" charset="-122"/>
                <a:cs typeface="Times New Roman" panose="02020603050405020304" pitchFamily="18" charset="0"/>
              </a:rPr>
              <a:t>栈，如果出栈元素的标志为</a:t>
            </a:r>
            <a:r>
              <a:rPr lang="en-US" altLang="zh-CN" sz="2800" b="0" dirty="0" smtClean="0">
                <a:ea typeface="华文楷体" panose="02010600040101010101" pitchFamily="2" charset="-122"/>
                <a:cs typeface="Times New Roman" panose="02020603050405020304" pitchFamily="18" charset="0"/>
              </a:rPr>
              <a:t>0</a:t>
            </a:r>
            <a:r>
              <a:rPr lang="zh-CN" altLang="en-US" sz="2800" b="0" dirty="0" smtClean="0">
                <a:ea typeface="华文楷体" panose="02010600040101010101" pitchFamily="2" charset="-122"/>
                <a:cs typeface="Times New Roman" panose="02020603050405020304" pitchFamily="18" charset="0"/>
              </a:rPr>
              <a:t>，改为</a:t>
            </a:r>
            <a:r>
              <a:rPr lang="en-US" altLang="zh-CN" sz="2800" b="0" dirty="0" smtClean="0">
                <a:ea typeface="华文楷体" panose="02010600040101010101" pitchFamily="2" charset="-122"/>
                <a:cs typeface="Times New Roman" panose="02020603050405020304" pitchFamily="18" charset="0"/>
              </a:rPr>
              <a:t>1</a:t>
            </a:r>
            <a:r>
              <a:rPr lang="zh-CN" altLang="en-US" sz="2800" b="0" dirty="0" smtClean="0">
                <a:ea typeface="华文楷体" panose="02010600040101010101" pitchFamily="2" charset="-122"/>
                <a:cs typeface="Times New Roman" panose="02020603050405020304" pitchFamily="18" charset="0"/>
              </a:rPr>
              <a:t>，再次将其压入栈中，如果其有左子，将左子压入栈中，并以</a:t>
            </a:r>
            <a:r>
              <a:rPr lang="en-US" altLang="zh-CN" sz="2800" b="0" dirty="0" smtClean="0">
                <a:ea typeface="华文楷体" panose="02010600040101010101" pitchFamily="2" charset="-122"/>
                <a:cs typeface="Times New Roman" panose="02020603050405020304" pitchFamily="18" charset="0"/>
              </a:rPr>
              <a:t>0</a:t>
            </a:r>
            <a:r>
              <a:rPr lang="zh-CN" altLang="en-US" sz="2800" b="0" dirty="0" smtClean="0">
                <a:ea typeface="华文楷体" panose="02010600040101010101" pitchFamily="2" charset="-122"/>
                <a:cs typeface="Times New Roman" panose="02020603050405020304" pitchFamily="18" charset="0"/>
              </a:rPr>
              <a:t>作为左子的标志；如果出栈元素的标志为</a:t>
            </a:r>
            <a:r>
              <a:rPr lang="en-US" altLang="zh-CN" sz="2800" b="0" dirty="0" smtClean="0">
                <a:ea typeface="华文楷体" panose="02010600040101010101" pitchFamily="2" charset="-122"/>
                <a:cs typeface="Times New Roman" panose="02020603050405020304" pitchFamily="18" charset="0"/>
              </a:rPr>
              <a:t>1</a:t>
            </a:r>
            <a:r>
              <a:rPr lang="zh-CN" altLang="en-US" sz="2800" b="0" dirty="0" smtClean="0">
                <a:ea typeface="华文楷体" panose="02010600040101010101" pitchFamily="2" charset="-122"/>
                <a:cs typeface="Times New Roman" panose="02020603050405020304" pitchFamily="18" charset="0"/>
              </a:rPr>
              <a:t>，访问，如果其有右子，将右子压入栈中，并以</a:t>
            </a:r>
            <a:r>
              <a:rPr lang="en-US" altLang="zh-CN" sz="2800" b="0" dirty="0" smtClean="0">
                <a:ea typeface="华文楷体" panose="02010600040101010101" pitchFamily="2" charset="-122"/>
                <a:cs typeface="Times New Roman" panose="02020603050405020304" pitchFamily="18" charset="0"/>
              </a:rPr>
              <a:t>0</a:t>
            </a:r>
            <a:r>
              <a:rPr lang="zh-CN" altLang="en-US" sz="2800" b="0" dirty="0" smtClean="0">
                <a:ea typeface="华文楷体" panose="02010600040101010101" pitchFamily="2" charset="-122"/>
                <a:cs typeface="Times New Roman" panose="02020603050405020304" pitchFamily="18" charset="0"/>
              </a:rPr>
              <a:t>作为右子的标志。</a:t>
            </a:r>
            <a:endParaRPr lang="en-US" altLang="zh-CN" sz="28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前序遍历的非递归算法：</a:t>
            </a:r>
            <a:endParaRPr lang="zh-CN" altLang="en-US" dirty="0">
              <a:latin typeface="华文楷体" panose="02010600040101010101" pitchFamily="2" charset="-122"/>
              <a:ea typeface="华文楷体" panose="02010600040101010101" pitchFamily="2" charset="-122"/>
            </a:endParaRPr>
          </a:p>
        </p:txBody>
      </p:sp>
      <p:sp>
        <p:nvSpPr>
          <p:cNvPr id="2" name="文本框 1"/>
          <p:cNvSpPr txBox="1"/>
          <p:nvPr/>
        </p:nvSpPr>
        <p:spPr>
          <a:xfrm>
            <a:off x="8017565" y="772807"/>
            <a:ext cx="4028661" cy="523220"/>
          </a:xfrm>
          <a:prstGeom prst="rect">
            <a:avLst/>
          </a:prstGeom>
          <a:noFill/>
        </p:spPr>
        <p:txBody>
          <a:bodyPr wrap="square" rtlCol="0">
            <a:spAutoFit/>
          </a:bodyPr>
          <a:lstStyle/>
          <a:p>
            <a:pPr lvl="0"/>
            <a:r>
              <a:rPr lang="zh-CN" altLang="en-US" sz="2800" dirty="0"/>
              <a:t>中序遍历序列：</a:t>
            </a:r>
            <a:r>
              <a:rPr lang="en-US" altLang="zh-CN" sz="2800" dirty="0" smtClean="0"/>
              <a:t>BLEACD</a:t>
            </a:r>
            <a:endParaRPr lang="en-US" altLang="zh-CN" sz="2800" dirty="0"/>
          </a:p>
        </p:txBody>
      </p:sp>
      <p:pic>
        <p:nvPicPr>
          <p:cNvPr id="6" name="图片 5"/>
          <p:cNvPicPr>
            <a:picLocks noChangeAspect="1"/>
          </p:cNvPicPr>
          <p:nvPr/>
        </p:nvPicPr>
        <p:blipFill>
          <a:blip r:embed="rId3"/>
          <a:stretch>
            <a:fillRect/>
          </a:stretch>
        </p:blipFill>
        <p:spPr>
          <a:xfrm>
            <a:off x="9837047" y="1421771"/>
            <a:ext cx="2354953" cy="2051087"/>
          </a:xfrm>
          <a:prstGeom prst="rect">
            <a:avLst/>
          </a:prstGeom>
        </p:spPr>
      </p:pic>
      <p:cxnSp>
        <p:nvCxnSpPr>
          <p:cNvPr id="4" name="直接连接符 3"/>
          <p:cNvCxnSpPr/>
          <p:nvPr/>
        </p:nvCxnSpPr>
        <p:spPr>
          <a:xfrm>
            <a:off x="9837047" y="1421771"/>
            <a:ext cx="0" cy="543622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2167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814655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中序遍历的非递归算法中栈的变化</a:t>
            </a:r>
            <a:r>
              <a:rPr lang="zh-CN" altLang="en-US" dirty="0" smtClean="0"/>
              <a:t>：</a:t>
            </a:r>
            <a:endParaRPr lang="zh-CN" altLang="en-US" dirty="0"/>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341460" y="2007055"/>
            <a:ext cx="2401740" cy="3101658"/>
          </a:xfrm>
          <a:prstGeom prst="rect">
            <a:avLst/>
          </a:prstGeom>
          <a:noFill/>
          <a:ln>
            <a:noFill/>
          </a:ln>
        </p:spPr>
      </p:pic>
      <p:pic>
        <p:nvPicPr>
          <p:cNvPr id="6" name="图片 5"/>
          <p:cNvPicPr/>
          <p:nvPr/>
        </p:nvPicPr>
        <p:blipFill>
          <a:blip r:embed="rId4">
            <a:extLst>
              <a:ext uri="{28A0092B-C50C-407E-A947-70E740481C1C}">
                <a14:useLocalDpi xmlns:a14="http://schemas.microsoft.com/office/drawing/2010/main" val="0"/>
              </a:ext>
            </a:extLst>
          </a:blip>
          <a:srcRect/>
          <a:stretch>
            <a:fillRect/>
          </a:stretch>
        </p:blipFill>
        <p:spPr bwMode="auto">
          <a:xfrm>
            <a:off x="3119203" y="1618628"/>
            <a:ext cx="8032501" cy="2158242"/>
          </a:xfrm>
          <a:prstGeom prst="rect">
            <a:avLst/>
          </a:prstGeom>
          <a:noFill/>
          <a:ln>
            <a:noFill/>
          </a:ln>
        </p:spPr>
      </p:pic>
      <p:pic>
        <p:nvPicPr>
          <p:cNvPr id="7" name="图片 6"/>
          <p:cNvPicPr/>
          <p:nvPr/>
        </p:nvPicPr>
        <p:blipFill>
          <a:blip r:embed="rId5">
            <a:extLst>
              <a:ext uri="{28A0092B-C50C-407E-A947-70E740481C1C}">
                <a14:useLocalDpi xmlns:a14="http://schemas.microsoft.com/office/drawing/2010/main" val="0"/>
              </a:ext>
            </a:extLst>
          </a:blip>
          <a:srcRect/>
          <a:stretch>
            <a:fillRect/>
          </a:stretch>
        </p:blipFill>
        <p:spPr bwMode="auto">
          <a:xfrm>
            <a:off x="3119203" y="4326006"/>
            <a:ext cx="7495788" cy="2174186"/>
          </a:xfrm>
          <a:prstGeom prst="rect">
            <a:avLst/>
          </a:prstGeom>
          <a:noFill/>
          <a:ln>
            <a:noFill/>
          </a:ln>
        </p:spPr>
      </p:pic>
    </p:spTree>
    <p:extLst>
      <p:ext uri="{BB962C8B-B14F-4D97-AF65-F5344CB8AC3E}">
        <p14:creationId xmlns:p14="http://schemas.microsoft.com/office/powerpoint/2010/main" val="6165309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a:xfrm>
            <a:off x="341460" y="772807"/>
            <a:ext cx="7589966"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中序遍历的非递归算法中栈的变化</a:t>
            </a:r>
            <a:r>
              <a:rPr lang="zh-CN" altLang="en-US" dirty="0" smtClean="0"/>
              <a:t>：</a:t>
            </a:r>
            <a:endParaRPr lang="zh-CN" altLang="en-US" dirty="0"/>
          </a:p>
        </p:txBody>
      </p:sp>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341460" y="2007055"/>
            <a:ext cx="2401740" cy="3101658"/>
          </a:xfrm>
          <a:prstGeom prst="rect">
            <a:avLst/>
          </a:prstGeom>
          <a:noFill/>
          <a:ln>
            <a:noFill/>
          </a:ln>
        </p:spPr>
      </p:pic>
      <p:pic>
        <p:nvPicPr>
          <p:cNvPr id="8" name="图片 7"/>
          <p:cNvPicPr/>
          <p:nvPr/>
        </p:nvPicPr>
        <p:blipFill>
          <a:blip r:embed="rId4">
            <a:extLst>
              <a:ext uri="{28A0092B-C50C-407E-A947-70E740481C1C}">
                <a14:useLocalDpi xmlns:a14="http://schemas.microsoft.com/office/drawing/2010/main" val="0"/>
              </a:ext>
            </a:extLst>
          </a:blip>
          <a:srcRect/>
          <a:stretch>
            <a:fillRect/>
          </a:stretch>
        </p:blipFill>
        <p:spPr bwMode="auto">
          <a:xfrm>
            <a:off x="3218595" y="2007055"/>
            <a:ext cx="8072258" cy="2128839"/>
          </a:xfrm>
          <a:prstGeom prst="rect">
            <a:avLst/>
          </a:prstGeom>
          <a:noFill/>
          <a:ln>
            <a:noFill/>
          </a:ln>
        </p:spPr>
      </p:pic>
    </p:spTree>
    <p:extLst>
      <p:ext uri="{BB962C8B-B14F-4D97-AF65-F5344CB8AC3E}">
        <p14:creationId xmlns:p14="http://schemas.microsoft.com/office/powerpoint/2010/main" val="26974860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1" y="1346990"/>
            <a:ext cx="5025670" cy="5192958"/>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InOrder</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中序遍历的非递归算法实现。</a:t>
            </a: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(!root) return;</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seqStack</a:t>
            </a:r>
            <a:r>
              <a:rPr lang="en-US" altLang="zh-CN" b="0" dirty="0">
                <a:ea typeface="华文楷体" panose="02010600040101010101" pitchFamily="2" charset="-122"/>
                <a:cs typeface="Times New Roman" panose="02020603050405020304" pitchFamily="18" charset="0"/>
              </a:rPr>
              <a:t>&lt;Node&lt;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*&gt; s1;</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seqStack</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&gt; s2;</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*p;</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flag;</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zero=0, one=1;</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中序遍历的非递归算法实现</a:t>
            </a:r>
            <a:r>
              <a:rPr lang="en-US" altLang="zh-CN" dirty="0" smtClean="0"/>
              <a:t>:</a:t>
            </a:r>
            <a:endParaRPr lang="zh-CN" altLang="en-US" dirty="0"/>
          </a:p>
        </p:txBody>
      </p:sp>
      <p:cxnSp>
        <p:nvCxnSpPr>
          <p:cNvPr id="3" name="直接连接符 2"/>
          <p:cNvCxnSpPr/>
          <p:nvPr/>
        </p:nvCxnSpPr>
        <p:spPr>
          <a:xfrm>
            <a:off x="5585790" y="1346990"/>
            <a:ext cx="0" cy="551101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3"/>
          <p:cNvSpPr txBox="1">
            <a:spLocks noChangeArrowheads="1"/>
          </p:cNvSpPr>
          <p:nvPr/>
        </p:nvSpPr>
        <p:spPr>
          <a:xfrm>
            <a:off x="5804450" y="1487757"/>
            <a:ext cx="5555487" cy="491142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zh-CN" b="0" dirty="0"/>
          </a:p>
        </p:txBody>
      </p:sp>
      <p:sp>
        <p:nvSpPr>
          <p:cNvPr id="2" name="文本框 1"/>
          <p:cNvSpPr txBox="1"/>
          <p:nvPr/>
        </p:nvSpPr>
        <p:spPr>
          <a:xfrm>
            <a:off x="5585790" y="1810084"/>
            <a:ext cx="6042993" cy="4535601"/>
          </a:xfrm>
          <a:prstGeom prst="rect">
            <a:avLst/>
          </a:prstGeom>
          <a:noFill/>
        </p:spPr>
        <p:txBody>
          <a:bodyPr wrap="square" rtlCol="0">
            <a:spAutoFit/>
          </a:bodyPr>
          <a:lstStyle/>
          <a:p>
            <a:pPr>
              <a:lnSpc>
                <a:spcPct val="120000"/>
              </a:lnSpc>
              <a:spcBef>
                <a:spcPts val="1000"/>
              </a:spcBef>
              <a:buClr>
                <a:schemeClr val="accent1"/>
              </a:buClr>
              <a:buSzPct val="100000"/>
            </a:pP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p=root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s1.push(p); s2.push(zero);</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while (!s1.isEmpty())</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flag = s2.top(); s2.pop();</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p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s1.top();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读取栈顶元素</a:t>
            </a: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if (flag==1)</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s1.pop</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smtClean="0">
                <a:latin typeface="Times New Roman" panose="02020603050405020304" pitchFamily="18" charset="0"/>
                <a:ea typeface="华文楷体" panose="02010600040101010101" pitchFamily="2" charset="-122"/>
                <a:cs typeface="Times New Roman" panose="02020603050405020304" pitchFamily="18" charset="0"/>
              </a:rPr>
              <a:t>cout</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&lt;&lt; p-&gt;data;</a:t>
            </a:r>
            <a:endParaRPr lang="zh-CN" altLang="en-US"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7226681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1" y="1346990"/>
            <a:ext cx="5833780" cy="5192958"/>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     if </a:t>
            </a:r>
            <a:r>
              <a:rPr lang="en-US" altLang="zh-CN" b="0" dirty="0">
                <a:ea typeface="华文楷体" panose="02010600040101010101" pitchFamily="2" charset="-122"/>
                <a:cs typeface="Times New Roman" panose="02020603050405020304" pitchFamily="18" charset="0"/>
              </a:rPr>
              <a:t>(!p-&gt;right) continue</a:t>
            </a:r>
            <a:r>
              <a:rPr lang="en-US" altLang="zh-CN" b="0" dirty="0" smtClean="0">
                <a:ea typeface="华文楷体" panose="02010600040101010101" pitchFamily="2" charset="-122"/>
                <a:cs typeface="Times New Roman" panose="02020603050405020304" pitchFamily="18" charset="0"/>
              </a:rPr>
              <a:t>;</a:t>
            </a:r>
          </a:p>
          <a:p>
            <a:pPr marL="0" indent="0">
              <a:buNone/>
            </a:pPr>
            <a:r>
              <a:rPr lang="en-US" altLang="zh-CN" b="0" dirty="0" smtClean="0">
                <a:ea typeface="华文楷体" panose="02010600040101010101" pitchFamily="2" charset="-122"/>
                <a:cs typeface="Times New Roman" panose="02020603050405020304" pitchFamily="18" charset="0"/>
              </a:rPr>
              <a:t>     //</a:t>
            </a:r>
            <a:r>
              <a:rPr lang="zh-CN" altLang="zh-CN" b="0" dirty="0">
                <a:ea typeface="华文楷体" panose="02010600040101010101" pitchFamily="2" charset="-122"/>
                <a:cs typeface="Times New Roman" panose="02020603050405020304" pitchFamily="18" charset="0"/>
              </a:rPr>
              <a:t>有右子压右子，没有进入下一轮循环</a:t>
            </a: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s1.push(p-</a:t>
            </a:r>
            <a:r>
              <a:rPr lang="en-US" altLang="zh-CN" b="0" dirty="0">
                <a:ea typeface="华文楷体" panose="02010600040101010101" pitchFamily="2" charset="-122"/>
                <a:cs typeface="Times New Roman" panose="02020603050405020304" pitchFamily="18" charset="0"/>
              </a:rPr>
              <a:t>&gt;right);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s2.push(zero</a:t>
            </a:r>
            <a:r>
              <a:rPr lang="en-US" altLang="zh-CN" b="0" dirty="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else</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s2.push(one);</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中序遍历的非递归算法实现</a:t>
            </a:r>
            <a:r>
              <a:rPr lang="en-US" altLang="zh-CN" dirty="0" smtClean="0"/>
              <a:t>:</a:t>
            </a:r>
            <a:endParaRPr lang="zh-CN" altLang="en-US" dirty="0"/>
          </a:p>
        </p:txBody>
      </p:sp>
      <p:cxnSp>
        <p:nvCxnSpPr>
          <p:cNvPr id="3" name="直接连接符 2"/>
          <p:cNvCxnSpPr/>
          <p:nvPr/>
        </p:nvCxnSpPr>
        <p:spPr>
          <a:xfrm>
            <a:off x="6460434" y="1487757"/>
            <a:ext cx="0" cy="551101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3"/>
          <p:cNvSpPr txBox="1">
            <a:spLocks noChangeArrowheads="1"/>
          </p:cNvSpPr>
          <p:nvPr/>
        </p:nvSpPr>
        <p:spPr>
          <a:xfrm>
            <a:off x="5804450" y="1487757"/>
            <a:ext cx="5555487" cy="491142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zh-CN" b="0" dirty="0"/>
          </a:p>
        </p:txBody>
      </p:sp>
      <p:sp>
        <p:nvSpPr>
          <p:cNvPr id="2" name="文本框 1"/>
          <p:cNvSpPr txBox="1"/>
          <p:nvPr/>
        </p:nvSpPr>
        <p:spPr>
          <a:xfrm>
            <a:off x="6745628" y="1487757"/>
            <a:ext cx="5062059" cy="4535601"/>
          </a:xfrm>
          <a:prstGeom prst="rect">
            <a:avLst/>
          </a:prstGeom>
          <a:noFill/>
        </p:spPr>
        <p:txBody>
          <a:bodyPr wrap="square" rtlCol="0">
            <a:spAutoFit/>
          </a:bodyPr>
          <a:lstStyle/>
          <a:p>
            <a:pPr>
              <a:lnSpc>
                <a:spcPct val="120000"/>
              </a:lnSpc>
              <a:spcBef>
                <a:spcPts val="1000"/>
              </a:spcBef>
              <a:buClr>
                <a:schemeClr val="accent1"/>
              </a:buClr>
              <a:buSzPct val="100000"/>
            </a:pP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if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(p-&gt;left) //</a:t>
            </a:r>
            <a:r>
              <a:rPr lang="zh-CN" altLang="zh-CN" sz="2400" dirty="0">
                <a:latin typeface="Times New Roman" panose="02020603050405020304" pitchFamily="18" charset="0"/>
                <a:ea typeface="华文楷体" panose="02010600040101010101" pitchFamily="2" charset="-122"/>
                <a:cs typeface="Times New Roman" panose="02020603050405020304" pitchFamily="18" charset="0"/>
              </a:rPr>
              <a:t>有左子压左子</a:t>
            </a: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   s1.push(p-&gt;left);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s2.push(zero);</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cout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&lt;&lt;</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endl</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en-US"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7" name="文本框 6"/>
          <p:cNvSpPr txBox="1"/>
          <p:nvPr/>
        </p:nvSpPr>
        <p:spPr>
          <a:xfrm>
            <a:off x="8666380" y="4272278"/>
            <a:ext cx="3426500" cy="1938992"/>
          </a:xfrm>
          <a:prstGeom prst="rect">
            <a:avLst/>
          </a:prstGeom>
          <a:noFill/>
        </p:spPr>
        <p:txBody>
          <a:bodyPr wrap="square" rtlCol="0">
            <a:spAutoFit/>
          </a:bodyPr>
          <a:lstStyle/>
          <a:p>
            <a:r>
              <a:rPr lang="zh-CN" altLang="en-US" sz="2400" b="1" dirty="0" smtClean="0">
                <a:solidFill>
                  <a:srgbClr val="FF0000"/>
                </a:solidFill>
              </a:rPr>
              <a:t>时间效率分析：</a:t>
            </a:r>
            <a:endParaRPr lang="en-US" altLang="zh-CN" sz="2400" b="1" dirty="0" smtClean="0">
              <a:solidFill>
                <a:srgbClr val="FF0000"/>
              </a:solidFill>
            </a:endParaRPr>
          </a:p>
          <a:p>
            <a:r>
              <a:rPr lang="zh-CN" altLang="en-US" sz="2400" dirty="0" smtClean="0">
                <a:solidFill>
                  <a:srgbClr val="FF0000"/>
                </a:solidFill>
              </a:rPr>
              <a:t>每次循环是一个结点的</a:t>
            </a:r>
            <a:endParaRPr lang="en-US" altLang="zh-CN" sz="2400" dirty="0" smtClean="0">
              <a:solidFill>
                <a:srgbClr val="FF0000"/>
              </a:solidFill>
            </a:endParaRPr>
          </a:p>
          <a:p>
            <a:r>
              <a:rPr lang="en-US" altLang="zh-CN" sz="2400" dirty="0" smtClean="0">
                <a:solidFill>
                  <a:srgbClr val="FF0000"/>
                </a:solidFill>
              </a:rPr>
              <a:t>0</a:t>
            </a:r>
            <a:r>
              <a:rPr lang="zh-CN" altLang="en-US" sz="2400" dirty="0" smtClean="0">
                <a:solidFill>
                  <a:srgbClr val="FF0000"/>
                </a:solidFill>
              </a:rPr>
              <a:t>和</a:t>
            </a:r>
            <a:r>
              <a:rPr lang="en-US" altLang="zh-CN" sz="2400" dirty="0" smtClean="0">
                <a:solidFill>
                  <a:srgbClr val="FF0000"/>
                </a:solidFill>
              </a:rPr>
              <a:t>1</a:t>
            </a:r>
            <a:r>
              <a:rPr lang="zh-CN" altLang="en-US" sz="2400" dirty="0" smtClean="0">
                <a:solidFill>
                  <a:srgbClr val="FF0000"/>
                </a:solidFill>
              </a:rPr>
              <a:t>状态二选一；</a:t>
            </a:r>
            <a:endParaRPr lang="en-US" altLang="zh-CN" sz="2400" dirty="0" smtClean="0">
              <a:solidFill>
                <a:srgbClr val="FF0000"/>
              </a:solidFill>
            </a:endParaRPr>
          </a:p>
          <a:p>
            <a:r>
              <a:rPr lang="zh-CN" altLang="en-US" sz="2400" dirty="0" smtClean="0">
                <a:solidFill>
                  <a:srgbClr val="FF0000"/>
                </a:solidFill>
              </a:rPr>
              <a:t>每个结点都要经历</a:t>
            </a:r>
            <a:r>
              <a:rPr lang="en-US" altLang="zh-CN" sz="2400" dirty="0" smtClean="0">
                <a:solidFill>
                  <a:srgbClr val="FF0000"/>
                </a:solidFill>
              </a:rPr>
              <a:t>0</a:t>
            </a:r>
            <a:r>
              <a:rPr lang="zh-CN" altLang="en-US" sz="2400" dirty="0" smtClean="0">
                <a:solidFill>
                  <a:srgbClr val="FF0000"/>
                </a:solidFill>
              </a:rPr>
              <a:t>和</a:t>
            </a:r>
            <a:r>
              <a:rPr lang="en-US" altLang="zh-CN" sz="2400" dirty="0" smtClean="0">
                <a:solidFill>
                  <a:srgbClr val="FF0000"/>
                </a:solidFill>
              </a:rPr>
              <a:t>1</a:t>
            </a:r>
            <a:r>
              <a:rPr lang="zh-CN" altLang="en-US" sz="2400" dirty="0" smtClean="0">
                <a:solidFill>
                  <a:srgbClr val="FF0000"/>
                </a:solidFill>
              </a:rPr>
              <a:t>；</a:t>
            </a:r>
            <a:endParaRPr lang="en-US" altLang="zh-CN" sz="2400" dirty="0" smtClean="0">
              <a:solidFill>
                <a:srgbClr val="FF0000"/>
              </a:solidFill>
            </a:endParaRPr>
          </a:p>
          <a:p>
            <a:r>
              <a:rPr lang="en-US" altLang="zh-CN" sz="2400" dirty="0" smtClean="0">
                <a:solidFill>
                  <a:srgbClr val="FF0000"/>
                </a:solidFill>
              </a:rPr>
              <a:t>n</a:t>
            </a:r>
            <a:r>
              <a:rPr lang="zh-CN" altLang="en-US" sz="2400" dirty="0" smtClean="0">
                <a:solidFill>
                  <a:srgbClr val="FF0000"/>
                </a:solidFill>
              </a:rPr>
              <a:t>个结点共</a:t>
            </a:r>
            <a:r>
              <a:rPr lang="en-US" altLang="zh-CN" sz="2400" dirty="0" err="1" smtClean="0">
                <a:solidFill>
                  <a:srgbClr val="FF0000"/>
                </a:solidFill>
              </a:rPr>
              <a:t>2n</a:t>
            </a:r>
            <a:r>
              <a:rPr lang="zh-CN" altLang="en-US" sz="2400" dirty="0" smtClean="0">
                <a:solidFill>
                  <a:srgbClr val="FF0000"/>
                </a:solidFill>
              </a:rPr>
              <a:t>次</a:t>
            </a:r>
            <a:endParaRPr lang="zh-CN" altLang="en-US" sz="2400" dirty="0">
              <a:solidFill>
                <a:srgbClr val="FF0000"/>
              </a:solidFill>
            </a:endParaRPr>
          </a:p>
        </p:txBody>
      </p:sp>
    </p:spTree>
    <p:extLst>
      <p:ext uri="{BB962C8B-B14F-4D97-AF65-F5344CB8AC3E}">
        <p14:creationId xmlns:p14="http://schemas.microsoft.com/office/powerpoint/2010/main" val="20969317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341460" y="1421771"/>
                <a:ext cx="10889757" cy="5118177"/>
              </a:xfrm>
            </p:spPr>
            <p:txBody>
              <a:bodyPr>
                <a:noAutofit/>
              </a:bodyPr>
              <a:lstStyle/>
              <a:p>
                <a:pPr marL="0" indent="0">
                  <a:buNone/>
                </a:pPr>
                <a:r>
                  <a:rPr lang="zh-CN" altLang="zh-CN" sz="2800" b="0" dirty="0" smtClean="0">
                    <a:ea typeface="华文楷体" panose="02010600040101010101" pitchFamily="2" charset="-122"/>
                    <a:cs typeface="Times New Roman" panose="02020603050405020304" pitchFamily="18" charset="0"/>
                  </a:rPr>
                  <a:t>每次</a:t>
                </a:r>
                <a:r>
                  <a:rPr lang="zh-CN" altLang="zh-CN" sz="2800" b="0" dirty="0">
                    <a:ea typeface="华文楷体" panose="02010600040101010101" pitchFamily="2" charset="-122"/>
                    <a:cs typeface="Times New Roman" panose="02020603050405020304" pitchFamily="18" charset="0"/>
                  </a:rPr>
                  <a:t>循环中都是弹出一个结点，结点标志为</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时，直接访问；结点标志为</a:t>
                </a:r>
                <a:r>
                  <a:rPr lang="en-US" altLang="zh-CN" sz="2800" b="0" dirty="0">
                    <a:ea typeface="华文楷体" panose="02010600040101010101" pitchFamily="2" charset="-122"/>
                    <a:cs typeface="Times New Roman" panose="02020603050405020304" pitchFamily="18" charset="0"/>
                  </a:rPr>
                  <a:t>0</a:t>
                </a:r>
                <a:r>
                  <a:rPr lang="zh-CN" altLang="zh-CN" sz="2800" b="0" dirty="0">
                    <a:ea typeface="华文楷体" panose="02010600040101010101" pitchFamily="2" charset="-122"/>
                    <a:cs typeface="Times New Roman" panose="02020603050405020304" pitchFamily="18" charset="0"/>
                  </a:rPr>
                  <a:t>时，反手将其再次压栈</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zh-CN" altLang="zh-CN" sz="2800" b="0" dirty="0" smtClean="0">
                    <a:ea typeface="华文楷体" panose="02010600040101010101" pitchFamily="2" charset="-122"/>
                    <a:cs typeface="Times New Roman" panose="02020603050405020304" pitchFamily="18" charset="0"/>
                  </a:rPr>
                  <a:t>二叉树</a:t>
                </a:r>
                <a:r>
                  <a:rPr lang="zh-CN" altLang="zh-CN" sz="2800" b="0" dirty="0">
                    <a:ea typeface="华文楷体" panose="02010600040101010101" pitchFamily="2" charset="-122"/>
                    <a:cs typeface="Times New Roman" panose="02020603050405020304" pitchFamily="18" charset="0"/>
                  </a:rPr>
                  <a:t>中的每个结点都进入过栈中，且结点标志为</a:t>
                </a:r>
                <a:r>
                  <a:rPr lang="en-US" altLang="zh-CN" sz="2800" b="0" dirty="0">
                    <a:ea typeface="华文楷体" panose="02010600040101010101" pitchFamily="2" charset="-122"/>
                    <a:cs typeface="Times New Roman" panose="02020603050405020304" pitchFamily="18" charset="0"/>
                  </a:rPr>
                  <a:t>0</a:t>
                </a:r>
                <a:r>
                  <a:rPr lang="zh-CN" altLang="zh-CN" sz="2800" b="0" dirty="0">
                    <a:ea typeface="华文楷体" panose="02010600040101010101" pitchFamily="2" charset="-122"/>
                    <a:cs typeface="Times New Roman" panose="02020603050405020304" pitchFamily="18" charset="0"/>
                  </a:rPr>
                  <a:t>时经历过一次循环操作，标志由</a:t>
                </a:r>
                <a:r>
                  <a:rPr lang="en-US" altLang="zh-CN" sz="2800" b="0" dirty="0">
                    <a:ea typeface="华文楷体" panose="02010600040101010101" pitchFamily="2" charset="-122"/>
                    <a:cs typeface="Times New Roman" panose="02020603050405020304" pitchFamily="18" charset="0"/>
                  </a:rPr>
                  <a:t>0</a:t>
                </a:r>
                <a:r>
                  <a:rPr lang="zh-CN" altLang="zh-CN" sz="2800" b="0" dirty="0">
                    <a:ea typeface="华文楷体" panose="02010600040101010101" pitchFamily="2" charset="-122"/>
                    <a:cs typeface="Times New Roman" panose="02020603050405020304" pitchFamily="18" charset="0"/>
                  </a:rPr>
                  <a:t>变</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；结点标志为</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时也经历过一次循环操作，直接访问。故对每个结点执行过两次循环操作，总的循环次数为</a:t>
                </a:r>
                <a:r>
                  <a:rPr lang="en-US" altLang="zh-CN" sz="2800" b="0" dirty="0" smtClean="0">
                    <a:ea typeface="华文楷体" panose="02010600040101010101" pitchFamily="2" charset="-122"/>
                    <a:cs typeface="Times New Roman" panose="02020603050405020304" pitchFamily="18" charset="0"/>
                  </a:rPr>
                  <a:t>2n</a:t>
                </a:r>
                <a:r>
                  <a:rPr lang="zh-CN" altLang="en-US"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0" indent="0">
                  <a:buNone/>
                </a:pPr>
                <a:r>
                  <a:rPr lang="zh-CN" altLang="zh-CN" sz="2800" b="0" dirty="0" smtClean="0">
                    <a:ea typeface="华文楷体" panose="02010600040101010101" pitchFamily="2" charset="-122"/>
                    <a:cs typeface="Times New Roman" panose="02020603050405020304" pitchFamily="18" charset="0"/>
                  </a:rPr>
                  <a:t>算法</a:t>
                </a:r>
                <a:r>
                  <a:rPr lang="zh-CN" altLang="zh-CN" sz="2800" b="0" dirty="0">
                    <a:ea typeface="华文楷体" panose="02010600040101010101" pitchFamily="2" charset="-122"/>
                    <a:cs typeface="Times New Roman" panose="02020603050405020304" pitchFamily="18" charset="0"/>
                  </a:rPr>
                  <a:t>的时间复杂度为</a:t>
                </a:r>
                <a14:m>
                  <m:oMath xmlns:m="http://schemas.openxmlformats.org/officeDocument/2006/math">
                    <m:r>
                      <m:rPr>
                        <m:sty m:val="p"/>
                      </m:rPr>
                      <a:rPr lang="en-US" altLang="zh-CN" sz="2800" b="0">
                        <a:latin typeface="Cambria Math" panose="02040503050406030204" pitchFamily="18" charset="0"/>
                      </a:rPr>
                      <m:t>O</m:t>
                    </m:r>
                    <m:r>
                      <a:rPr lang="en-US" altLang="zh-CN" sz="2800" b="0">
                        <a:latin typeface="Cambria Math" panose="02040503050406030204" pitchFamily="18" charset="0"/>
                      </a:rPr>
                      <m:t>(</m:t>
                    </m:r>
                    <m:r>
                      <m:rPr>
                        <m:sty m:val="p"/>
                      </m:rPr>
                      <a:rPr lang="en-US" altLang="zh-CN" sz="2800" b="0">
                        <a:latin typeface="Cambria Math" panose="02040503050406030204" pitchFamily="18" charset="0"/>
                      </a:rPr>
                      <m:t>n</m:t>
                    </m:r>
                    <m:r>
                      <a:rPr lang="en-US" altLang="zh-CN" sz="2800" b="0">
                        <a:latin typeface="Cambria Math" panose="02040503050406030204" pitchFamily="18" charset="0"/>
                      </a:rPr>
                      <m:t>)</m:t>
                    </m:r>
                  </m:oMath>
                </a14:m>
                <a:r>
                  <a:rPr lang="zh-CN" altLang="zh-CN" sz="2800" b="0" dirty="0">
                    <a:ea typeface="华文楷体" panose="02010600040101010101" pitchFamily="2" charset="-122"/>
                    <a:cs typeface="Times New Roman" panose="02020603050405020304" pitchFamily="18" charset="0"/>
                  </a:rPr>
                  <a:t>。</a:t>
                </a:r>
                <a:endParaRPr lang="en-US" altLang="zh-CN" sz="3200" b="0" dirty="0" smtClean="0">
                  <a:ea typeface="华文楷体" panose="02010600040101010101" pitchFamily="2" charset="-122"/>
                  <a:cs typeface="Times New Roman" panose="02020603050405020304" pitchFamily="18" charset="0"/>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341460" y="1421771"/>
                <a:ext cx="10889757" cy="5118177"/>
              </a:xfrm>
              <a:blipFill>
                <a:blip r:embed="rId3"/>
                <a:stretch>
                  <a:fillRect l="-1120" t="-357"/>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中序遍历的非递归算法分析</a:t>
            </a:r>
            <a:r>
              <a:rPr lang="zh-CN" altLang="en-US" dirty="0" smtClean="0"/>
              <a:t>：</a:t>
            </a:r>
            <a:endParaRPr lang="zh-CN" altLang="en-US" dirty="0"/>
          </a:p>
        </p:txBody>
      </p:sp>
      <p:sp>
        <p:nvSpPr>
          <p:cNvPr id="2" name="椭圆 1"/>
          <p:cNvSpPr/>
          <p:nvPr/>
        </p:nvSpPr>
        <p:spPr>
          <a:xfrm>
            <a:off x="11351623" y="6191794"/>
            <a:ext cx="195943"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35986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59" y="1568889"/>
            <a:ext cx="7430941" cy="4911423"/>
          </a:xfrm>
        </p:spPr>
        <p:txBody>
          <a:bodyPr>
            <a:normAutofit/>
          </a:bodyPr>
          <a:lstStyle/>
          <a:p>
            <a:pPr lvl="0">
              <a:buFont typeface="Wingdings" panose="05000000000000000000" pitchFamily="2" charset="2"/>
              <a:buChar char="Ø"/>
            </a:pPr>
            <a:r>
              <a:rPr lang="zh-CN" altLang="en-US" sz="2800" dirty="0" smtClean="0">
                <a:latin typeface="华文楷体" panose="02010600040101010101" pitchFamily="2" charset="-122"/>
                <a:ea typeface="华文楷体" panose="02010600040101010101" pitchFamily="2" charset="-122"/>
              </a:rPr>
              <a:t>后</a:t>
            </a:r>
            <a:r>
              <a:rPr lang="zh-CN" altLang="zh-CN" sz="2800" dirty="0" smtClean="0">
                <a:latin typeface="华文楷体" panose="02010600040101010101" pitchFamily="2" charset="-122"/>
                <a:ea typeface="华文楷体" panose="02010600040101010101" pitchFamily="2" charset="-122"/>
              </a:rPr>
              <a:t>序</a:t>
            </a:r>
            <a:r>
              <a:rPr lang="zh-CN" altLang="zh-CN" sz="2800" dirty="0">
                <a:latin typeface="华文楷体" panose="02010600040101010101" pitchFamily="2" charset="-122"/>
                <a:ea typeface="华文楷体" panose="02010600040101010101" pitchFamily="2" charset="-122"/>
              </a:rPr>
              <a:t>遍历：</a:t>
            </a:r>
            <a:r>
              <a:rPr lang="zh-CN" altLang="zh-CN" sz="2800" b="0" dirty="0">
                <a:latin typeface="华文楷体" panose="02010600040101010101" pitchFamily="2" charset="-122"/>
                <a:ea typeface="华文楷体" panose="02010600040101010101" pitchFamily="2" charset="-122"/>
              </a:rPr>
              <a:t>如果二叉树为空，遍历操作为空。否则，</a:t>
            </a:r>
            <a:r>
              <a:rPr lang="zh-CN" altLang="zh-CN" sz="2800" b="0" dirty="0" smtClean="0">
                <a:latin typeface="华文楷体" panose="02010600040101010101" pitchFamily="2" charset="-122"/>
                <a:ea typeface="华文楷体" panose="02010600040101010101" pitchFamily="2" charset="-122"/>
              </a:rPr>
              <a:t>先</a:t>
            </a:r>
            <a:r>
              <a:rPr lang="zh-CN" altLang="en-US" sz="2800" b="0" dirty="0" smtClean="0">
                <a:latin typeface="华文楷体" panose="02010600040101010101" pitchFamily="2" charset="-122"/>
                <a:ea typeface="华文楷体" panose="02010600040101010101" pitchFamily="2" charset="-122"/>
              </a:rPr>
              <a:t>后</a:t>
            </a:r>
            <a:r>
              <a:rPr lang="zh-CN" altLang="zh-CN" sz="2800" b="0" dirty="0" smtClean="0">
                <a:latin typeface="华文楷体" panose="02010600040101010101" pitchFamily="2" charset="-122"/>
                <a:ea typeface="华文楷体" panose="02010600040101010101" pitchFamily="2" charset="-122"/>
              </a:rPr>
              <a:t>序</a:t>
            </a:r>
            <a:r>
              <a:rPr lang="zh-CN" altLang="zh-CN" sz="2800" b="0" dirty="0">
                <a:latin typeface="华文楷体" panose="02010600040101010101" pitchFamily="2" charset="-122"/>
                <a:ea typeface="华文楷体" panose="02010600040101010101" pitchFamily="2" charset="-122"/>
              </a:rPr>
              <a:t>遍历根的左子树，</a:t>
            </a:r>
            <a:r>
              <a:rPr lang="zh-CN" altLang="zh-CN" sz="2800" b="0" dirty="0" smtClean="0">
                <a:latin typeface="华文楷体" panose="02010600040101010101" pitchFamily="2" charset="-122"/>
                <a:ea typeface="华文楷体" panose="02010600040101010101" pitchFamily="2" charset="-122"/>
              </a:rPr>
              <a:t>再</a:t>
            </a:r>
            <a:r>
              <a:rPr lang="zh-CN" altLang="en-US" sz="2800" b="0" dirty="0" smtClean="0">
                <a:latin typeface="华文楷体" panose="02010600040101010101" pitchFamily="2" charset="-122"/>
                <a:ea typeface="华文楷体" panose="02010600040101010101" pitchFamily="2" charset="-122"/>
              </a:rPr>
              <a:t>后</a:t>
            </a:r>
            <a:r>
              <a:rPr lang="zh-CN" altLang="zh-CN" sz="2800" b="0" dirty="0" smtClean="0">
                <a:latin typeface="华文楷体" panose="02010600040101010101" pitchFamily="2" charset="-122"/>
                <a:ea typeface="华文楷体" panose="02010600040101010101" pitchFamily="2" charset="-122"/>
              </a:rPr>
              <a:t>序</a:t>
            </a:r>
            <a:r>
              <a:rPr lang="zh-CN" altLang="zh-CN" sz="2800" b="0" dirty="0">
                <a:latin typeface="华文楷体" panose="02010600040101010101" pitchFamily="2" charset="-122"/>
                <a:ea typeface="华文楷体" panose="02010600040101010101" pitchFamily="2" charset="-122"/>
              </a:rPr>
              <a:t>遍历根的右子</a:t>
            </a:r>
            <a:r>
              <a:rPr lang="zh-CN" altLang="zh-CN" sz="2800" b="0" dirty="0" smtClean="0">
                <a:latin typeface="华文楷体" panose="02010600040101010101" pitchFamily="2" charset="-122"/>
                <a:ea typeface="华文楷体" panose="02010600040101010101" pitchFamily="2" charset="-122"/>
              </a:rPr>
              <a:t>树</a:t>
            </a:r>
            <a:r>
              <a:rPr lang="zh-CN" altLang="en-US" sz="2800" b="0" dirty="0" smtClean="0">
                <a:latin typeface="华文楷体" panose="02010600040101010101" pitchFamily="2" charset="-122"/>
                <a:ea typeface="华文楷体" panose="02010600040101010101" pitchFamily="2" charset="-122"/>
              </a:rPr>
              <a:t>，最后</a:t>
            </a:r>
            <a:r>
              <a:rPr lang="zh-CN" altLang="zh-CN" sz="2800" b="0" dirty="0" smtClean="0">
                <a:latin typeface="华文楷体" panose="02010600040101010101" pitchFamily="2" charset="-122"/>
                <a:ea typeface="华文楷体" panose="02010600040101010101" pitchFamily="2" charset="-122"/>
              </a:rPr>
              <a:t>访问</a:t>
            </a:r>
            <a:r>
              <a:rPr lang="zh-CN" altLang="zh-CN" sz="2800" b="0" dirty="0">
                <a:latin typeface="华文楷体" panose="02010600040101010101" pitchFamily="2" charset="-122"/>
                <a:ea typeface="华文楷体" panose="02010600040101010101" pitchFamily="2" charset="-122"/>
              </a:rPr>
              <a:t>根</a:t>
            </a:r>
            <a:r>
              <a:rPr lang="zh-CN" altLang="zh-CN" sz="2800" b="0" dirty="0" smtClean="0">
                <a:latin typeface="华文楷体" panose="02010600040101010101" pitchFamily="2" charset="-122"/>
                <a:ea typeface="华文楷体" panose="02010600040101010101" pitchFamily="2" charset="-122"/>
              </a:rPr>
              <a:t>结点。可</a:t>
            </a:r>
            <a:r>
              <a:rPr lang="zh-CN" altLang="zh-CN" sz="2800" b="0" dirty="0">
                <a:latin typeface="华文楷体" panose="02010600040101010101" pitchFamily="2" charset="-122"/>
                <a:ea typeface="华文楷体" panose="02010600040101010101" pitchFamily="2" charset="-122"/>
              </a:rPr>
              <a:t>简记为：</a:t>
            </a:r>
            <a:r>
              <a:rPr lang="zh-CN" altLang="zh-CN" sz="2800" b="0" dirty="0" smtClean="0">
                <a:latin typeface="华文楷体" panose="02010600040101010101" pitchFamily="2" charset="-122"/>
                <a:ea typeface="华文楷体" panose="02010600040101010101" pitchFamily="2" charset="-122"/>
              </a:rPr>
              <a:t>“左右</a:t>
            </a:r>
            <a:r>
              <a:rPr lang="zh-CN" altLang="en-US" sz="2800" b="0" dirty="0" smtClean="0">
                <a:latin typeface="华文楷体" panose="02010600040101010101" pitchFamily="2" charset="-122"/>
                <a:ea typeface="华文楷体" panose="02010600040101010101" pitchFamily="2" charset="-122"/>
              </a:rPr>
              <a:t>根</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0" lvl="0" indent="0">
              <a:buNone/>
            </a:pPr>
            <a:endParaRPr lang="en-US" altLang="zh-CN" sz="2800" b="0" dirty="0" smtClean="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en-US" sz="2800" b="0" dirty="0">
                <a:latin typeface="华文楷体" panose="02010600040101010101" pitchFamily="2" charset="-122"/>
                <a:ea typeface="华文楷体" panose="02010600040101010101" pitchFamily="2" charset="-122"/>
              </a:rPr>
              <a:t>右</a:t>
            </a:r>
            <a:r>
              <a:rPr lang="zh-CN" altLang="en-US" sz="2800" b="0" dirty="0" smtClean="0">
                <a:latin typeface="华文楷体" panose="02010600040101010101" pitchFamily="2" charset="-122"/>
                <a:ea typeface="华文楷体" panose="02010600040101010101" pitchFamily="2" charset="-122"/>
              </a:rPr>
              <a:t>图后序遍历序列：</a:t>
            </a:r>
            <a:r>
              <a:rPr lang="en-US" altLang="zh-CN" sz="2800" b="0" dirty="0" smtClean="0">
                <a:latin typeface="华文楷体" panose="02010600040101010101" pitchFamily="2" charset="-122"/>
                <a:ea typeface="华文楷体" panose="02010600040101010101" pitchFamily="2" charset="-122"/>
              </a:rPr>
              <a:t>BELWDCA</a:t>
            </a:r>
            <a:endParaRPr lang="zh-CN"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二叉树的后序遍历</a:t>
            </a:r>
            <a:endParaRPr lang="zh-CN" altLang="en-US" dirty="0">
              <a:latin typeface="华文楷体" panose="02010600040101010101" pitchFamily="2" charset="-122"/>
              <a:ea typeface="华文楷体" panose="02010600040101010101" pitchFamily="2" charset="-122"/>
            </a:endParaRPr>
          </a:p>
        </p:txBody>
      </p:sp>
      <p:pic>
        <p:nvPicPr>
          <p:cNvPr id="5" name="图片 4"/>
          <p:cNvPicPr/>
          <p:nvPr/>
        </p:nvPicPr>
        <p:blipFill>
          <a:blip r:embed="rId3">
            <a:extLst>
              <a:ext uri="{28A0092B-C50C-407E-A947-70E740481C1C}">
                <a14:useLocalDpi xmlns:a14="http://schemas.microsoft.com/office/drawing/2010/main" val="0"/>
              </a:ext>
            </a:extLst>
          </a:blip>
          <a:srcRect/>
          <a:stretch>
            <a:fillRect/>
          </a:stretch>
        </p:blipFill>
        <p:spPr bwMode="auto">
          <a:xfrm>
            <a:off x="8706471" y="2504012"/>
            <a:ext cx="2206695" cy="2743849"/>
          </a:xfrm>
          <a:prstGeom prst="rect">
            <a:avLst/>
          </a:prstGeom>
          <a:noFill/>
          <a:ln>
            <a:noFill/>
          </a:ln>
        </p:spPr>
      </p:pic>
    </p:spTree>
    <p:extLst>
      <p:ext uri="{BB962C8B-B14F-4D97-AF65-F5344CB8AC3E}">
        <p14:creationId xmlns:p14="http://schemas.microsoft.com/office/powerpoint/2010/main" val="23595312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568890"/>
            <a:ext cx="4647984" cy="4712640"/>
          </a:xfrm>
        </p:spPr>
        <p:txBody>
          <a:bodyPr>
            <a:normAutofit/>
          </a:bodyPr>
          <a:lstStyle/>
          <a:p>
            <a:pPr>
              <a:buFont typeface="Wingdings" panose="05000000000000000000" pitchFamily="2" charset="2"/>
              <a:buChar char="Ø"/>
            </a:pPr>
            <a:r>
              <a:rPr lang="zh-CN" altLang="en-US" sz="2800" b="0" dirty="0" smtClean="0">
                <a:latin typeface="华文楷体" panose="02010600040101010101" pitchFamily="2" charset="-122"/>
                <a:ea typeface="华文楷体" panose="02010600040101010101" pitchFamily="2" charset="-122"/>
              </a:rPr>
              <a:t>对后</a:t>
            </a:r>
            <a:r>
              <a:rPr lang="zh-CN" altLang="zh-CN" sz="2800" b="0" dirty="0" smtClean="0">
                <a:latin typeface="华文楷体" panose="02010600040101010101" pitchFamily="2" charset="-122"/>
                <a:ea typeface="华文楷体" panose="02010600040101010101" pitchFamily="2" charset="-122"/>
              </a:rPr>
              <a:t>序</a:t>
            </a:r>
            <a:r>
              <a:rPr lang="zh-CN" altLang="en-US" sz="2800" b="0" dirty="0" smtClean="0">
                <a:latin typeface="华文楷体" panose="02010600040101010101" pitchFamily="2" charset="-122"/>
                <a:ea typeface="华文楷体" panose="02010600040101010101" pitchFamily="2" charset="-122"/>
              </a:rPr>
              <a:t>遍历的定义是一种递归的形式。</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用</a:t>
            </a:r>
            <a:r>
              <a:rPr lang="zh-CN" altLang="zh-CN" sz="2800" b="0" dirty="0">
                <a:latin typeface="华文楷体" panose="02010600040101010101" pitchFamily="2" charset="-122"/>
                <a:ea typeface="华文楷体" panose="02010600040101010101" pitchFamily="2" charset="-122"/>
              </a:rPr>
              <a:t>递归来</a:t>
            </a:r>
            <a:r>
              <a:rPr lang="zh-CN" altLang="zh-CN" sz="2800" b="0" dirty="0" smtClean="0">
                <a:latin typeface="华文楷体" panose="02010600040101010101" pitchFamily="2" charset="-122"/>
                <a:ea typeface="华文楷体" panose="02010600040101010101" pitchFamily="2" charset="-122"/>
              </a:rPr>
              <a:t>实现</a:t>
            </a:r>
            <a:r>
              <a:rPr lang="zh-CN" altLang="en-US" sz="2800" b="0" dirty="0" smtClean="0">
                <a:latin typeface="华文楷体" panose="02010600040101010101" pitchFamily="2" charset="-122"/>
                <a:ea typeface="华文楷体" panose="02010600040101010101" pitchFamily="2" charset="-122"/>
              </a:rPr>
              <a:t>后</a:t>
            </a:r>
            <a:r>
              <a:rPr lang="zh-CN" altLang="zh-CN" sz="2800" b="0" dirty="0" smtClean="0">
                <a:latin typeface="华文楷体" panose="02010600040101010101" pitchFamily="2" charset="-122"/>
                <a:ea typeface="华文楷体" panose="02010600040101010101" pitchFamily="2" charset="-122"/>
              </a:rPr>
              <a:t>序遍历</a:t>
            </a:r>
            <a:r>
              <a:rPr lang="zh-CN" altLang="zh-CN" sz="2800" b="0" dirty="0">
                <a:latin typeface="华文楷体" panose="02010600040101010101" pitchFamily="2" charset="-122"/>
                <a:ea typeface="华文楷体" panose="02010600040101010101" pitchFamily="2" charset="-122"/>
              </a:rPr>
              <a:t>非常直观、简单，只需要将定义换成具体的、用高级语言书写的语句就可以了</a:t>
            </a:r>
            <a:r>
              <a:rPr lang="zh-CN" altLang="zh-CN" sz="2800" b="0" dirty="0" smtClean="0">
                <a:latin typeface="华文楷体" panose="02010600040101010101" pitchFamily="2" charset="-122"/>
                <a:ea typeface="华文楷体" panose="02010600040101010101" pitchFamily="2" charset="-122"/>
              </a:rPr>
              <a:t>。</a:t>
            </a:r>
            <a:endParaRPr lang="zh-CN" altLang="zh-CN" sz="28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5555487"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二叉树的后序遍历</a:t>
            </a:r>
            <a:endParaRPr lang="zh-CN" altLang="en-US" dirty="0">
              <a:latin typeface="华文楷体" panose="02010600040101010101" pitchFamily="2" charset="-122"/>
              <a:ea typeface="华文楷体" panose="02010600040101010101" pitchFamily="2" charset="-122"/>
            </a:endParaRPr>
          </a:p>
        </p:txBody>
      </p:sp>
      <p:sp>
        <p:nvSpPr>
          <p:cNvPr id="4" name="Rectangle 3"/>
          <p:cNvSpPr txBox="1">
            <a:spLocks noChangeArrowheads="1"/>
          </p:cNvSpPr>
          <p:nvPr/>
        </p:nvSpPr>
        <p:spPr>
          <a:xfrm>
            <a:off x="4790660" y="1346990"/>
            <a:ext cx="7401339" cy="523271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0" dirty="0"/>
              <a:t>template &lt;class </a:t>
            </a:r>
            <a:r>
              <a:rPr lang="en-US" altLang="zh-CN" b="0" dirty="0" err="1"/>
              <a:t>elemType</a:t>
            </a:r>
            <a:r>
              <a:rPr lang="en-US" altLang="zh-CN" b="0" dirty="0"/>
              <a:t>&gt;</a:t>
            </a:r>
            <a:endParaRPr lang="zh-CN" altLang="zh-CN" b="0" dirty="0"/>
          </a:p>
          <a:p>
            <a:pPr marL="0" indent="0">
              <a:buNone/>
            </a:pPr>
            <a:r>
              <a:rPr lang="en-US" altLang="zh-CN" b="0" dirty="0"/>
              <a:t>void </a:t>
            </a:r>
            <a:r>
              <a:rPr lang="en-US" altLang="zh-CN" b="0" dirty="0" err="1"/>
              <a:t>BTree</a:t>
            </a:r>
            <a:r>
              <a:rPr lang="en-US" altLang="zh-CN" b="0" dirty="0"/>
              <a:t>&lt;</a:t>
            </a:r>
            <a:r>
              <a:rPr lang="en-US" altLang="zh-CN" b="0" dirty="0" err="1"/>
              <a:t>elemType</a:t>
            </a:r>
            <a:r>
              <a:rPr lang="en-US" altLang="zh-CN" b="0" dirty="0"/>
              <a:t>&gt;::</a:t>
            </a:r>
            <a:r>
              <a:rPr lang="en-US" altLang="zh-CN" b="0" dirty="0" err="1"/>
              <a:t>PostOrder</a:t>
            </a:r>
            <a:r>
              <a:rPr lang="en-US" altLang="zh-CN" b="0" dirty="0"/>
              <a:t>(Node&lt;</a:t>
            </a:r>
            <a:r>
              <a:rPr lang="en-US" altLang="zh-CN" b="0" dirty="0" err="1"/>
              <a:t>elemType</a:t>
            </a:r>
            <a:r>
              <a:rPr lang="en-US" altLang="zh-CN" b="0" dirty="0"/>
              <a:t>&gt; *t)</a:t>
            </a:r>
            <a:endParaRPr lang="zh-CN" altLang="zh-CN" b="0" dirty="0"/>
          </a:p>
          <a:p>
            <a:pPr marL="0" indent="0">
              <a:buNone/>
            </a:pPr>
            <a:r>
              <a:rPr lang="en-US" altLang="zh-CN" b="0" dirty="0"/>
              <a:t>//</a:t>
            </a:r>
            <a:r>
              <a:rPr lang="zh-CN" altLang="zh-CN" b="0" dirty="0"/>
              <a:t>后序遍历以</a:t>
            </a:r>
            <a:r>
              <a:rPr lang="en-US" altLang="zh-CN" b="0" dirty="0"/>
              <a:t>t</a:t>
            </a:r>
            <a:r>
              <a:rPr lang="zh-CN" altLang="zh-CN" b="0" dirty="0"/>
              <a:t>为根二叉树递归算法的实现。</a:t>
            </a:r>
          </a:p>
          <a:p>
            <a:pPr marL="0" indent="0">
              <a:buNone/>
            </a:pPr>
            <a:r>
              <a:rPr lang="en-US" altLang="zh-CN" b="0" dirty="0"/>
              <a:t>{</a:t>
            </a:r>
            <a:endParaRPr lang="zh-CN" altLang="zh-CN" b="0" dirty="0"/>
          </a:p>
          <a:p>
            <a:pPr marL="0" indent="0">
              <a:buNone/>
            </a:pPr>
            <a:r>
              <a:rPr lang="en-US" altLang="zh-CN" b="0" dirty="0"/>
              <a:t>    if (!t) return;</a:t>
            </a:r>
            <a:endParaRPr lang="zh-CN" altLang="zh-CN" b="0" dirty="0"/>
          </a:p>
          <a:p>
            <a:pPr marL="0" indent="0">
              <a:buNone/>
            </a:pPr>
            <a:r>
              <a:rPr lang="en-US" altLang="zh-CN" b="0" dirty="0"/>
              <a:t> </a:t>
            </a:r>
            <a:r>
              <a:rPr lang="en-US" altLang="zh-CN" b="0" dirty="0" smtClean="0"/>
              <a:t>   </a:t>
            </a:r>
            <a:r>
              <a:rPr lang="en-US" altLang="zh-CN" b="0" dirty="0" err="1"/>
              <a:t>PostOrder</a:t>
            </a:r>
            <a:r>
              <a:rPr lang="en-US" altLang="zh-CN" b="0" dirty="0"/>
              <a:t>(t-&gt;left);</a:t>
            </a:r>
            <a:endParaRPr lang="zh-CN" altLang="zh-CN" b="0" dirty="0"/>
          </a:p>
          <a:p>
            <a:pPr marL="0" indent="0">
              <a:buNone/>
            </a:pPr>
            <a:r>
              <a:rPr lang="en-US" altLang="zh-CN" b="0" dirty="0"/>
              <a:t>    </a:t>
            </a:r>
            <a:r>
              <a:rPr lang="en-US" altLang="zh-CN" b="0" dirty="0" err="1"/>
              <a:t>PostOrder</a:t>
            </a:r>
            <a:r>
              <a:rPr lang="en-US" altLang="zh-CN" b="0" dirty="0"/>
              <a:t>(t-&gt;right);</a:t>
            </a:r>
            <a:endParaRPr lang="zh-CN" altLang="zh-CN" b="0" dirty="0"/>
          </a:p>
          <a:p>
            <a:pPr marL="0" indent="0">
              <a:buNone/>
            </a:pPr>
            <a:r>
              <a:rPr lang="en-US" altLang="zh-CN" b="0" dirty="0"/>
              <a:t>    </a:t>
            </a:r>
            <a:r>
              <a:rPr lang="en-US" altLang="zh-CN" b="0" dirty="0" err="1"/>
              <a:t>cout</a:t>
            </a:r>
            <a:r>
              <a:rPr lang="en-US" altLang="zh-CN" b="0" dirty="0"/>
              <a:t> &lt;&lt; t-&gt;data;</a:t>
            </a:r>
            <a:endParaRPr lang="zh-CN" altLang="zh-CN" b="0" dirty="0"/>
          </a:p>
          <a:p>
            <a:pPr marL="0" indent="0">
              <a:buNone/>
            </a:pPr>
            <a:r>
              <a:rPr lang="en-US" altLang="zh-CN" b="0" dirty="0"/>
              <a:t>}</a:t>
            </a:r>
            <a:endParaRPr lang="zh-CN" altLang="zh-CN" b="0" dirty="0"/>
          </a:p>
        </p:txBody>
      </p:sp>
      <p:cxnSp>
        <p:nvCxnSpPr>
          <p:cNvPr id="3" name="直接连接符 2"/>
          <p:cNvCxnSpPr/>
          <p:nvPr/>
        </p:nvCxnSpPr>
        <p:spPr>
          <a:xfrm>
            <a:off x="4790661" y="1346990"/>
            <a:ext cx="0" cy="551101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8896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421771"/>
            <a:ext cx="11665009" cy="5157933"/>
          </a:xfrm>
        </p:spPr>
        <p:txBody>
          <a:bodyPr>
            <a:noAutofit/>
          </a:bodyPr>
          <a:lstStyle/>
          <a:p>
            <a:pPr>
              <a:buFont typeface="Wingdings" panose="05000000000000000000" pitchFamily="2" charset="2"/>
              <a:buChar char="Ø"/>
            </a:pPr>
            <a:r>
              <a:rPr lang="zh-CN" altLang="zh-CN" sz="2800" b="0" dirty="0">
                <a:ea typeface="华文楷体" panose="02010600040101010101" pitchFamily="2" charset="-122"/>
                <a:cs typeface="Times New Roman" panose="02020603050405020304" pitchFamily="18" charset="0"/>
              </a:rPr>
              <a:t>按照中序遍历的非递归算法类似的思路，后序遍历的非递归算法中结点在标志栈中拥有更多的状态：</a:t>
            </a:r>
            <a:r>
              <a:rPr lang="en-US" altLang="zh-CN" sz="2800" b="0" dirty="0">
                <a:ea typeface="华文楷体" panose="02010600040101010101" pitchFamily="2" charset="-122"/>
                <a:cs typeface="Times New Roman" panose="02020603050405020304" pitchFamily="18" charset="0"/>
              </a:rPr>
              <a:t>0</a:t>
            </a:r>
            <a:r>
              <a:rPr lang="zh-CN" altLang="zh-CN" sz="2800" b="0" dirty="0">
                <a:ea typeface="华文楷体" panose="02010600040101010101" pitchFamily="2" charset="-122"/>
                <a:cs typeface="Times New Roman" panose="02020603050405020304" pitchFamily="18" charset="0"/>
              </a:rPr>
              <a:t>表示结点首次进栈，</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表示结点出栈过一次即考虑过左子， </a:t>
            </a:r>
            <a:r>
              <a:rPr lang="en-US" altLang="zh-CN" sz="2800" b="0" dirty="0">
                <a:ea typeface="华文楷体" panose="02010600040101010101" pitchFamily="2" charset="-122"/>
                <a:cs typeface="Times New Roman" panose="02020603050405020304" pitchFamily="18" charset="0"/>
              </a:rPr>
              <a:t>2</a:t>
            </a:r>
            <a:r>
              <a:rPr lang="zh-CN" altLang="zh-CN" sz="2800" b="0" dirty="0">
                <a:ea typeface="华文楷体" panose="02010600040101010101" pitchFamily="2" charset="-122"/>
                <a:cs typeface="Times New Roman" panose="02020603050405020304" pitchFamily="18" charset="0"/>
              </a:rPr>
              <a:t>表示结点出栈过两次即考虑过右子</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a:buFont typeface="Wingdings" panose="05000000000000000000" pitchFamily="2" charset="2"/>
              <a:buChar char="Ø"/>
            </a:pPr>
            <a:r>
              <a:rPr lang="zh-CN" altLang="zh-CN" sz="2800" b="0" dirty="0" smtClean="0">
                <a:ea typeface="华文楷体" panose="02010600040101010101" pitchFamily="2" charset="-122"/>
                <a:cs typeface="Times New Roman" panose="02020603050405020304" pitchFamily="18" charset="0"/>
              </a:rPr>
              <a:t>栈</a:t>
            </a:r>
            <a:r>
              <a:rPr lang="zh-CN" altLang="zh-CN" sz="2800" b="0" dirty="0">
                <a:ea typeface="华文楷体" panose="02010600040101010101" pitchFamily="2" charset="-122"/>
                <a:cs typeface="Times New Roman" panose="02020603050405020304" pitchFamily="18" charset="0"/>
              </a:rPr>
              <a:t>中弹出的结点，如果标志位为</a:t>
            </a:r>
            <a:r>
              <a:rPr lang="en-US" altLang="zh-CN" sz="2800" b="0" dirty="0">
                <a:ea typeface="华文楷体" panose="02010600040101010101" pitchFamily="2" charset="-122"/>
                <a:cs typeface="Times New Roman" panose="02020603050405020304" pitchFamily="18" charset="0"/>
              </a:rPr>
              <a:t>0</a:t>
            </a:r>
            <a:r>
              <a:rPr lang="zh-CN" altLang="zh-CN" sz="2800" b="0" dirty="0">
                <a:ea typeface="华文楷体" panose="02010600040101010101" pitchFamily="2" charset="-122"/>
                <a:cs typeface="Times New Roman" panose="02020603050405020304" pitchFamily="18" charset="0"/>
              </a:rPr>
              <a:t>，将其标志改为</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并反手将该结点再次压入栈中，如果该结点有左子，随即将其左子压入栈中；栈中弹出的结点，如果标志位为</a:t>
            </a:r>
            <a:r>
              <a:rPr lang="en-US" altLang="zh-CN" sz="2800" b="0" dirty="0">
                <a:ea typeface="华文楷体" panose="02010600040101010101" pitchFamily="2" charset="-122"/>
                <a:cs typeface="Times New Roman" panose="02020603050405020304" pitchFamily="18" charset="0"/>
              </a:rPr>
              <a:t>1</a:t>
            </a:r>
            <a:r>
              <a:rPr lang="zh-CN" altLang="zh-CN" sz="2800" b="0" dirty="0">
                <a:ea typeface="华文楷体" panose="02010600040101010101" pitchFamily="2" charset="-122"/>
                <a:cs typeface="Times New Roman" panose="02020603050405020304" pitchFamily="18" charset="0"/>
              </a:rPr>
              <a:t>，将其标志改为</a:t>
            </a:r>
            <a:r>
              <a:rPr lang="en-US" altLang="zh-CN" sz="2800" b="0" dirty="0">
                <a:ea typeface="华文楷体" panose="02010600040101010101" pitchFamily="2" charset="-122"/>
                <a:cs typeface="Times New Roman" panose="02020603050405020304" pitchFamily="18" charset="0"/>
              </a:rPr>
              <a:t>2</a:t>
            </a:r>
            <a:r>
              <a:rPr lang="zh-CN" altLang="zh-CN" sz="2800" b="0" dirty="0">
                <a:ea typeface="华文楷体" panose="02010600040101010101" pitchFamily="2" charset="-122"/>
                <a:cs typeface="Times New Roman" panose="02020603050405020304" pitchFamily="18" charset="0"/>
              </a:rPr>
              <a:t>并反手将该结点再次压入栈中，如果该结点有右子，随即将其右子压入栈中；栈中弹出的结点，如果标志位为</a:t>
            </a:r>
            <a:r>
              <a:rPr lang="en-US" altLang="zh-CN" sz="2800" b="0" dirty="0">
                <a:ea typeface="华文楷体" panose="02010600040101010101" pitchFamily="2" charset="-122"/>
                <a:cs typeface="Times New Roman" panose="02020603050405020304" pitchFamily="18" charset="0"/>
              </a:rPr>
              <a:t>2</a:t>
            </a:r>
            <a:r>
              <a:rPr lang="zh-CN" altLang="zh-CN" sz="2800" b="0" dirty="0">
                <a:ea typeface="华文楷体" panose="02010600040101010101" pitchFamily="2" charset="-122"/>
                <a:cs typeface="Times New Roman" panose="02020603050405020304" pitchFamily="18" charset="0"/>
              </a:rPr>
              <a:t>，就可以直接进行访问了</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后序遍历的非递归算法分析</a:t>
            </a:r>
            <a:r>
              <a:rPr lang="zh-CN" altLang="en-US" dirty="0" smtClean="0"/>
              <a:t>：</a:t>
            </a:r>
            <a:endParaRPr lang="zh-CN" altLang="en-US" dirty="0"/>
          </a:p>
        </p:txBody>
      </p:sp>
    </p:spTree>
    <p:extLst>
      <p:ext uri="{BB962C8B-B14F-4D97-AF65-F5344CB8AC3E}">
        <p14:creationId xmlns:p14="http://schemas.microsoft.com/office/powerpoint/2010/main" val="1270199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195" name="Rectangle 3"/>
              <p:cNvSpPr>
                <a:spLocks noGrp="1" noChangeArrowheads="1"/>
              </p:cNvSpPr>
              <p:nvPr>
                <p:ph sz="quarter" idx="10"/>
              </p:nvPr>
            </p:nvSpPr>
            <p:spPr>
              <a:xfrm>
                <a:off x="341460" y="1600675"/>
                <a:ext cx="10432557" cy="3329133"/>
              </a:xfrm>
            </p:spPr>
            <p:txBody>
              <a:bodyPr>
                <a:noAutofit/>
              </a:bodyPr>
              <a:lstStyle/>
              <a:p>
                <a:pPr marL="357188" indent="-277813">
                  <a:buFont typeface="Wingdings" panose="05000000000000000000" pitchFamily="2" charset="2"/>
                  <a:buChar char="Ø"/>
                </a:pPr>
                <a:r>
                  <a:rPr lang="zh-CN" altLang="zh-CN" sz="2800" b="0" dirty="0">
                    <a:ea typeface="华文楷体" panose="02010600040101010101" pitchFamily="2" charset="-122"/>
                    <a:cs typeface="Times New Roman" panose="02020603050405020304" pitchFamily="18" charset="0"/>
                  </a:rPr>
                  <a:t>在压栈过程中，只有根结点是主动压入栈中，压栈时标志置为</a:t>
                </a:r>
                <a:r>
                  <a:rPr lang="en-US" altLang="zh-CN" sz="2800" b="0" dirty="0">
                    <a:ea typeface="华文楷体" panose="02010600040101010101" pitchFamily="2" charset="-122"/>
                    <a:cs typeface="Times New Roman" panose="02020603050405020304" pitchFamily="18" charset="0"/>
                  </a:rPr>
                  <a:t>0</a:t>
                </a:r>
                <a:r>
                  <a:rPr lang="zh-CN" altLang="zh-CN" sz="2800" b="0" dirty="0">
                    <a:ea typeface="华文楷体" panose="02010600040101010101" pitchFamily="2" charset="-122"/>
                    <a:cs typeface="Times New Roman" panose="02020603050405020304" pitchFamily="18" charset="0"/>
                  </a:rPr>
                  <a:t>，其他结点都是在父结点弹出栈时，被首次压入栈中的，这些首次压入栈中的结点，标志置为</a:t>
                </a:r>
                <a:r>
                  <a:rPr lang="en-US" altLang="zh-CN" sz="2800" b="0" dirty="0">
                    <a:ea typeface="华文楷体" panose="02010600040101010101" pitchFamily="2" charset="-122"/>
                    <a:cs typeface="Times New Roman" panose="02020603050405020304" pitchFamily="18" charset="0"/>
                  </a:rPr>
                  <a:t>0</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marL="357188" indent="-277813">
                  <a:buFont typeface="Wingdings" panose="05000000000000000000" pitchFamily="2" charset="2"/>
                  <a:buChar char="Ø"/>
                </a:pPr>
                <a:r>
                  <a:rPr lang="zh-CN" altLang="zh-CN" sz="2800" b="0" dirty="0">
                    <a:ea typeface="华文楷体" panose="02010600040101010101" pitchFamily="2" charset="-122"/>
                    <a:cs typeface="Times New Roman" panose="02020603050405020304" pitchFamily="18" charset="0"/>
                  </a:rPr>
                  <a:t>非递归算法中，循环的次数变为</a:t>
                </a:r>
                <a:r>
                  <a:rPr lang="en-US" altLang="zh-CN" sz="2800" b="0" dirty="0">
                    <a:ea typeface="华文楷体" panose="02010600040101010101" pitchFamily="2" charset="-122"/>
                    <a:cs typeface="Times New Roman" panose="02020603050405020304" pitchFamily="18" charset="0"/>
                  </a:rPr>
                  <a:t>3n</a:t>
                </a:r>
                <a:r>
                  <a:rPr lang="zh-CN" altLang="zh-CN" sz="2800" b="0" dirty="0">
                    <a:ea typeface="华文楷体" panose="02010600040101010101" pitchFamily="2" charset="-122"/>
                    <a:cs typeface="Times New Roman" panose="02020603050405020304" pitchFamily="18" charset="0"/>
                  </a:rPr>
                  <a:t>，算法的时间复杂度依然为</a:t>
                </a:r>
                <a14:m>
                  <m:oMath xmlns:m="http://schemas.openxmlformats.org/officeDocument/2006/math">
                    <m:r>
                      <m:rPr>
                        <m:sty m:val="p"/>
                      </m:rPr>
                      <a:rPr lang="en-US" altLang="zh-CN" sz="2800" b="0">
                        <a:latin typeface="Cambria Math" panose="02040503050406030204" pitchFamily="18" charset="0"/>
                      </a:rPr>
                      <m:t>O</m:t>
                    </m:r>
                    <m:r>
                      <a:rPr lang="en-US" altLang="zh-CN" sz="2800" b="0">
                        <a:latin typeface="Cambria Math" panose="02040503050406030204" pitchFamily="18" charset="0"/>
                      </a:rPr>
                      <m:t>(</m:t>
                    </m:r>
                    <m:r>
                      <m:rPr>
                        <m:sty m:val="p"/>
                      </m:rPr>
                      <a:rPr lang="en-US" altLang="zh-CN" sz="2800" b="0">
                        <a:latin typeface="Cambria Math" panose="02040503050406030204" pitchFamily="18" charset="0"/>
                      </a:rPr>
                      <m:t>n</m:t>
                    </m:r>
                    <m:r>
                      <a:rPr lang="en-US" altLang="zh-CN" sz="2800" b="0">
                        <a:latin typeface="Cambria Math" panose="02040503050406030204" pitchFamily="18" charset="0"/>
                      </a:rPr>
                      <m:t>)</m:t>
                    </m:r>
                  </m:oMath>
                </a14:m>
                <a:r>
                  <a:rPr lang="zh-CN" altLang="zh-CN" sz="2800" b="0" dirty="0">
                    <a:ea typeface="华文楷体" panose="02010600040101010101" pitchFamily="2" charset="-122"/>
                    <a:cs typeface="Times New Roman" panose="02020603050405020304" pitchFamily="18" charset="0"/>
                  </a:rPr>
                  <a:t>。</a:t>
                </a:r>
                <a:endParaRPr lang="en-US" altLang="zh-CN" sz="2800" b="0" dirty="0">
                  <a:ea typeface="华文楷体" panose="02010600040101010101" pitchFamily="2" charset="-122"/>
                  <a:cs typeface="Times New Roman" panose="02020603050405020304" pitchFamily="18" charset="0"/>
                </a:endParaRPr>
              </a:p>
            </p:txBody>
          </p:sp>
        </mc:Choice>
        <mc:Fallback xmlns="">
          <p:sp>
            <p:nvSpPr>
              <p:cNvPr id="8195" name="Rectangle 3"/>
              <p:cNvSpPr>
                <a:spLocks noGrp="1" noRot="1" noChangeAspect="1" noMove="1" noResize="1" noEditPoints="1" noAdjustHandles="1" noChangeArrowheads="1" noChangeShapeType="1" noTextEdit="1"/>
              </p:cNvSpPr>
              <p:nvPr>
                <p:ph sz="quarter" idx="10"/>
              </p:nvPr>
            </p:nvSpPr>
            <p:spPr>
              <a:xfrm>
                <a:off x="341460" y="1600675"/>
                <a:ext cx="10432557" cy="3329133"/>
              </a:xfrm>
              <a:blipFill>
                <a:blip r:embed="rId3"/>
                <a:stretch>
                  <a:fillRect l="-234" t="-733" r="-3624"/>
                </a:stretch>
              </a:blipFill>
            </p:spPr>
            <p:txBody>
              <a:bodyPr/>
              <a:lstStyle/>
              <a:p>
                <a:r>
                  <a:rPr lang="zh-CN" altLang="en-US">
                    <a:noFill/>
                  </a:rPr>
                  <a:t> </a:t>
                </a:r>
              </a:p>
            </p:txBody>
          </p:sp>
        </mc:Fallback>
      </mc:AlternateContent>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后序遍历的非递归算法分析</a:t>
            </a:r>
            <a:r>
              <a:rPr lang="zh-CN" altLang="en-US" dirty="0" smtClean="0"/>
              <a:t>：</a:t>
            </a:r>
            <a:endParaRPr lang="zh-CN" altLang="en-US" dirty="0"/>
          </a:p>
        </p:txBody>
      </p:sp>
    </p:spTree>
    <p:extLst>
      <p:ext uri="{BB962C8B-B14F-4D97-AF65-F5344CB8AC3E}">
        <p14:creationId xmlns:p14="http://schemas.microsoft.com/office/powerpoint/2010/main" val="23056056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树的抽象数据类型：</a:t>
            </a:r>
            <a:endParaRPr lang="zh-CN" altLang="en-US" dirty="0">
              <a:latin typeface="华文楷体" panose="02010600040101010101" pitchFamily="2" charset="-122"/>
              <a:ea typeface="华文楷体" panose="02010600040101010101" pitchFamily="2" charset="-122"/>
            </a:endParaRPr>
          </a:p>
        </p:txBody>
      </p:sp>
      <p:sp>
        <p:nvSpPr>
          <p:cNvPr id="3" name="Rectangle 3"/>
          <p:cNvSpPr>
            <a:spLocks noChangeArrowheads="1"/>
          </p:cNvSpPr>
          <p:nvPr/>
        </p:nvSpPr>
        <p:spPr bwMode="auto">
          <a:xfrm>
            <a:off x="490140" y="1612576"/>
            <a:ext cx="9680713"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286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zh-CN" sz="2800" dirty="0" err="1">
                <a:latin typeface="Times New Roman" panose="02020603050405020304" pitchFamily="18" charset="0"/>
                <a:ea typeface="华文楷体" pitchFamily="2" charset="-122"/>
                <a:cs typeface="Times New Roman" panose="02020603050405020304" pitchFamily="18" charset="0"/>
              </a:rPr>
              <a:t>DeleteChild</a:t>
            </a:r>
            <a:r>
              <a:rPr lang="en-US" altLang="zh-CN" sz="2800" dirty="0">
                <a:latin typeface="Times New Roman" panose="02020603050405020304" pitchFamily="18" charset="0"/>
                <a:ea typeface="华文楷体" pitchFamily="2" charset="-122"/>
                <a:cs typeface="Times New Roman" panose="02020603050405020304" pitchFamily="18" charset="0"/>
              </a:rPr>
              <a:t>:</a:t>
            </a:r>
            <a:endParaRPr lang="zh-CN" altLang="zh-CN" sz="2800" dirty="0">
              <a:latin typeface="Times New Roman" panose="02020603050405020304" pitchFamily="18" charset="0"/>
              <a:ea typeface="华文楷体" pitchFamily="2" charset="-122"/>
              <a:cs typeface="Times New Roman" panose="02020603050405020304" pitchFamily="18" charset="0"/>
            </a:endParaRPr>
          </a:p>
          <a:p>
            <a:r>
              <a:rPr lang="zh-CN" altLang="zh-CN" sz="2800" dirty="0">
                <a:latin typeface="Times New Roman" panose="02020603050405020304" pitchFamily="18" charset="0"/>
                <a:ea typeface="华文楷体" pitchFamily="2" charset="-122"/>
                <a:cs typeface="Times New Roman" panose="02020603050405020304" pitchFamily="18" charset="0"/>
              </a:rPr>
              <a:t>前提：已知某结点</a:t>
            </a:r>
            <a:r>
              <a:rPr lang="en-US" altLang="zh-CN" sz="2800" dirty="0">
                <a:latin typeface="Times New Roman" panose="02020603050405020304" pitchFamily="18" charset="0"/>
                <a:ea typeface="华文楷体" pitchFamily="2" charset="-122"/>
                <a:cs typeface="Times New Roman" panose="02020603050405020304" pitchFamily="18" charset="0"/>
              </a:rPr>
              <a:t>p</a:t>
            </a:r>
            <a:r>
              <a:rPr lang="zh-CN" altLang="zh-CN" sz="2800" dirty="0">
                <a:latin typeface="Times New Roman" panose="02020603050405020304" pitchFamily="18" charset="0"/>
                <a:ea typeface="华文楷体" pitchFamily="2" charset="-122"/>
                <a:cs typeface="Times New Roman" panose="02020603050405020304" pitchFamily="18" charset="0"/>
              </a:rPr>
              <a:t>及它的儿子结点的序号</a:t>
            </a:r>
            <a:r>
              <a:rPr lang="en-US" altLang="zh-CN" sz="2800" dirty="0">
                <a:latin typeface="Times New Roman" panose="02020603050405020304" pitchFamily="18" charset="0"/>
                <a:ea typeface="华文楷体" pitchFamily="2" charset="-122"/>
                <a:cs typeface="Times New Roman" panose="02020603050405020304" pitchFamily="18" charset="0"/>
              </a:rPr>
              <a:t>k</a:t>
            </a:r>
            <a:r>
              <a:rPr lang="zh-CN" altLang="zh-CN" sz="2800" dirty="0">
                <a:latin typeface="Times New Roman" panose="02020603050405020304" pitchFamily="18" charset="0"/>
                <a:ea typeface="华文楷体" pitchFamily="2" charset="-122"/>
                <a:cs typeface="Times New Roman" panose="02020603050405020304" pitchFamily="18" charset="0"/>
              </a:rPr>
              <a:t>。</a:t>
            </a:r>
          </a:p>
          <a:p>
            <a:r>
              <a:rPr lang="zh-CN" altLang="zh-CN" sz="2800" dirty="0">
                <a:latin typeface="Times New Roman" panose="02020603050405020304" pitchFamily="18" charset="0"/>
                <a:ea typeface="华文楷体" pitchFamily="2" charset="-122"/>
                <a:cs typeface="Times New Roman" panose="02020603050405020304" pitchFamily="18" charset="0"/>
              </a:rPr>
              <a:t>结果：删除结点</a:t>
            </a:r>
            <a:r>
              <a:rPr lang="en-US" altLang="zh-CN" sz="2800" dirty="0">
                <a:latin typeface="Times New Roman" panose="02020603050405020304" pitchFamily="18" charset="0"/>
                <a:ea typeface="华文楷体" pitchFamily="2" charset="-122"/>
                <a:cs typeface="Times New Roman" panose="02020603050405020304" pitchFamily="18" charset="0"/>
              </a:rPr>
              <a:t>p</a:t>
            </a:r>
            <a:r>
              <a:rPr lang="zh-CN" altLang="zh-CN" sz="2800" dirty="0">
                <a:latin typeface="Times New Roman" panose="02020603050405020304" pitchFamily="18" charset="0"/>
                <a:ea typeface="华文楷体" pitchFamily="2" charset="-122"/>
                <a:cs typeface="Times New Roman" panose="02020603050405020304" pitchFamily="18" charset="0"/>
              </a:rPr>
              <a:t>的第</a:t>
            </a:r>
            <a:r>
              <a:rPr lang="en-US" altLang="zh-CN" sz="2800" dirty="0">
                <a:latin typeface="Times New Roman" panose="02020603050405020304" pitchFamily="18" charset="0"/>
                <a:ea typeface="华文楷体" pitchFamily="2" charset="-122"/>
                <a:cs typeface="Times New Roman" panose="02020603050405020304" pitchFamily="18" charset="0"/>
              </a:rPr>
              <a:t>k</a:t>
            </a:r>
            <a:r>
              <a:rPr lang="zh-CN" altLang="zh-CN" sz="2800" dirty="0">
                <a:latin typeface="Times New Roman" panose="02020603050405020304" pitchFamily="18" charset="0"/>
                <a:ea typeface="华文楷体" pitchFamily="2" charset="-122"/>
                <a:cs typeface="Times New Roman" panose="02020603050405020304" pitchFamily="18" charset="0"/>
              </a:rPr>
              <a:t>个儿子结点</a:t>
            </a:r>
            <a:r>
              <a:rPr lang="zh-CN" altLang="zh-CN" sz="2800" dirty="0" smtClean="0">
                <a:latin typeface="Times New Roman" panose="02020603050405020304" pitchFamily="18" charset="0"/>
                <a:ea typeface="华文楷体" pitchFamily="2" charset="-122"/>
                <a:cs typeface="Times New Roman" panose="02020603050405020304" pitchFamily="18" charset="0"/>
              </a:rPr>
              <a:t>。</a:t>
            </a:r>
            <a:endParaRPr lang="en-US" altLang="zh-CN" sz="2800" dirty="0" smtClean="0">
              <a:latin typeface="Times New Roman" panose="02020603050405020304" pitchFamily="18" charset="0"/>
              <a:ea typeface="华文楷体" pitchFamily="2" charset="-122"/>
              <a:cs typeface="Times New Roman" panose="02020603050405020304" pitchFamily="18" charset="0"/>
            </a:endParaRPr>
          </a:p>
          <a:p>
            <a:endParaRPr lang="en-US" altLang="zh-CN" sz="2800" dirty="0">
              <a:latin typeface="Times New Roman" panose="02020603050405020304" pitchFamily="18" charset="0"/>
              <a:ea typeface="华文楷体" pitchFamily="2" charset="-122"/>
              <a:cs typeface="Times New Roman" panose="02020603050405020304" pitchFamily="18" charset="0"/>
            </a:endParaRPr>
          </a:p>
          <a:p>
            <a:r>
              <a:rPr lang="en-US" altLang="zh-CN" sz="2800" dirty="0">
                <a:latin typeface="Times New Roman" panose="02020603050405020304" pitchFamily="18" charset="0"/>
                <a:ea typeface="华文楷体" pitchFamily="2" charset="-122"/>
                <a:cs typeface="Times New Roman" panose="02020603050405020304" pitchFamily="18" charset="0"/>
              </a:rPr>
              <a:t> Traverse</a:t>
            </a:r>
            <a:endParaRPr lang="zh-CN" altLang="zh-CN" sz="2800" dirty="0">
              <a:latin typeface="Times New Roman" panose="02020603050405020304" pitchFamily="18" charset="0"/>
              <a:ea typeface="华文楷体" pitchFamily="2" charset="-122"/>
              <a:cs typeface="Times New Roman" panose="02020603050405020304" pitchFamily="18" charset="0"/>
            </a:endParaRPr>
          </a:p>
          <a:p>
            <a:r>
              <a:rPr lang="en-US" altLang="zh-CN" sz="2800" dirty="0">
                <a:latin typeface="Times New Roman" panose="02020603050405020304" pitchFamily="18" charset="0"/>
                <a:ea typeface="华文楷体" pitchFamily="2" charset="-122"/>
                <a:cs typeface="Times New Roman" panose="02020603050405020304" pitchFamily="18" charset="0"/>
              </a:rPr>
              <a:t> </a:t>
            </a:r>
            <a:r>
              <a:rPr lang="zh-CN" altLang="zh-CN" sz="2800" dirty="0">
                <a:latin typeface="Times New Roman" panose="02020603050405020304" pitchFamily="18" charset="0"/>
                <a:ea typeface="华文楷体" pitchFamily="2" charset="-122"/>
                <a:cs typeface="Times New Roman" panose="02020603050405020304" pitchFamily="18" charset="0"/>
              </a:rPr>
              <a:t>前提：一棵树</a:t>
            </a:r>
          </a:p>
          <a:p>
            <a:r>
              <a:rPr lang="en-US" altLang="zh-CN" sz="2800" dirty="0">
                <a:latin typeface="Times New Roman" panose="02020603050405020304" pitchFamily="18" charset="0"/>
                <a:ea typeface="华文楷体" pitchFamily="2" charset="-122"/>
                <a:cs typeface="Times New Roman" panose="02020603050405020304" pitchFamily="18" charset="0"/>
              </a:rPr>
              <a:t> </a:t>
            </a:r>
            <a:r>
              <a:rPr lang="zh-CN" altLang="zh-CN" sz="2800" dirty="0">
                <a:latin typeface="Times New Roman" panose="02020603050405020304" pitchFamily="18" charset="0"/>
                <a:ea typeface="华文楷体" pitchFamily="2" charset="-122"/>
                <a:cs typeface="Times New Roman" panose="02020603050405020304" pitchFamily="18" charset="0"/>
              </a:rPr>
              <a:t>结果：访问树中每一结点，且每个结点只访问一次。</a:t>
            </a:r>
          </a:p>
        </p:txBody>
      </p:sp>
    </p:spTree>
    <p:extLst>
      <p:ext uri="{BB962C8B-B14F-4D97-AF65-F5344CB8AC3E}">
        <p14:creationId xmlns:p14="http://schemas.microsoft.com/office/powerpoint/2010/main" val="21031905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1" y="1346990"/>
            <a:ext cx="5025670" cy="5192958"/>
          </a:xfrm>
        </p:spPr>
        <p:txBody>
          <a:bodyPr>
            <a:noAutofit/>
          </a:bodyPr>
          <a:lstStyle/>
          <a:p>
            <a:pPr marL="0" indent="0">
              <a:buNone/>
            </a:pPr>
            <a:r>
              <a:rPr lang="en-US" altLang="zh-CN" b="0" dirty="0" smtClean="0">
                <a:ea typeface="华文楷体" panose="02010600040101010101" pitchFamily="2" charset="-122"/>
                <a:cs typeface="Times New Roman" panose="02020603050405020304" pitchFamily="18" charset="0"/>
              </a:rPr>
              <a:t>template </a:t>
            </a:r>
            <a:r>
              <a:rPr lang="en-US" altLang="zh-CN" b="0" dirty="0">
                <a:ea typeface="华文楷体" panose="02010600040101010101" pitchFamily="2" charset="-122"/>
                <a:cs typeface="Times New Roman" panose="02020603050405020304" pitchFamily="18" charset="0"/>
              </a:rPr>
              <a:t>&lt;class </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void </a:t>
            </a:r>
            <a:r>
              <a:rPr lang="en-US" altLang="zh-CN" b="0" dirty="0" err="1">
                <a:ea typeface="华文楷体" panose="02010600040101010101" pitchFamily="2" charset="-122"/>
                <a:cs typeface="Times New Roman" panose="02020603050405020304" pitchFamily="18" charset="0"/>
              </a:rPr>
              <a:t>BTree</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a:t>
            </a:r>
            <a:r>
              <a:rPr lang="en-US" altLang="zh-CN" b="0" dirty="0" err="1">
                <a:ea typeface="华文楷体" panose="02010600040101010101" pitchFamily="2" charset="-122"/>
                <a:cs typeface="Times New Roman" panose="02020603050405020304" pitchFamily="18" charset="0"/>
              </a:rPr>
              <a:t>PostOrder</a:t>
            </a:r>
            <a:r>
              <a:rPr lang="en-US" altLang="zh-CN" b="0" dirty="0">
                <a:ea typeface="华文楷体" panose="02010600040101010101" pitchFamily="2" charset="-122"/>
                <a:cs typeface="Times New Roman" panose="02020603050405020304" pitchFamily="18" charset="0"/>
              </a:rPr>
              <a:t>() </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a:t>
            </a:r>
            <a:r>
              <a:rPr lang="zh-CN" altLang="zh-CN" b="0" dirty="0">
                <a:ea typeface="华文楷体" panose="02010600040101010101" pitchFamily="2" charset="-122"/>
                <a:cs typeface="Times New Roman" panose="02020603050405020304" pitchFamily="18" charset="0"/>
              </a:rPr>
              <a:t>后序遍历的非递归算法实现。</a:t>
            </a:r>
          </a:p>
          <a:p>
            <a:pPr marL="0" indent="0">
              <a:buNone/>
            </a:pP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if (!root) return;</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smtClean="0">
                <a:ea typeface="华文楷体" panose="02010600040101010101" pitchFamily="2" charset="-122"/>
                <a:cs typeface="Times New Roman" panose="02020603050405020304" pitchFamily="18" charset="0"/>
              </a:rPr>
              <a:t>   </a:t>
            </a:r>
            <a:r>
              <a:rPr lang="en-US" altLang="zh-CN" b="0" dirty="0">
                <a:ea typeface="华文楷体" panose="02010600040101010101" pitchFamily="2" charset="-122"/>
                <a:cs typeface="Times New Roman" panose="02020603050405020304" pitchFamily="18" charset="0"/>
              </a:rPr>
              <a: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*p;</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seqStack</a:t>
            </a:r>
            <a:r>
              <a:rPr lang="en-US" altLang="zh-CN" b="0" dirty="0">
                <a:ea typeface="华文楷体" panose="02010600040101010101" pitchFamily="2" charset="-122"/>
                <a:cs typeface="Times New Roman" panose="02020603050405020304" pitchFamily="18" charset="0"/>
              </a:rPr>
              <a:t>&lt;Node&lt;</a:t>
            </a:r>
            <a:r>
              <a:rPr lang="en-US" altLang="zh-CN" b="0" dirty="0" err="1">
                <a:ea typeface="华文楷体" panose="02010600040101010101" pitchFamily="2" charset="-122"/>
                <a:cs typeface="Times New Roman" panose="02020603050405020304" pitchFamily="18" charset="0"/>
              </a:rPr>
              <a:t>elemType</a:t>
            </a:r>
            <a:r>
              <a:rPr lang="en-US" altLang="zh-CN" b="0" dirty="0">
                <a:ea typeface="华文楷体" panose="02010600040101010101" pitchFamily="2" charset="-122"/>
                <a:cs typeface="Times New Roman" panose="02020603050405020304" pitchFamily="18" charset="0"/>
              </a:rPr>
              <a:t>&gt; *&gt; s1;</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seqStack</a:t>
            </a:r>
            <a:r>
              <a:rPr lang="en-US" altLang="zh-CN" b="0" dirty="0">
                <a:ea typeface="华文楷体" panose="02010600040101010101" pitchFamily="2" charset="-122"/>
                <a:cs typeface="Times New Roman" panose="02020603050405020304" pitchFamily="18" charset="0"/>
              </a:rPr>
              <a:t>&lt;</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&gt; s2;</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zero=0, one=1, two=2;</a:t>
            </a:r>
            <a:endParaRPr lang="zh-CN" altLang="zh-CN" b="0" dirty="0">
              <a:ea typeface="华文楷体" panose="02010600040101010101" pitchFamily="2" charset="-122"/>
              <a:cs typeface="Times New Roman" panose="02020603050405020304" pitchFamily="18" charset="0"/>
            </a:endParaRPr>
          </a:p>
          <a:p>
            <a:pPr marL="0" indent="0">
              <a:buNone/>
            </a:pPr>
            <a:r>
              <a:rPr lang="en-US" altLang="zh-CN" b="0" dirty="0">
                <a:ea typeface="华文楷体" panose="02010600040101010101" pitchFamily="2" charset="-122"/>
                <a:cs typeface="Times New Roman" panose="02020603050405020304" pitchFamily="18" charset="0"/>
              </a:rPr>
              <a:t>    </a:t>
            </a:r>
            <a:r>
              <a:rPr lang="en-US" altLang="zh-CN" b="0" dirty="0" err="1">
                <a:ea typeface="华文楷体" panose="02010600040101010101" pitchFamily="2" charset="-122"/>
                <a:cs typeface="Times New Roman" panose="02020603050405020304" pitchFamily="18" charset="0"/>
              </a:rPr>
              <a:t>int</a:t>
            </a:r>
            <a:r>
              <a:rPr lang="en-US" altLang="zh-CN" b="0" dirty="0">
                <a:ea typeface="华文楷体" panose="02010600040101010101" pitchFamily="2" charset="-122"/>
                <a:cs typeface="Times New Roman" panose="02020603050405020304" pitchFamily="18" charset="0"/>
              </a:rPr>
              <a:t> flag;</a:t>
            </a:r>
            <a:endParaRPr lang="zh-CN" altLang="zh-CN"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后序遍历的非递归算法实现</a:t>
            </a:r>
            <a:r>
              <a:rPr lang="en-US" altLang="zh-CN" dirty="0" smtClean="0"/>
              <a:t>:</a:t>
            </a:r>
            <a:endParaRPr lang="zh-CN" altLang="en-US" dirty="0"/>
          </a:p>
        </p:txBody>
      </p:sp>
      <p:cxnSp>
        <p:nvCxnSpPr>
          <p:cNvPr id="3" name="直接连接符 2"/>
          <p:cNvCxnSpPr/>
          <p:nvPr/>
        </p:nvCxnSpPr>
        <p:spPr>
          <a:xfrm>
            <a:off x="5585790" y="1346990"/>
            <a:ext cx="0" cy="551101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3"/>
          <p:cNvSpPr txBox="1">
            <a:spLocks noChangeArrowheads="1"/>
          </p:cNvSpPr>
          <p:nvPr/>
        </p:nvSpPr>
        <p:spPr>
          <a:xfrm>
            <a:off x="5804450" y="1487757"/>
            <a:ext cx="5555487" cy="491142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zh-CN" b="0" dirty="0"/>
          </a:p>
        </p:txBody>
      </p:sp>
      <p:sp>
        <p:nvSpPr>
          <p:cNvPr id="2" name="文本框 1"/>
          <p:cNvSpPr txBox="1"/>
          <p:nvPr/>
        </p:nvSpPr>
        <p:spPr>
          <a:xfrm>
            <a:off x="5585790" y="1487757"/>
            <a:ext cx="6042993" cy="5107039"/>
          </a:xfrm>
          <a:prstGeom prst="rect">
            <a:avLst/>
          </a:prstGeom>
          <a:noFill/>
        </p:spPr>
        <p:txBody>
          <a:bodyPr wrap="square" rtlCol="0">
            <a:spAutoFit/>
          </a:bodyPr>
          <a:lstStyle/>
          <a:p>
            <a:pPr>
              <a:lnSpc>
                <a:spcPct val="120000"/>
              </a:lnSpc>
              <a:spcBef>
                <a:spcPts val="1000"/>
              </a:spcBef>
              <a:buClr>
                <a:schemeClr val="accent1"/>
              </a:buClr>
              <a:buSzPct val="100000"/>
            </a:pPr>
            <a:r>
              <a:rPr lang="en-US" altLang="zh-CN" sz="2400" dirty="0">
                <a:latin typeface="Times New Roman" panose="02020603050405020304" pitchFamily="18" charset="0"/>
              </a:rPr>
              <a:t>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s1.push(root); s2.push(zero);</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while (!s1.isEmpty())</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flag = s2.top(); s2.pop();</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p = s1.top();</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switch(flag)</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case 2:  s1.pop();</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err="1">
                <a:latin typeface="Times New Roman" panose="02020603050405020304" pitchFamily="18" charset="0"/>
                <a:ea typeface="华文楷体" panose="02010600040101010101" pitchFamily="2" charset="-122"/>
                <a:cs typeface="Times New Roman" panose="02020603050405020304" pitchFamily="18" charset="0"/>
              </a:rPr>
              <a:t>cout</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&lt;&lt; p-&gt;data;</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400" dirty="0" smtClean="0">
                <a:latin typeface="Times New Roman" panose="02020603050405020304" pitchFamily="18" charset="0"/>
                <a:ea typeface="华文楷体" panose="02010600040101010101" pitchFamily="2" charset="-122"/>
                <a:cs typeface="Times New Roman" panose="02020603050405020304" pitchFamily="18" charset="0"/>
              </a:rPr>
              <a:t>    break</a:t>
            </a:r>
            <a:r>
              <a:rPr lang="en-US" altLang="zh-CN" sz="2400" dirty="0">
                <a:latin typeface="Times New Roman" panose="02020603050405020304" pitchFamily="18" charset="0"/>
                <a:ea typeface="华文楷体" panose="02010600040101010101" pitchFamily="2" charset="-122"/>
                <a:cs typeface="Times New Roman" panose="02020603050405020304" pitchFamily="18" charset="0"/>
              </a:rPr>
              <a:t>;</a:t>
            </a:r>
            <a:endParaRPr lang="zh-CN" altLang="zh-CN" sz="2400" dirty="0">
              <a:latin typeface="Times New Roman" panose="02020603050405020304" pitchFamily="18" charset="0"/>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0131230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91274" y="1734616"/>
            <a:ext cx="5025670" cy="4417706"/>
          </a:xfrm>
        </p:spPr>
        <p:txBody>
          <a:bodyPr>
            <a:noAutofit/>
          </a:bodyPr>
          <a:lstStyle/>
          <a:p>
            <a:pPr marL="0" indent="0">
              <a:buNone/>
            </a:pPr>
            <a:r>
              <a:rPr lang="en-US" altLang="zh-CN" dirty="0"/>
              <a:t> </a:t>
            </a:r>
            <a:r>
              <a:rPr lang="en-US" altLang="zh-CN" b="0" dirty="0">
                <a:cs typeface="Times New Roman" panose="02020603050405020304" pitchFamily="18" charset="0"/>
              </a:rPr>
              <a:t>case 1:  s2.push(two);</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smtClean="0">
                <a:cs typeface="Times New Roman" panose="02020603050405020304" pitchFamily="18" charset="0"/>
              </a:rPr>
              <a:t>if </a:t>
            </a:r>
            <a:r>
              <a:rPr lang="en-US" altLang="zh-CN" b="0" dirty="0">
                <a:cs typeface="Times New Roman" panose="02020603050405020304" pitchFamily="18" charset="0"/>
              </a:rPr>
              <a:t>(p-&gt;right)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smtClean="0">
                <a:cs typeface="Times New Roman" panose="02020603050405020304" pitchFamily="18" charset="0"/>
              </a:rPr>
              <a: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smtClean="0">
                <a:cs typeface="Times New Roman" panose="02020603050405020304" pitchFamily="18" charset="0"/>
              </a:rPr>
              <a:t>      </a:t>
            </a:r>
            <a:r>
              <a:rPr lang="en-US" altLang="zh-CN" b="0" dirty="0">
                <a:cs typeface="Times New Roman" panose="02020603050405020304" pitchFamily="18" charset="0"/>
              </a:rPr>
              <a:t>s1.push(p-&gt;right);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smtClean="0">
                <a:cs typeface="Times New Roman" panose="02020603050405020304" pitchFamily="18" charset="0"/>
              </a:rPr>
              <a:t>      </a:t>
            </a:r>
            <a:r>
              <a:rPr lang="en-US" altLang="zh-CN" b="0" dirty="0">
                <a:cs typeface="Times New Roman" panose="02020603050405020304" pitchFamily="18" charset="0"/>
              </a:rPr>
              <a:t>s2.push(zero);</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smtClean="0">
                <a:cs typeface="Times New Roman" panose="02020603050405020304" pitchFamily="18" charset="0"/>
              </a:rPr>
              <a:t>}</a:t>
            </a:r>
            <a:endParaRPr lang="zh-CN" altLang="zh-CN" b="0" dirty="0">
              <a:cs typeface="Times New Roman" panose="02020603050405020304" pitchFamily="18" charset="0"/>
            </a:endParaRPr>
          </a:p>
          <a:p>
            <a:pPr marL="0" indent="0">
              <a:buNone/>
            </a:pPr>
            <a:r>
              <a:rPr lang="en-US" altLang="zh-CN" b="0" dirty="0">
                <a:cs typeface="Times New Roman" panose="02020603050405020304" pitchFamily="18" charset="0"/>
              </a:rPr>
              <a:t>              </a:t>
            </a:r>
            <a:r>
              <a:rPr lang="en-US" altLang="zh-CN" b="0" dirty="0" smtClean="0">
                <a:cs typeface="Times New Roman" panose="02020603050405020304" pitchFamily="18" charset="0"/>
              </a:rPr>
              <a:t>break</a:t>
            </a:r>
            <a:r>
              <a:rPr lang="en-US" altLang="zh-CN" b="0" dirty="0">
                <a:cs typeface="Times New Roman" panose="02020603050405020304" pitchFamily="18" charset="0"/>
              </a:rPr>
              <a:t>;</a:t>
            </a:r>
            <a:endParaRPr lang="zh-CN" altLang="zh-CN" b="0" dirty="0">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后序遍历的非递归算法实现</a:t>
            </a:r>
            <a:r>
              <a:rPr lang="en-US" altLang="zh-CN" dirty="0" smtClean="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p:txBody>
      </p:sp>
      <p:cxnSp>
        <p:nvCxnSpPr>
          <p:cNvPr id="3" name="直接连接符 2"/>
          <p:cNvCxnSpPr/>
          <p:nvPr/>
        </p:nvCxnSpPr>
        <p:spPr>
          <a:xfrm>
            <a:off x="5585790" y="1346990"/>
            <a:ext cx="0" cy="551101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3"/>
          <p:cNvSpPr txBox="1">
            <a:spLocks noChangeArrowheads="1"/>
          </p:cNvSpPr>
          <p:nvPr/>
        </p:nvSpPr>
        <p:spPr>
          <a:xfrm>
            <a:off x="5804450" y="1487757"/>
            <a:ext cx="5555487" cy="491142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zh-CN" b="0" dirty="0"/>
          </a:p>
        </p:txBody>
      </p:sp>
      <p:sp>
        <p:nvSpPr>
          <p:cNvPr id="2" name="文本框 1"/>
          <p:cNvSpPr txBox="1"/>
          <p:nvPr/>
        </p:nvSpPr>
        <p:spPr>
          <a:xfrm>
            <a:off x="5585790" y="1548975"/>
            <a:ext cx="6042993" cy="5107039"/>
          </a:xfrm>
          <a:prstGeom prst="rect">
            <a:avLst/>
          </a:prstGeom>
          <a:noFill/>
        </p:spPr>
        <p:txBody>
          <a:bodyPr wrap="square" rtlCol="0">
            <a:spAutoFit/>
          </a:bodyPr>
          <a:lstStyle/>
          <a:p>
            <a:pPr>
              <a:lnSpc>
                <a:spcPct val="120000"/>
              </a:lnSpc>
              <a:spcBef>
                <a:spcPts val="1000"/>
              </a:spcBef>
              <a:buClr>
                <a:schemeClr val="accent1"/>
              </a:buClr>
              <a:buSzPct val="100000"/>
            </a:pPr>
            <a:r>
              <a:rPr lang="en-US" altLang="zh-CN" sz="2400" dirty="0">
                <a:latin typeface="Times New Roman" panose="02020603050405020304" pitchFamily="18" charset="0"/>
              </a:rPr>
              <a:t>    </a:t>
            </a:r>
            <a:r>
              <a:rPr lang="en-US" altLang="zh-CN" dirty="0"/>
              <a:t> </a:t>
            </a:r>
            <a:r>
              <a:rPr lang="en-US" altLang="zh-CN" sz="2400" dirty="0">
                <a:latin typeface="Times New Roman" panose="02020603050405020304" pitchFamily="18" charset="0"/>
                <a:cs typeface="Times New Roman" panose="02020603050405020304" pitchFamily="18" charset="0"/>
              </a:rPr>
              <a:t>case 0:  </a:t>
            </a:r>
            <a:r>
              <a:rPr lang="en-US" altLang="zh-CN" sz="2400" dirty="0" smtClean="0">
                <a:latin typeface="Times New Roman" panose="02020603050405020304" pitchFamily="18" charset="0"/>
                <a:cs typeface="Times New Roman" panose="02020603050405020304" pitchFamily="18" charset="0"/>
              </a:rPr>
              <a:t>  s2.push(one</a:t>
            </a: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cs typeface="Times New Roman" panose="02020603050405020304" pitchFamily="18" charset="0"/>
              </a:rPr>
              <a:t>                    if (p-&gt;left)</a:t>
            </a:r>
            <a:endParaRPr lang="zh-CN" altLang="zh-CN" sz="2400" dirty="0">
              <a:latin typeface="Times New Roman" panose="02020603050405020304" pitchFamily="18" charset="0"/>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s1.push(p-&gt;left);</a:t>
            </a:r>
            <a:endParaRPr lang="zh-CN" altLang="zh-CN" sz="2400" dirty="0">
              <a:latin typeface="Times New Roman" panose="02020603050405020304" pitchFamily="18" charset="0"/>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cs typeface="Times New Roman" panose="02020603050405020304" pitchFamily="18" charset="0"/>
              </a:rPr>
              <a:t>                        s2.push(zero);</a:t>
            </a:r>
            <a:endParaRPr lang="zh-CN" altLang="zh-CN" sz="2400" dirty="0">
              <a:latin typeface="Times New Roman" panose="02020603050405020304" pitchFamily="18" charset="0"/>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cs typeface="Times New Roman" panose="02020603050405020304" pitchFamily="18" charset="0"/>
              </a:rPr>
              <a:t>                    }</a:t>
            </a:r>
            <a:endParaRPr lang="zh-CN" altLang="zh-CN" sz="2400" dirty="0">
              <a:latin typeface="Times New Roman" panose="02020603050405020304" pitchFamily="18" charset="0"/>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cs typeface="Times New Roman" panose="02020603050405020304" pitchFamily="18" charset="0"/>
              </a:rPr>
              <a:t>                    break;</a:t>
            </a:r>
            <a:endParaRPr lang="zh-CN" altLang="zh-CN" sz="2400" dirty="0">
              <a:latin typeface="Times New Roman" panose="02020603050405020304" pitchFamily="18" charset="0"/>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cs typeface="Times New Roman" panose="02020603050405020304" pitchFamily="18" charset="0"/>
              </a:rPr>
              <a:t>        };//switch</a:t>
            </a:r>
            <a:endParaRPr lang="zh-CN" altLang="zh-CN" sz="2400" dirty="0">
              <a:latin typeface="Times New Roman" panose="02020603050405020304" pitchFamily="18" charset="0"/>
              <a:cs typeface="Times New Roman" panose="02020603050405020304" pitchFamily="18" charset="0"/>
            </a:endParaRPr>
          </a:p>
          <a:p>
            <a:pPr>
              <a:lnSpc>
                <a:spcPct val="120000"/>
              </a:lnSpc>
              <a:spcBef>
                <a:spcPts val="1000"/>
              </a:spcBef>
              <a:buClr>
                <a:schemeClr val="accent1"/>
              </a:buClr>
              <a:buSzPct val="100000"/>
            </a:pPr>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while</a:t>
            </a:r>
          </a:p>
          <a:p>
            <a:pPr>
              <a:lnSpc>
                <a:spcPct val="120000"/>
              </a:lnSpc>
              <a:spcBef>
                <a:spcPts val="1000"/>
              </a:spcBef>
              <a:buClr>
                <a:schemeClr val="accent1"/>
              </a:buClr>
              <a:buSzPct val="100000"/>
            </a:pPr>
            <a:r>
              <a:rPr lang="en-US" altLang="zh-CN" sz="2400" dirty="0">
                <a:latin typeface="Times New Roman" panose="02020603050405020304" pitchFamily="18" charset="0"/>
                <a:cs typeface="Times New Roman" panose="02020603050405020304" pitchFamily="18" charset="0"/>
              </a:rPr>
              <a:t>}</a:t>
            </a:r>
            <a:endParaRPr lang="zh-CN" altLang="zh-CN" sz="2400" dirty="0">
              <a:latin typeface="Times New Roman" panose="02020603050405020304" pitchFamily="18" charset="0"/>
              <a:cs typeface="Times New Roman" panose="02020603050405020304" pitchFamily="18" charset="0"/>
            </a:endParaRPr>
          </a:p>
        </p:txBody>
      </p:sp>
      <p:sp>
        <p:nvSpPr>
          <p:cNvPr id="4" name="椭圆 3"/>
          <p:cNvSpPr/>
          <p:nvPr/>
        </p:nvSpPr>
        <p:spPr>
          <a:xfrm>
            <a:off x="11220994" y="6152322"/>
            <a:ext cx="138943" cy="24685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152096" y="4600956"/>
            <a:ext cx="4039904" cy="1938992"/>
          </a:xfrm>
          <a:prstGeom prst="rect">
            <a:avLst/>
          </a:prstGeom>
          <a:noFill/>
        </p:spPr>
        <p:txBody>
          <a:bodyPr wrap="square" rtlCol="0">
            <a:spAutoFit/>
          </a:bodyPr>
          <a:lstStyle/>
          <a:p>
            <a:r>
              <a:rPr lang="zh-CN" altLang="en-US" sz="2400" b="1" dirty="0" smtClean="0">
                <a:solidFill>
                  <a:srgbClr val="FF0000"/>
                </a:solidFill>
              </a:rPr>
              <a:t>时间效率分析：</a:t>
            </a:r>
            <a:endParaRPr lang="en-US" altLang="zh-CN" sz="2400" b="1" dirty="0" smtClean="0">
              <a:solidFill>
                <a:srgbClr val="FF0000"/>
              </a:solidFill>
            </a:endParaRPr>
          </a:p>
          <a:p>
            <a:r>
              <a:rPr lang="zh-CN" altLang="en-US" sz="2400" dirty="0" smtClean="0">
                <a:solidFill>
                  <a:srgbClr val="FF0000"/>
                </a:solidFill>
              </a:rPr>
              <a:t>每次循环是一个结点的</a:t>
            </a:r>
            <a:endParaRPr lang="en-US" altLang="zh-CN" sz="2400" dirty="0" smtClean="0">
              <a:solidFill>
                <a:srgbClr val="FF0000"/>
              </a:solidFill>
            </a:endParaRPr>
          </a:p>
          <a:p>
            <a:r>
              <a:rPr lang="en-US" altLang="zh-CN" sz="2400" dirty="0" smtClean="0">
                <a:solidFill>
                  <a:srgbClr val="FF0000"/>
                </a:solidFill>
              </a:rPr>
              <a:t>0</a:t>
            </a:r>
            <a:r>
              <a:rPr lang="zh-CN" altLang="en-US" sz="2400" dirty="0" smtClean="0">
                <a:solidFill>
                  <a:srgbClr val="FF0000"/>
                </a:solidFill>
              </a:rPr>
              <a:t>、</a:t>
            </a:r>
            <a:r>
              <a:rPr lang="en-US" altLang="zh-CN" sz="2400" dirty="0" smtClean="0">
                <a:solidFill>
                  <a:srgbClr val="FF0000"/>
                </a:solidFill>
              </a:rPr>
              <a:t>1</a:t>
            </a:r>
            <a:r>
              <a:rPr lang="zh-CN" altLang="en-US" sz="2400" dirty="0" smtClean="0">
                <a:solidFill>
                  <a:srgbClr val="FF0000"/>
                </a:solidFill>
              </a:rPr>
              <a:t>、</a:t>
            </a:r>
            <a:r>
              <a:rPr lang="en-US" altLang="zh-CN" sz="2400" dirty="0" smtClean="0">
                <a:solidFill>
                  <a:srgbClr val="FF0000"/>
                </a:solidFill>
              </a:rPr>
              <a:t>2</a:t>
            </a:r>
            <a:r>
              <a:rPr lang="zh-CN" altLang="en-US" sz="2400" dirty="0" smtClean="0">
                <a:solidFill>
                  <a:srgbClr val="FF0000"/>
                </a:solidFill>
              </a:rPr>
              <a:t>状态三选一；</a:t>
            </a:r>
            <a:endParaRPr lang="en-US" altLang="zh-CN" sz="2400" dirty="0" smtClean="0">
              <a:solidFill>
                <a:srgbClr val="FF0000"/>
              </a:solidFill>
            </a:endParaRPr>
          </a:p>
          <a:p>
            <a:r>
              <a:rPr lang="zh-CN" altLang="en-US" sz="2400" dirty="0" smtClean="0">
                <a:solidFill>
                  <a:srgbClr val="FF0000"/>
                </a:solidFill>
              </a:rPr>
              <a:t>每个结点都要经历</a:t>
            </a:r>
            <a:r>
              <a:rPr lang="en-US" altLang="zh-CN" sz="2400" dirty="0" smtClean="0">
                <a:solidFill>
                  <a:srgbClr val="FF0000"/>
                </a:solidFill>
              </a:rPr>
              <a:t>0</a:t>
            </a:r>
            <a:r>
              <a:rPr lang="zh-CN" altLang="en-US" sz="2400" dirty="0" smtClean="0">
                <a:solidFill>
                  <a:srgbClr val="FF0000"/>
                </a:solidFill>
              </a:rPr>
              <a:t>、</a:t>
            </a:r>
            <a:r>
              <a:rPr lang="en-US" altLang="zh-CN" sz="2400" dirty="0" smtClean="0">
                <a:solidFill>
                  <a:srgbClr val="FF0000"/>
                </a:solidFill>
              </a:rPr>
              <a:t>1</a:t>
            </a:r>
            <a:r>
              <a:rPr lang="zh-CN" altLang="en-US" sz="2400" dirty="0" smtClean="0">
                <a:solidFill>
                  <a:srgbClr val="FF0000"/>
                </a:solidFill>
              </a:rPr>
              <a:t>、</a:t>
            </a:r>
            <a:r>
              <a:rPr lang="en-US" altLang="zh-CN" sz="2400" dirty="0" smtClean="0">
                <a:solidFill>
                  <a:srgbClr val="FF0000"/>
                </a:solidFill>
              </a:rPr>
              <a:t>2</a:t>
            </a:r>
            <a:r>
              <a:rPr lang="zh-CN" altLang="en-US" sz="2400" dirty="0" smtClean="0">
                <a:solidFill>
                  <a:srgbClr val="FF0000"/>
                </a:solidFill>
              </a:rPr>
              <a:t>；</a:t>
            </a:r>
            <a:endParaRPr lang="en-US" altLang="zh-CN" sz="2400" dirty="0" smtClean="0">
              <a:solidFill>
                <a:srgbClr val="FF0000"/>
              </a:solidFill>
            </a:endParaRPr>
          </a:p>
          <a:p>
            <a:r>
              <a:rPr lang="en-US" altLang="zh-CN" sz="2400" dirty="0" smtClean="0">
                <a:solidFill>
                  <a:srgbClr val="FF0000"/>
                </a:solidFill>
              </a:rPr>
              <a:t>n</a:t>
            </a:r>
            <a:r>
              <a:rPr lang="zh-CN" altLang="en-US" sz="2400" dirty="0" smtClean="0">
                <a:solidFill>
                  <a:srgbClr val="FF0000"/>
                </a:solidFill>
              </a:rPr>
              <a:t>个结点共</a:t>
            </a:r>
            <a:r>
              <a:rPr lang="en-US" altLang="zh-CN" sz="2400" dirty="0" err="1" smtClean="0">
                <a:solidFill>
                  <a:srgbClr val="FF0000"/>
                </a:solidFill>
              </a:rPr>
              <a:t>3n</a:t>
            </a:r>
            <a:r>
              <a:rPr lang="zh-CN" altLang="en-US" sz="2400" dirty="0" smtClean="0">
                <a:solidFill>
                  <a:srgbClr val="FF0000"/>
                </a:solidFill>
              </a:rPr>
              <a:t>次</a:t>
            </a:r>
            <a:endParaRPr lang="zh-CN" altLang="en-US" sz="2400" dirty="0">
              <a:solidFill>
                <a:srgbClr val="FF0000"/>
              </a:solidFill>
            </a:endParaRPr>
          </a:p>
        </p:txBody>
      </p:sp>
    </p:spTree>
    <p:extLst>
      <p:ext uri="{BB962C8B-B14F-4D97-AF65-F5344CB8AC3E}">
        <p14:creationId xmlns:p14="http://schemas.microsoft.com/office/powerpoint/2010/main" val="36824636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2235557"/>
            <a:ext cx="7430941" cy="3480189"/>
          </a:xfrm>
        </p:spPr>
        <p:txBody>
          <a:bodyPr>
            <a:normAutofit/>
          </a:bodyPr>
          <a:lstStyle/>
          <a:p>
            <a:pPr lvl="0">
              <a:buFont typeface="Wingdings" panose="05000000000000000000" pitchFamily="2" charset="2"/>
              <a:buChar char="Ø"/>
            </a:pPr>
            <a:r>
              <a:rPr lang="zh-CN" altLang="zh-CN" sz="2800" b="0" dirty="0" smtClean="0">
                <a:ea typeface="华文楷体" panose="02010600040101010101" pitchFamily="2" charset="-122"/>
                <a:cs typeface="Times New Roman" panose="02020603050405020304" pitchFamily="18" charset="0"/>
              </a:rPr>
              <a:t>二叉树</a:t>
            </a:r>
            <a:r>
              <a:rPr lang="zh-CN" altLang="zh-CN" sz="2800" b="0" dirty="0">
                <a:ea typeface="华文楷体" panose="02010600040101010101" pitchFamily="2" charset="-122"/>
                <a:cs typeface="Times New Roman" panose="02020603050405020304" pitchFamily="18" charset="0"/>
              </a:rPr>
              <a:t>的层次遍历为从上到下逐层访问，每一层从左到右逐个访问每个结点</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lvl="0">
              <a:buFont typeface="Wingdings" panose="05000000000000000000" pitchFamily="2" charset="2"/>
              <a:buChar char="Ø"/>
            </a:pPr>
            <a:r>
              <a:rPr lang="zh-CN" altLang="en-US" sz="2800" b="0" dirty="0" smtClean="0">
                <a:ea typeface="华文楷体" panose="02010600040101010101" pitchFamily="2" charset="-122"/>
                <a:cs typeface="Times New Roman" panose="02020603050405020304" pitchFamily="18" charset="0"/>
              </a:rPr>
              <a:t>右</a:t>
            </a:r>
            <a:r>
              <a:rPr lang="zh-CN" altLang="zh-CN" sz="2800" b="0" dirty="0" smtClean="0">
                <a:ea typeface="华文楷体" panose="02010600040101010101" pitchFamily="2" charset="-122"/>
                <a:cs typeface="Times New Roman" panose="02020603050405020304" pitchFamily="18" charset="0"/>
              </a:rPr>
              <a:t>图</a:t>
            </a:r>
            <a:r>
              <a:rPr lang="zh-CN" altLang="en-US" sz="2800" b="0" dirty="0" smtClean="0">
                <a:ea typeface="华文楷体" panose="02010600040101010101" pitchFamily="2" charset="-122"/>
                <a:cs typeface="Times New Roman" panose="02020603050405020304" pitchFamily="18" charset="0"/>
              </a:rPr>
              <a:t>的</a:t>
            </a:r>
            <a:r>
              <a:rPr lang="zh-CN" altLang="zh-CN" sz="2800" b="0" dirty="0" smtClean="0">
                <a:ea typeface="华文楷体" panose="02010600040101010101" pitchFamily="2" charset="-122"/>
                <a:cs typeface="Times New Roman" panose="02020603050405020304" pitchFamily="18" charset="0"/>
              </a:rPr>
              <a:t>一</a:t>
            </a:r>
            <a:r>
              <a:rPr lang="zh-CN" altLang="zh-CN" sz="2800" b="0" dirty="0">
                <a:ea typeface="华文楷体" panose="02010600040101010101" pitchFamily="2" charset="-122"/>
                <a:cs typeface="Times New Roman" panose="02020603050405020304" pitchFamily="18" charset="0"/>
              </a:rPr>
              <a:t>棵二叉树的层次遍历序列</a:t>
            </a:r>
            <a:r>
              <a:rPr lang="zh-CN" altLang="zh-CN" sz="2800" b="0" dirty="0" smtClean="0">
                <a:ea typeface="华文楷体" panose="02010600040101010101" pitchFamily="2" charset="-122"/>
                <a:cs typeface="Times New Roman" panose="02020603050405020304" pitchFamily="18" charset="0"/>
              </a:rPr>
              <a:t>为</a:t>
            </a:r>
            <a:r>
              <a:rPr lang="en-US" altLang="zh-CN" sz="2800" b="0" dirty="0" smtClean="0">
                <a:ea typeface="华文楷体" panose="02010600040101010101" pitchFamily="2" charset="-122"/>
                <a:cs typeface="Times New Roman" panose="02020603050405020304" pitchFamily="18" charset="0"/>
              </a:rPr>
              <a:t>B</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L</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C</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S</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F</a:t>
            </a:r>
            <a:r>
              <a:rPr lang="zh-CN" altLang="zh-CN" sz="2800" b="0" dirty="0">
                <a:ea typeface="华文楷体" panose="02010600040101010101" pitchFamily="2" charset="-122"/>
                <a:cs typeface="Times New Roman" panose="02020603050405020304" pitchFamily="18" charset="0"/>
              </a:rPr>
              <a:t>、</a:t>
            </a:r>
            <a:r>
              <a:rPr lang="en-US" altLang="zh-CN" sz="2800" b="0" dirty="0">
                <a:ea typeface="华文楷体" panose="02010600040101010101" pitchFamily="2" charset="-122"/>
                <a:cs typeface="Times New Roman" panose="02020603050405020304" pitchFamily="18" charset="0"/>
              </a:rPr>
              <a:t>D</a:t>
            </a:r>
            <a:r>
              <a:rPr lang="zh-CN" altLang="zh-CN" sz="2800" b="0" dirty="0" smtClean="0">
                <a:ea typeface="华文楷体" panose="02010600040101010101" pitchFamily="2" charset="-122"/>
                <a:cs typeface="Times New Roman" panose="02020603050405020304" pitchFamily="18" charset="0"/>
              </a:rPr>
              <a:t>。</a:t>
            </a:r>
            <a:endParaRPr lang="en-US" altLang="zh-CN" sz="2800" b="0" dirty="0" smtClean="0">
              <a:ea typeface="华文楷体" panose="02010600040101010101" pitchFamily="2" charset="-122"/>
              <a:cs typeface="Times New Roman" panose="02020603050405020304" pitchFamily="18" charset="0"/>
            </a:endParaRPr>
          </a:p>
          <a:p>
            <a:pPr lvl="0">
              <a:buFont typeface="Wingdings" panose="05000000000000000000" pitchFamily="2" charset="2"/>
              <a:buChar char="Ø"/>
            </a:pPr>
            <a:r>
              <a:rPr lang="zh-CN" altLang="en-US" sz="2800" b="0" dirty="0" smtClean="0">
                <a:ea typeface="华文楷体" panose="02010600040101010101" pitchFamily="2" charset="-122"/>
                <a:cs typeface="Times New Roman" panose="02020603050405020304" pitchFamily="18" charset="0"/>
              </a:rPr>
              <a:t>算法思路参照</a:t>
            </a:r>
            <a:r>
              <a:rPr lang="en-US" altLang="zh-CN" sz="2800" b="0" dirty="0" err="1" smtClean="0">
                <a:ea typeface="华文楷体" panose="02010600040101010101" pitchFamily="2" charset="-122"/>
                <a:cs typeface="Times New Roman" panose="02020603050405020304" pitchFamily="18" charset="0"/>
              </a:rPr>
              <a:t>createTree</a:t>
            </a:r>
            <a:r>
              <a:rPr lang="zh-CN" altLang="en-US" sz="2800" b="0" dirty="0" smtClean="0">
                <a:ea typeface="华文楷体" panose="02010600040101010101" pitchFamily="2" charset="-122"/>
                <a:cs typeface="Times New Roman" panose="02020603050405020304" pitchFamily="18" charset="0"/>
              </a:rPr>
              <a:t>函数实现</a:t>
            </a:r>
            <a:endParaRPr lang="zh-CN" altLang="zh-CN" sz="32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a:latin typeface="华文楷体" panose="02010600040101010101" pitchFamily="2" charset="-122"/>
                <a:ea typeface="华文楷体" panose="02010600040101010101" pitchFamily="2" charset="-122"/>
              </a:rPr>
              <a:t>二叉树的层次</a:t>
            </a:r>
            <a:r>
              <a:rPr lang="zh-CN" altLang="en-US" dirty="0" smtClean="0">
                <a:latin typeface="华文楷体" panose="02010600040101010101" pitchFamily="2" charset="-122"/>
                <a:ea typeface="华文楷体" panose="02010600040101010101" pitchFamily="2" charset="-122"/>
              </a:rPr>
              <a:t>遍历</a:t>
            </a:r>
            <a:endParaRPr lang="zh-CN" altLang="en-US" dirty="0">
              <a:latin typeface="华文楷体" panose="02010600040101010101" pitchFamily="2" charset="-122"/>
              <a:ea typeface="华文楷体" panose="02010600040101010101" pitchFamily="2" charset="-122"/>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9043573" y="2609863"/>
            <a:ext cx="2247279" cy="2141041"/>
          </a:xfrm>
          <a:prstGeom prst="rect">
            <a:avLst/>
          </a:prstGeom>
          <a:noFill/>
          <a:ln>
            <a:noFill/>
          </a:ln>
        </p:spPr>
      </p:pic>
    </p:spTree>
    <p:extLst>
      <p:ext uri="{BB962C8B-B14F-4D97-AF65-F5344CB8AC3E}">
        <p14:creationId xmlns:p14="http://schemas.microsoft.com/office/powerpoint/2010/main" val="8848982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98844"/>
            <a:ext cx="7430941" cy="3480189"/>
          </a:xfrm>
        </p:spPr>
        <p:txBody>
          <a:bodyPr>
            <a:normAutofit/>
          </a:bodyPr>
          <a:lstStyle/>
          <a:p>
            <a:pPr lvl="0">
              <a:buFont typeface="Wingdings" panose="05000000000000000000" pitchFamily="2" charset="2"/>
              <a:buChar char="Ø"/>
            </a:pPr>
            <a:r>
              <a:rPr lang="zh-CN" altLang="en-US" sz="2800" b="0" dirty="0" smtClean="0">
                <a:ea typeface="华文楷体" panose="02010600040101010101" pitchFamily="2" charset="-122"/>
                <a:cs typeface="Times New Roman" panose="02020603050405020304" pitchFamily="18" charset="0"/>
              </a:rPr>
              <a:t>查找某个元素、求结点个数</a:t>
            </a:r>
            <a:endParaRPr lang="en-US" altLang="zh-CN" sz="2800" b="0" dirty="0" smtClean="0">
              <a:ea typeface="华文楷体" panose="02010600040101010101" pitchFamily="2" charset="-122"/>
              <a:cs typeface="Times New Roman" panose="02020603050405020304" pitchFamily="18" charset="0"/>
            </a:endParaRPr>
          </a:p>
          <a:p>
            <a:pPr lvl="0">
              <a:buFont typeface="Wingdings" panose="05000000000000000000" pitchFamily="2" charset="2"/>
              <a:buChar char="Ø"/>
            </a:pPr>
            <a:r>
              <a:rPr lang="zh-CN" altLang="en-US" sz="2800" b="0" dirty="0" smtClean="0">
                <a:ea typeface="华文楷体" panose="02010600040101010101" pitchFamily="2" charset="-122"/>
                <a:cs typeface="Times New Roman" panose="02020603050405020304" pitchFamily="18" charset="0"/>
              </a:rPr>
              <a:t>求结点层次、树的高度</a:t>
            </a:r>
            <a:endParaRPr lang="en-US" altLang="zh-CN" sz="2800" b="0" dirty="0" smtClean="0">
              <a:ea typeface="华文楷体" panose="02010600040101010101" pitchFamily="2" charset="-122"/>
              <a:cs typeface="Times New Roman" panose="02020603050405020304" pitchFamily="18" charset="0"/>
            </a:endParaRPr>
          </a:p>
          <a:p>
            <a:pPr lvl="0">
              <a:buFont typeface="Wingdings" panose="05000000000000000000" pitchFamily="2" charset="2"/>
              <a:buChar char="Ø"/>
            </a:pPr>
            <a:r>
              <a:rPr lang="zh-CN" altLang="en-US" sz="2800" b="0" dirty="0" smtClean="0">
                <a:ea typeface="华文楷体" panose="02010600040101010101" pitchFamily="2" charset="-122"/>
                <a:cs typeface="Times New Roman" panose="02020603050405020304" pitchFamily="18" charset="0"/>
              </a:rPr>
              <a:t>求某个结点的子孙结点</a:t>
            </a:r>
            <a:endParaRPr lang="en-US" altLang="zh-CN" sz="2800" b="0" dirty="0" smtClean="0">
              <a:ea typeface="华文楷体" panose="02010600040101010101" pitchFamily="2" charset="-122"/>
              <a:cs typeface="Times New Roman" panose="02020603050405020304" pitchFamily="18" charset="0"/>
            </a:endParaRPr>
          </a:p>
          <a:p>
            <a:pPr lvl="0">
              <a:buFont typeface="Wingdings" panose="05000000000000000000" pitchFamily="2" charset="2"/>
              <a:buChar char="Ø"/>
            </a:pPr>
            <a:r>
              <a:rPr lang="zh-CN" altLang="en-US" sz="2800" b="0" dirty="0" smtClean="0">
                <a:ea typeface="华文楷体" panose="02010600040101010101" pitchFamily="2" charset="-122"/>
                <a:cs typeface="Times New Roman" panose="02020603050405020304" pitchFamily="18" charset="0"/>
              </a:rPr>
              <a:t>求某个结点的祖先结点</a:t>
            </a:r>
            <a:endParaRPr lang="zh-CN" altLang="zh-CN" sz="3200" b="0" dirty="0">
              <a:ea typeface="华文楷体" panose="02010600040101010101" pitchFamily="2" charset="-122"/>
              <a:cs typeface="Times New Roman" panose="02020603050405020304" pitchFamily="18" charset="0"/>
            </a:endParaRPr>
          </a:p>
        </p:txBody>
      </p:sp>
      <p:sp>
        <p:nvSpPr>
          <p:cNvPr id="8194" name="Rectangle 2"/>
          <p:cNvSpPr>
            <a:spLocks noGrp="1" noRot="1" noChangeArrowheads="1"/>
          </p:cNvSpPr>
          <p:nvPr>
            <p:ph type="title"/>
          </p:nvPr>
        </p:nvSpPr>
        <p:spPr>
          <a:xfrm>
            <a:off x="341460" y="772807"/>
            <a:ext cx="6456905" cy="574183"/>
          </a:xfrm>
        </p:spPr>
        <p:txBody>
          <a:bodyPr>
            <a:normAutofit/>
          </a:bodyPr>
          <a:lstStyle/>
          <a:p>
            <a:pPr marL="838200" indent="-838200">
              <a:defRPr/>
            </a:pPr>
            <a:r>
              <a:rPr lang="zh-CN" altLang="en-US" dirty="0">
                <a:latin typeface="华文楷体" panose="02010600040101010101" pitchFamily="2" charset="-122"/>
                <a:ea typeface="华文楷体" panose="02010600040101010101" pitchFamily="2" charset="-122"/>
              </a:rPr>
              <a:t>遍历操作能</a:t>
            </a:r>
            <a:r>
              <a:rPr lang="zh-CN" altLang="en-US" dirty="0" smtClean="0">
                <a:latin typeface="华文楷体" panose="02010600040101010101" pitchFamily="2" charset="-122"/>
                <a:ea typeface="华文楷体" panose="02010600040101010101" pitchFamily="2" charset="-122"/>
              </a:rPr>
              <a:t>解决很多问题，例如：</a:t>
            </a:r>
            <a:endParaRPr lang="zh-CN" altLang="en-US" dirty="0">
              <a:latin typeface="华文楷体" panose="02010600040101010101" pitchFamily="2" charset="-122"/>
              <a:ea typeface="华文楷体" panose="02010600040101010101" pitchFamily="2" charset="-122"/>
            </a:endParaRPr>
          </a:p>
        </p:txBody>
      </p:sp>
      <p:pic>
        <p:nvPicPr>
          <p:cNvPr id="6" name="图片 5"/>
          <p:cNvPicPr/>
          <p:nvPr/>
        </p:nvPicPr>
        <p:blipFill>
          <a:blip r:embed="rId3">
            <a:extLst>
              <a:ext uri="{28A0092B-C50C-407E-A947-70E740481C1C}">
                <a14:useLocalDpi xmlns:a14="http://schemas.microsoft.com/office/drawing/2010/main" val="0"/>
              </a:ext>
            </a:extLst>
          </a:blip>
          <a:srcRect/>
          <a:stretch>
            <a:fillRect/>
          </a:stretch>
        </p:blipFill>
        <p:spPr bwMode="auto">
          <a:xfrm>
            <a:off x="9043573" y="2609863"/>
            <a:ext cx="2247279" cy="2141041"/>
          </a:xfrm>
          <a:prstGeom prst="rect">
            <a:avLst/>
          </a:prstGeom>
          <a:noFill/>
          <a:ln>
            <a:noFill/>
          </a:ln>
        </p:spPr>
      </p:pic>
    </p:spTree>
    <p:extLst>
      <p:ext uri="{BB962C8B-B14F-4D97-AF65-F5344CB8AC3E}">
        <p14:creationId xmlns:p14="http://schemas.microsoft.com/office/powerpoint/2010/main" val="39112925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2373200" y="2135297"/>
            <a:ext cx="3941876" cy="3251089"/>
          </a:xfrm>
        </p:spPr>
        <p:txBody>
          <a:bodyPr>
            <a:noAutofit/>
          </a:body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 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en-US" altLang="zh-CN" sz="2800" dirty="0" smtClean="0">
                <a:latin typeface="华文楷体" pitchFamily="2" charset="-122"/>
                <a:ea typeface="华文楷体" pitchFamily="2" charset="-122"/>
              </a:rPr>
              <a:t> </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solidFill>
                  <a:srgbClr val="FF0000"/>
                </a:solidFill>
                <a:latin typeface="华文楷体" pitchFamily="2" charset="-122"/>
                <a:ea typeface="华文楷体" pitchFamily="2" charset="-122"/>
              </a:rPr>
              <a:t>遍历序列确定</a:t>
            </a:r>
            <a:r>
              <a:rPr lang="zh-CN" altLang="en-US" sz="2800" dirty="0" smtClean="0">
                <a:solidFill>
                  <a:srgbClr val="FF0000"/>
                </a:solidFill>
                <a:latin typeface="华文楷体" pitchFamily="2" charset="-122"/>
                <a:ea typeface="华文楷体" pitchFamily="2" charset="-122"/>
              </a:rPr>
              <a:t>二叉树</a:t>
            </a:r>
            <a:endParaRPr lang="en-US" altLang="zh-CN" sz="2800" dirty="0" smtClean="0">
              <a:solidFill>
                <a:srgbClr val="FF0000"/>
              </a:solidFill>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二叉线索树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
        <p:nvSpPr>
          <p:cNvPr id="3" name="Rectangle 3"/>
          <p:cNvSpPr txBox="1">
            <a:spLocks noChangeArrowheads="1"/>
          </p:cNvSpPr>
          <p:nvPr/>
        </p:nvSpPr>
        <p:spPr>
          <a:xfrm>
            <a:off x="6472239" y="2135298"/>
            <a:ext cx="3941876" cy="3251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Wingdings" panose="05000000000000000000" pitchFamily="2" charset="2"/>
              <a:buChar char="p"/>
              <a:defRPr sz="2400" b="1"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Wingdings" panose="05000000000000000000" pitchFamily="2" charset="2"/>
              <a:buChar char="Ø"/>
              <a:defRPr sz="2000" b="1"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b="1"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b="1"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树和森林</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优先级队列</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最</a:t>
            </a:r>
            <a:r>
              <a:rPr lang="zh-CN" altLang="en-US" sz="2800" dirty="0">
                <a:latin typeface="华文楷体" pitchFamily="2" charset="-122"/>
                <a:ea typeface="华文楷体" pitchFamily="2" charset="-122"/>
              </a:rPr>
              <a:t>优</a:t>
            </a:r>
            <a:r>
              <a:rPr lang="zh-CN" altLang="en-US" sz="2800" dirty="0" smtClean="0">
                <a:latin typeface="华文楷体" pitchFamily="2" charset="-122"/>
                <a:ea typeface="华文楷体" pitchFamily="2" charset="-122"/>
              </a:rPr>
              <a:t>二叉树</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smtClean="0">
                <a:latin typeface="华文楷体" pitchFamily="2" charset="-122"/>
                <a:ea typeface="华文楷体" pitchFamily="2" charset="-122"/>
              </a:rPr>
              <a:t>表达式</a:t>
            </a:r>
            <a:r>
              <a:rPr lang="zh-CN" altLang="en-US" sz="2800" dirty="0">
                <a:latin typeface="华文楷体" pitchFamily="2" charset="-122"/>
                <a:ea typeface="华文楷体" pitchFamily="2" charset="-122"/>
              </a:rPr>
              <a:t>树 </a:t>
            </a:r>
            <a:r>
              <a:rPr lang="zh-CN" altLang="en-US" sz="2800" dirty="0" smtClean="0">
                <a:latin typeface="华文楷体" pitchFamily="2" charset="-122"/>
                <a:ea typeface="华文楷体" pitchFamily="2" charset="-122"/>
              </a:rPr>
              <a:t>*</a:t>
            </a:r>
            <a:endParaRPr lang="en-US" altLang="zh-CN" sz="2800" dirty="0" smtClean="0">
              <a:latin typeface="华文楷体" pitchFamily="2" charset="-122"/>
              <a:ea typeface="华文楷体" pitchFamily="2" charset="-122"/>
            </a:endParaRPr>
          </a:p>
          <a:p>
            <a:pPr>
              <a:lnSpc>
                <a:spcPct val="115000"/>
              </a:lnSpc>
              <a:buFont typeface="Wingdings" panose="05000000000000000000" pitchFamily="2" charset="2"/>
              <a:buChar char="Ø"/>
              <a:defRPr/>
            </a:pPr>
            <a:r>
              <a:rPr lang="zh-CN" altLang="en-US" sz="2800" dirty="0">
                <a:latin typeface="华文楷体" pitchFamily="2" charset="-122"/>
                <a:ea typeface="华文楷体" pitchFamily="2" charset="-122"/>
              </a:rPr>
              <a:t>等价关系 *</a:t>
            </a:r>
            <a:endParaRPr lang="en-US" altLang="zh-CN" sz="2800" dirty="0">
              <a:latin typeface="华文楷体" pitchFamily="2" charset="-122"/>
              <a:ea typeface="华文楷体" pitchFamily="2" charset="-122"/>
            </a:endParaRPr>
          </a:p>
          <a:p>
            <a:pPr>
              <a:lnSpc>
                <a:spcPct val="115000"/>
              </a:lnSpc>
              <a:buFont typeface="Wingdings" panose="05000000000000000000" pitchFamily="2" charset="2"/>
              <a:buChar char="Ø"/>
              <a:defRPr/>
            </a:pPr>
            <a:endParaRPr lang="en-US" altLang="zh-CN" sz="2800" dirty="0" smtClean="0">
              <a:solidFill>
                <a:srgbClr val="FF0000"/>
              </a:solidFill>
              <a:latin typeface="华文楷体" pitchFamily="2" charset="-122"/>
              <a:ea typeface="华文楷体" pitchFamily="2" charset="-122"/>
            </a:endParaRPr>
          </a:p>
        </p:txBody>
      </p:sp>
    </p:spTree>
    <p:extLst>
      <p:ext uri="{BB962C8B-B14F-4D97-AF65-F5344CB8AC3E}">
        <p14:creationId xmlns:p14="http://schemas.microsoft.com/office/powerpoint/2010/main" val="13984981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08646"/>
            <a:ext cx="11274278" cy="4971058"/>
          </a:xfrm>
        </p:spPr>
        <p:txBody>
          <a:bodyPr>
            <a:normAutofit/>
          </a:bodyPr>
          <a:lstStyle/>
          <a:p>
            <a:pPr marL="0" lvl="2" indent="0">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已知一棵</a:t>
            </a:r>
            <a:r>
              <a:rPr lang="zh-CN" altLang="zh-CN" sz="2800" dirty="0">
                <a:latin typeface="华文楷体" panose="02010600040101010101" pitchFamily="2" charset="-122"/>
                <a:ea typeface="华文楷体" panose="02010600040101010101" pitchFamily="2" charset="-122"/>
              </a:rPr>
              <a:t>完全二叉树</a:t>
            </a:r>
            <a:r>
              <a:rPr lang="zh-CN" altLang="zh-CN" sz="2800" b="0" dirty="0">
                <a:latin typeface="华文楷体" panose="02010600040101010101" pitchFamily="2" charset="-122"/>
                <a:ea typeface="华文楷体" panose="02010600040101010101" pitchFamily="2" charset="-122"/>
              </a:rPr>
              <a:t>的层次遍历，能唯一确定这个完全二叉树。</a:t>
            </a:r>
          </a:p>
          <a:p>
            <a:pPr marL="0" lvl="2" indent="0">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已知一棵</a:t>
            </a:r>
            <a:r>
              <a:rPr lang="zh-CN" altLang="zh-CN" sz="2800" dirty="0">
                <a:latin typeface="华文楷体" panose="02010600040101010101" pitchFamily="2" charset="-122"/>
                <a:ea typeface="华文楷体" panose="02010600040101010101" pitchFamily="2" charset="-122"/>
              </a:rPr>
              <a:t>满二叉树</a:t>
            </a:r>
            <a:r>
              <a:rPr lang="zh-CN" altLang="zh-CN" sz="2800" b="0" dirty="0">
                <a:latin typeface="华文楷体" panose="02010600040101010101" pitchFamily="2" charset="-122"/>
                <a:ea typeface="华文楷体" panose="02010600040101010101" pitchFamily="2" charset="-122"/>
              </a:rPr>
              <a:t>的前序、中序、后序遍历之一</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258763" lvl="2" indent="0">
              <a:buNone/>
            </a:pPr>
            <a:r>
              <a:rPr lang="zh-CN" altLang="zh-CN" sz="2800" b="0" dirty="0" smtClean="0">
                <a:latin typeface="华文楷体" panose="02010600040101010101" pitchFamily="2" charset="-122"/>
                <a:ea typeface="华文楷体" panose="02010600040101010101" pitchFamily="2" charset="-122"/>
              </a:rPr>
              <a:t>能</a:t>
            </a:r>
            <a:r>
              <a:rPr lang="zh-CN" altLang="zh-CN" sz="2800" b="0" dirty="0">
                <a:latin typeface="华文楷体" panose="02010600040101010101" pitchFamily="2" charset="-122"/>
                <a:ea typeface="华文楷体" panose="02010600040101010101" pitchFamily="2" charset="-122"/>
              </a:rPr>
              <a:t>唯一</a:t>
            </a:r>
            <a:r>
              <a:rPr lang="zh-CN" altLang="zh-CN" sz="2800" b="0" dirty="0" smtClean="0">
                <a:latin typeface="华文楷体" panose="02010600040101010101" pitchFamily="2" charset="-122"/>
                <a:ea typeface="华文楷体" panose="02010600040101010101" pitchFamily="2" charset="-122"/>
              </a:rPr>
              <a:t>确定</a:t>
            </a:r>
            <a:r>
              <a:rPr lang="zh-CN" altLang="en-US" sz="2800" b="0" dirty="0" smtClean="0">
                <a:latin typeface="华文楷体" panose="02010600040101010101" pitchFamily="2" charset="-122"/>
                <a:ea typeface="华文楷体" panose="02010600040101010101" pitchFamily="2" charset="-122"/>
              </a:rPr>
              <a:t>这</a:t>
            </a:r>
            <a:r>
              <a:rPr lang="zh-CN" altLang="zh-CN" sz="2800" b="0" dirty="0" smtClean="0">
                <a:latin typeface="华文楷体" panose="02010600040101010101" pitchFamily="2" charset="-122"/>
                <a:ea typeface="华文楷体" panose="02010600040101010101" pitchFamily="2" charset="-122"/>
              </a:rPr>
              <a:t>棵</a:t>
            </a:r>
            <a:r>
              <a:rPr lang="zh-CN" altLang="zh-CN" sz="2800" b="0" dirty="0">
                <a:latin typeface="华文楷体" panose="02010600040101010101" pitchFamily="2" charset="-122"/>
                <a:ea typeface="华文楷体" panose="02010600040101010101" pitchFamily="2" charset="-122"/>
              </a:rPr>
              <a:t>满二叉树。</a:t>
            </a:r>
          </a:p>
          <a:p>
            <a:pPr marL="0" lvl="2" indent="0">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已知一个</a:t>
            </a:r>
            <a:r>
              <a:rPr lang="zh-CN" altLang="zh-CN" sz="2800" dirty="0">
                <a:latin typeface="华文楷体" panose="02010600040101010101" pitchFamily="2" charset="-122"/>
                <a:ea typeface="华文楷体" panose="02010600040101010101" pitchFamily="2" charset="-122"/>
              </a:rPr>
              <a:t>一般二叉树</a:t>
            </a:r>
            <a:r>
              <a:rPr lang="zh-CN" altLang="zh-CN" sz="2800" b="0" dirty="0">
                <a:latin typeface="华文楷体" panose="02010600040101010101" pitchFamily="2" charset="-122"/>
                <a:ea typeface="华文楷体" panose="02010600040101010101" pitchFamily="2" charset="-122"/>
              </a:rPr>
              <a:t>的前序、中序、后序遍历之一</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258763" lvl="2" indent="0">
              <a:buNone/>
            </a:pPr>
            <a:r>
              <a:rPr lang="zh-CN" altLang="zh-CN" sz="2800" b="0" dirty="0" smtClean="0">
                <a:latin typeface="华文楷体" panose="02010600040101010101" pitchFamily="2" charset="-122"/>
                <a:ea typeface="华文楷体" panose="02010600040101010101" pitchFamily="2" charset="-122"/>
              </a:rPr>
              <a:t>是</a:t>
            </a:r>
            <a:r>
              <a:rPr lang="zh-CN" altLang="zh-CN" sz="2800" b="0" dirty="0">
                <a:latin typeface="华文楷体" panose="02010600040101010101" pitchFamily="2" charset="-122"/>
                <a:ea typeface="华文楷体" panose="02010600040101010101" pitchFamily="2" charset="-122"/>
              </a:rPr>
              <a:t>不能唯一确定这棵二叉树的</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258763" lvl="2" indent="0">
              <a:buNone/>
            </a:pPr>
            <a:endParaRPr lang="en-US" altLang="zh-CN" sz="2800" b="0" dirty="0" smtClean="0"/>
          </a:p>
        </p:txBody>
      </p:sp>
      <p:sp>
        <p:nvSpPr>
          <p:cNvPr id="8194" name="Rectangle 2"/>
          <p:cNvSpPr>
            <a:spLocks noGrp="1" noRot="1" noChangeArrowheads="1"/>
          </p:cNvSpPr>
          <p:nvPr>
            <p:ph type="title"/>
          </p:nvPr>
        </p:nvSpPr>
        <p:spPr>
          <a:xfrm>
            <a:off x="341460" y="772807"/>
            <a:ext cx="8768034"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遍历序列确定二叉树（也称二叉树的重构）</a:t>
            </a:r>
            <a:r>
              <a:rPr lang="zh-CN" altLang="en-US" dirty="0" smtClean="0"/>
              <a:t>：</a:t>
            </a:r>
            <a:endParaRPr lang="zh-CN" altLang="en-US" dirty="0"/>
          </a:p>
        </p:txBody>
      </p:sp>
    </p:spTree>
    <p:extLst>
      <p:ext uri="{BB962C8B-B14F-4D97-AF65-F5344CB8AC3E}">
        <p14:creationId xmlns:p14="http://schemas.microsoft.com/office/powerpoint/2010/main" val="42713389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08646"/>
            <a:ext cx="11386715" cy="4971058"/>
          </a:xfrm>
        </p:spPr>
        <p:txBody>
          <a:bodyPr>
            <a:normAutofit/>
          </a:bodyPr>
          <a:lstStyle/>
          <a:p>
            <a:pPr marL="0" lvl="2" indent="0">
              <a:buNone/>
            </a:pPr>
            <a:r>
              <a:rPr lang="zh-CN" altLang="zh-CN" sz="2800" b="0" dirty="0">
                <a:latin typeface="华文楷体" panose="02010600040101010101" pitchFamily="2" charset="-122"/>
                <a:ea typeface="华文楷体" panose="02010600040101010101" pitchFamily="2" charset="-122"/>
              </a:rPr>
              <a:t>当知道了一棵二叉树的结点前序、中序、后序遍历序列，用两个不同序列可能可以唯一地确定这棵二叉树</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marL="0" lvl="2" indent="0">
              <a:buNone/>
            </a:pPr>
            <a:endParaRPr lang="en-US" altLang="zh-CN" sz="2800" b="0" dirty="0" smtClean="0">
              <a:latin typeface="华文楷体" panose="02010600040101010101" pitchFamily="2" charset="-122"/>
              <a:ea typeface="华文楷体" panose="02010600040101010101" pitchFamily="2" charset="-122"/>
            </a:endParaRPr>
          </a:p>
          <a:p>
            <a:pPr lvl="0">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当</a:t>
            </a:r>
            <a:r>
              <a:rPr lang="zh-CN" altLang="zh-CN" sz="2800" b="0" dirty="0">
                <a:latin typeface="华文楷体" panose="02010600040101010101" pitchFamily="2" charset="-122"/>
                <a:ea typeface="华文楷体" panose="02010600040101010101" pitchFamily="2" charset="-122"/>
              </a:rPr>
              <a:t>给了一棵二叉树的前序和中序遍历序列，能唯一确定一棵二叉树；</a:t>
            </a:r>
          </a:p>
          <a:p>
            <a:pPr lvl="0">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当给了一棵二叉树的后序和中序遍历序列，能唯一确定一棵二叉树。</a:t>
            </a:r>
          </a:p>
          <a:p>
            <a:pPr lvl="0">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当给了一棵二叉树的前序和后序遍历序列，不能唯一确定一棵二叉树。</a:t>
            </a:r>
          </a:p>
          <a:p>
            <a:pPr marL="258763" lvl="2" indent="0">
              <a:buNone/>
            </a:pPr>
            <a:endParaRPr lang="en-US" altLang="zh-CN" sz="2800" b="0" dirty="0" smtClean="0"/>
          </a:p>
          <a:p>
            <a:pPr marL="258763" lvl="2" indent="0">
              <a:buNone/>
            </a:pPr>
            <a:endParaRPr lang="zh-CN" altLang="zh-CN" sz="2800" b="0" dirty="0"/>
          </a:p>
        </p:txBody>
      </p:sp>
      <p:sp>
        <p:nvSpPr>
          <p:cNvPr id="8194" name="Rectangle 2"/>
          <p:cNvSpPr>
            <a:spLocks noGrp="1" noRot="1" noChangeArrowheads="1"/>
          </p:cNvSpPr>
          <p:nvPr>
            <p:ph type="title"/>
          </p:nvPr>
        </p:nvSpPr>
        <p:spPr>
          <a:xfrm>
            <a:off x="341460" y="772807"/>
            <a:ext cx="5555487" cy="574183"/>
          </a:xfrm>
        </p:spPr>
        <p:txBody>
          <a:bodyPr>
            <a:normAutofit/>
          </a:bodyPr>
          <a:lstStyle/>
          <a:p>
            <a:pPr marL="838200" indent="-838200">
              <a:defRPr/>
            </a:pPr>
            <a:r>
              <a:rPr lang="zh-CN" altLang="en-US" dirty="0" smtClean="0">
                <a:latin typeface="华文楷体" panose="02010600040101010101" pitchFamily="2" charset="-122"/>
                <a:ea typeface="华文楷体" panose="02010600040101010101" pitchFamily="2" charset="-122"/>
              </a:rPr>
              <a:t>遍历序列确定二叉树：</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1919740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268067" y="850260"/>
            <a:ext cx="10742571" cy="1569660"/>
          </a:xfrm>
          <a:prstGeom prst="rect">
            <a:avLst/>
          </a:prstGeom>
        </p:spPr>
        <p:txBody>
          <a:bodyPr wrap="square">
            <a:spAutoFit/>
          </a:bodyPr>
          <a:lstStyle/>
          <a:p>
            <a:pPr indent="277495" algn="just">
              <a:spcAft>
                <a:spcPts val="0"/>
              </a:spcAft>
            </a:pPr>
            <a:r>
              <a:rPr lang="zh-CN" altLang="zh-CN" sz="3200" kern="100" dirty="0">
                <a:latin typeface="华文楷体" panose="02010600040101010101" pitchFamily="2" charset="-122"/>
                <a:ea typeface="华文楷体" panose="02010600040101010101" pitchFamily="2" charset="-122"/>
              </a:rPr>
              <a:t>已知一棵二叉树的前序和中序序列为：</a:t>
            </a:r>
          </a:p>
          <a:p>
            <a:pPr indent="277495" algn="just">
              <a:spcAft>
                <a:spcPts val="0"/>
              </a:spcAft>
            </a:pP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前序序列：</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L</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S</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D</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G</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I</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H</a:t>
            </a:r>
            <a:endPar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endParaRPr>
          </a:p>
          <a:p>
            <a:pPr indent="277495" algn="just">
              <a:spcAft>
                <a:spcPts val="0"/>
              </a:spcAft>
            </a:pP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中序序列：</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L</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S</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F</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C</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I</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G</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H</a:t>
            </a:r>
            <a:r>
              <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3200" kern="100" dirty="0">
                <a:latin typeface="Times New Roman" panose="02020603050405020304" pitchFamily="18" charset="0"/>
                <a:ea typeface="华文楷体" panose="02010600040101010101" pitchFamily="2" charset="-122"/>
                <a:cs typeface="Times New Roman" panose="02020603050405020304" pitchFamily="18" charset="0"/>
              </a:rPr>
              <a:t>D</a:t>
            </a:r>
            <a:endParaRPr lang="zh-CN" altLang="zh-CN" sz="3200" kern="100" dirty="0">
              <a:latin typeface="Times New Roman" panose="02020603050405020304" pitchFamily="18" charset="0"/>
              <a:ea typeface="华文楷体" panose="02010600040101010101" pitchFamily="2" charset="-122"/>
              <a:cs typeface="Times New Roman" panose="02020603050405020304" pitchFamily="18" charset="0"/>
            </a:endParaRPr>
          </a:p>
        </p:txBody>
      </p:sp>
      <p:pic>
        <p:nvPicPr>
          <p:cNvPr id="8" name="图片 7"/>
          <p:cNvPicPr/>
          <p:nvPr/>
        </p:nvPicPr>
        <p:blipFill>
          <a:blip r:embed="rId3">
            <a:extLst>
              <a:ext uri="{28A0092B-C50C-407E-A947-70E740481C1C}">
                <a14:useLocalDpi xmlns:a14="http://schemas.microsoft.com/office/drawing/2010/main" val="0"/>
              </a:ext>
            </a:extLst>
          </a:blip>
          <a:srcRect/>
          <a:stretch>
            <a:fillRect/>
          </a:stretch>
        </p:blipFill>
        <p:spPr bwMode="auto">
          <a:xfrm>
            <a:off x="1725266" y="3279706"/>
            <a:ext cx="7378977" cy="2206694"/>
          </a:xfrm>
          <a:prstGeom prst="rect">
            <a:avLst/>
          </a:prstGeom>
          <a:noFill/>
          <a:ln>
            <a:noFill/>
          </a:ln>
        </p:spPr>
      </p:pic>
    </p:spTree>
    <p:extLst>
      <p:ext uri="{BB962C8B-B14F-4D97-AF65-F5344CB8AC3E}">
        <p14:creationId xmlns:p14="http://schemas.microsoft.com/office/powerpoint/2010/main" val="7184190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p:nvPr/>
        </p:nvPicPr>
        <p:blipFill>
          <a:blip r:embed="rId3">
            <a:extLst>
              <a:ext uri="{28A0092B-C50C-407E-A947-70E740481C1C}">
                <a14:useLocalDpi xmlns:a14="http://schemas.microsoft.com/office/drawing/2010/main" val="0"/>
              </a:ext>
            </a:extLst>
          </a:blip>
          <a:srcRect/>
          <a:stretch>
            <a:fillRect/>
          </a:stretch>
        </p:blipFill>
        <p:spPr bwMode="auto">
          <a:xfrm>
            <a:off x="2822712" y="1594194"/>
            <a:ext cx="6301409" cy="4568067"/>
          </a:xfrm>
          <a:prstGeom prst="rect">
            <a:avLst/>
          </a:prstGeom>
          <a:noFill/>
          <a:ln>
            <a:noFill/>
          </a:ln>
        </p:spPr>
      </p:pic>
    </p:spTree>
    <p:extLst>
      <p:ext uri="{BB962C8B-B14F-4D97-AF65-F5344CB8AC3E}">
        <p14:creationId xmlns:p14="http://schemas.microsoft.com/office/powerpoint/2010/main" val="32832602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sz="quarter" idx="10"/>
          </p:nvPr>
        </p:nvSpPr>
        <p:spPr>
          <a:xfrm>
            <a:off x="341460" y="1620553"/>
            <a:ext cx="11486105" cy="4442317"/>
          </a:xfrm>
        </p:spPr>
        <p:txBody>
          <a:bodyPr>
            <a:noAutofit/>
          </a:bodyPr>
          <a:lstStyle/>
          <a:p>
            <a:pPr>
              <a:buFont typeface="Wingdings" panose="05000000000000000000" pitchFamily="2" charset="2"/>
              <a:buChar char="Ø"/>
            </a:pPr>
            <a:r>
              <a:rPr lang="zh-CN" altLang="zh-CN" sz="2800" b="0" dirty="0">
                <a:latin typeface="华文楷体" panose="02010600040101010101" pitchFamily="2" charset="-122"/>
                <a:ea typeface="华文楷体" panose="02010600040101010101" pitchFamily="2" charset="-122"/>
              </a:rPr>
              <a:t>两个序列分别在前序数组和中序数组</a:t>
            </a:r>
            <a:r>
              <a:rPr lang="zh-CN" altLang="zh-CN" sz="2800" b="0" dirty="0" smtClean="0">
                <a:latin typeface="华文楷体" panose="02010600040101010101" pitchFamily="2" charset="-122"/>
                <a:ea typeface="华文楷体" panose="02010600040101010101" pitchFamily="2" charset="-122"/>
              </a:rPr>
              <a:t>中</a:t>
            </a:r>
            <a:r>
              <a:rPr lang="zh-CN" altLang="en-US"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由</a:t>
            </a:r>
            <a:r>
              <a:rPr lang="zh-CN" altLang="zh-CN" sz="2800" b="0" dirty="0">
                <a:latin typeface="华文楷体" panose="02010600040101010101" pitchFamily="2" charset="-122"/>
                <a:ea typeface="华文楷体" panose="02010600040101010101" pitchFamily="2" charset="-122"/>
              </a:rPr>
              <a:t>前序数组定出根结点值后，在中序数组找到根结点值所在的位置，由此找到了前序和中序序列中根的左子树下标范围，同样也找到了右子树的下标范围</a:t>
            </a:r>
            <a:r>
              <a:rPr lang="zh-CN" altLang="zh-CN" sz="2800" b="0" dirty="0" smtClean="0">
                <a:latin typeface="华文楷体" panose="02010600040101010101" pitchFamily="2" charset="-122"/>
                <a:ea typeface="华文楷体" panose="02010600040101010101" pitchFamily="2" charset="-122"/>
              </a:rPr>
              <a:t>。</a:t>
            </a:r>
            <a:endParaRPr lang="en-US" altLang="zh-CN" sz="2800" b="0" dirty="0" smtClean="0">
              <a:latin typeface="华文楷体" panose="02010600040101010101" pitchFamily="2" charset="-122"/>
              <a:ea typeface="华文楷体" panose="02010600040101010101" pitchFamily="2" charset="-122"/>
            </a:endParaRPr>
          </a:p>
          <a:p>
            <a:pPr>
              <a:buFont typeface="Wingdings" panose="05000000000000000000" pitchFamily="2" charset="2"/>
              <a:buChar char="Ø"/>
            </a:pPr>
            <a:r>
              <a:rPr lang="zh-CN" altLang="zh-CN" sz="2800" b="0" dirty="0" smtClean="0">
                <a:latin typeface="华文楷体" panose="02010600040101010101" pitchFamily="2" charset="-122"/>
                <a:ea typeface="华文楷体" panose="02010600040101010101" pitchFamily="2" charset="-122"/>
              </a:rPr>
              <a:t>根据</a:t>
            </a:r>
            <a:r>
              <a:rPr lang="zh-CN" altLang="zh-CN" sz="2800" b="0" dirty="0">
                <a:latin typeface="华文楷体" panose="02010600040101010101" pitchFamily="2" charset="-122"/>
                <a:ea typeface="华文楷体" panose="02010600040101010101" pitchFamily="2" charset="-122"/>
              </a:rPr>
              <a:t>根结点的值创建根结点空间，并分别利用两个数组和其左子树下标范围、右子树下标范围递归确定其左、右子树，将左右子树的根地址写入根结点的左右孩子指针中。</a:t>
            </a:r>
            <a:endParaRPr lang="zh-CN" altLang="zh-CN" sz="3200" b="0" dirty="0">
              <a:latin typeface="华文楷体" panose="02010600040101010101" pitchFamily="2" charset="-122"/>
              <a:ea typeface="华文楷体" panose="02010600040101010101" pitchFamily="2" charset="-122"/>
            </a:endParaRPr>
          </a:p>
        </p:txBody>
      </p:sp>
      <p:sp>
        <p:nvSpPr>
          <p:cNvPr id="8194" name="Rectangle 2"/>
          <p:cNvSpPr>
            <a:spLocks noGrp="1" noRot="1" noChangeArrowheads="1"/>
          </p:cNvSpPr>
          <p:nvPr>
            <p:ph type="title"/>
          </p:nvPr>
        </p:nvSpPr>
        <p:spPr>
          <a:xfrm>
            <a:off x="341460" y="772807"/>
            <a:ext cx="11625253" cy="574183"/>
          </a:xfrm>
        </p:spPr>
        <p:txBody>
          <a:bodyPr/>
          <a:lstStyle/>
          <a:p>
            <a:pPr marL="838200" indent="-838200">
              <a:defRPr/>
            </a:pPr>
            <a:r>
              <a:rPr lang="zh-CN" altLang="en-US" dirty="0" smtClean="0">
                <a:latin typeface="华文楷体" panose="02010600040101010101" pitchFamily="2" charset="-122"/>
                <a:ea typeface="华文楷体" panose="02010600040101010101" pitchFamily="2" charset="-122"/>
              </a:rPr>
              <a:t>算法思想：</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4467653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2016-VI主题-蓝">
  <a:themeElements>
    <a:clrScheme name="VI蓝色版">
      <a:dk1>
        <a:srgbClr val="000000"/>
      </a:dk1>
      <a:lt1>
        <a:srgbClr val="FFFFFF"/>
      </a:lt1>
      <a:dk2>
        <a:srgbClr val="BD9F68"/>
      </a:dk2>
      <a:lt2>
        <a:srgbClr val="B5B5B6"/>
      </a:lt2>
      <a:accent1>
        <a:srgbClr val="004098"/>
      </a:accent1>
      <a:accent2>
        <a:srgbClr val="0086D1"/>
      </a:accent2>
      <a:accent3>
        <a:srgbClr val="338D27"/>
      </a:accent3>
      <a:accent4>
        <a:srgbClr val="00514E"/>
      </a:accent4>
      <a:accent5>
        <a:srgbClr val="FDD000"/>
      </a:accent5>
      <a:accent6>
        <a:srgbClr val="F08300"/>
      </a:accent6>
      <a:hlink>
        <a:srgbClr val="B5B5B6"/>
      </a:hlink>
      <a:folHlink>
        <a:srgbClr val="BD9F68"/>
      </a:folHlink>
    </a:clrScheme>
    <a:fontScheme name="自定义 7">
      <a:majorFont>
        <a:latin typeface="等线"/>
        <a:ea typeface="等线"/>
        <a:cs typeface=""/>
      </a:majorFont>
      <a:minorFont>
        <a:latin typeface="等线 Light"/>
        <a:ea typeface="等线"/>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2016-VI主题-蓝" id="{1B918C6D-2D61-4306-88BA-3CA31BAAF13F}" vid="{A734D909-B61D-48C4-8B37-4CE49734400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2016-VI主题-蓝</Template>
  <TotalTime>9461</TotalTime>
  <Words>18390</Words>
  <Application>Microsoft Office PowerPoint</Application>
  <PresentationFormat>宽屏</PresentationFormat>
  <Paragraphs>2015</Paragraphs>
  <Slides>245</Slides>
  <Notes>241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245</vt:i4>
      </vt:variant>
    </vt:vector>
  </HeadingPairs>
  <TitlesOfParts>
    <vt:vector size="257" baseType="lpstr">
      <vt:lpstr>等线</vt:lpstr>
      <vt:lpstr>等线 Light</vt:lpstr>
      <vt:lpstr>华文楷体</vt:lpstr>
      <vt:lpstr>宋体</vt:lpstr>
      <vt:lpstr>微软雅黑</vt:lpstr>
      <vt:lpstr>Arial</vt:lpstr>
      <vt:lpstr>Calibri</vt:lpstr>
      <vt:lpstr>Cambria Math</vt:lpstr>
      <vt:lpstr>Symbol</vt:lpstr>
      <vt:lpstr>Times New Roman</vt:lpstr>
      <vt:lpstr>Wingdings</vt:lpstr>
      <vt:lpstr>2016-VI主题-蓝</vt:lpstr>
      <vt:lpstr>第四章 树</vt:lpstr>
      <vt:lpstr>PowerPoint 演示文稿</vt:lpstr>
      <vt:lpstr>树（两种定义方式）：</vt:lpstr>
      <vt:lpstr>相关术语：</vt:lpstr>
      <vt:lpstr>相关术语：</vt:lpstr>
      <vt:lpstr>相关术语：</vt:lpstr>
      <vt:lpstr>树的抽象数据类型：</vt:lpstr>
      <vt:lpstr>树的抽象数据类型：</vt:lpstr>
      <vt:lpstr>树的抽象数据类型：</vt:lpstr>
      <vt:lpstr>树的物理结构：</vt:lpstr>
      <vt:lpstr>PowerPoint 演示文稿</vt:lpstr>
      <vt:lpstr>PowerPoint 演示文稿</vt:lpstr>
      <vt:lpstr>二叉树的定义：</vt:lpstr>
      <vt:lpstr>二叉树的定义：</vt:lpstr>
      <vt:lpstr>二叉树的各种形态：</vt:lpstr>
      <vt:lpstr>二个结点的二叉树和树：</vt:lpstr>
      <vt:lpstr>特殊的二叉树：</vt:lpstr>
      <vt:lpstr>PowerPoint 演示文稿</vt:lpstr>
      <vt:lpstr>二叉树的性质：</vt:lpstr>
      <vt:lpstr>二叉树的性质：</vt:lpstr>
      <vt:lpstr>二叉树的性质：</vt:lpstr>
      <vt:lpstr>二叉树的性质：</vt:lpstr>
      <vt:lpstr>二叉树的性质：</vt:lpstr>
      <vt:lpstr>二叉树的性质：</vt:lpstr>
      <vt:lpstr>二叉树的性质：</vt:lpstr>
      <vt:lpstr>二叉树的基本操作</vt:lpstr>
      <vt:lpstr>PowerPoint 演示文稿</vt:lpstr>
      <vt:lpstr>二叉树的存储</vt:lpstr>
      <vt:lpstr>二叉树的顺序存储</vt:lpstr>
      <vt:lpstr>二叉树的顺序存储</vt:lpstr>
      <vt:lpstr>二叉树的顺序存储</vt:lpstr>
      <vt:lpstr>二叉树的顺序存储</vt:lpstr>
      <vt:lpstr>二叉树的链式存储</vt:lpstr>
      <vt:lpstr>二叉树的链式存储</vt:lpstr>
      <vt:lpstr>二叉树的链式存储</vt:lpstr>
      <vt:lpstr>PowerPoint 演示文稿</vt:lpstr>
      <vt:lpstr>标准存储的二叉树类中属性的定义</vt:lpstr>
      <vt:lpstr>PowerPoint 演示文稿</vt:lpstr>
      <vt:lpstr>PowerPoint 演示文稿</vt:lpstr>
      <vt:lpstr>PowerPoint 演示文稿</vt:lpstr>
      <vt:lpstr>PowerPoint 演示文稿</vt:lpstr>
      <vt:lpstr>构造类</vt:lpstr>
      <vt:lpstr>建立一棵非空二叉树</vt:lpstr>
      <vt:lpstr>建立一棵非空二叉树</vt:lpstr>
      <vt:lpstr>建立二叉树算法分析</vt:lpstr>
      <vt:lpstr>建立一棵非空二叉树实现程序：</vt:lpstr>
      <vt:lpstr>PowerPoint 演示文稿</vt:lpstr>
      <vt:lpstr>PowerPoint 演示文稿</vt:lpstr>
      <vt:lpstr>属性类：</vt:lpstr>
      <vt:lpstr>属性类：</vt:lpstr>
      <vt:lpstr>递归程序要素：</vt:lpstr>
      <vt:lpstr>递归程序简单例子：</vt:lpstr>
      <vt:lpstr>公有和私有函数重载问题：如，Size操作。</vt:lpstr>
      <vt:lpstr>属性类：</vt:lpstr>
      <vt:lpstr>PowerPoint 演示文稿</vt:lpstr>
      <vt:lpstr>数据操纵类：</vt:lpstr>
      <vt:lpstr>PowerPoint 演示文稿</vt:lpstr>
      <vt:lpstr>二叉树的遍历</vt:lpstr>
      <vt:lpstr>二叉树的遍历</vt:lpstr>
      <vt:lpstr>PowerPoint 演示文稿</vt:lpstr>
      <vt:lpstr>PowerPoint 演示文稿</vt:lpstr>
      <vt:lpstr>层次遍历算法分析：</vt:lpstr>
      <vt:lpstr>层次遍历的非递归算法实现:</vt:lpstr>
      <vt:lpstr>二叉树的前序遍历</vt:lpstr>
      <vt:lpstr>二叉树的前序遍历</vt:lpstr>
      <vt:lpstr>二叉树遍历的非递归算法思想</vt:lpstr>
      <vt:lpstr>二叉树遍历的非递归算法思想</vt:lpstr>
      <vt:lpstr>前序遍历的非递归算法：</vt:lpstr>
      <vt:lpstr>前序遍历的非递归算法：</vt:lpstr>
      <vt:lpstr>前序遍历的非递归算法：</vt:lpstr>
      <vt:lpstr>前序遍历的非递归算法实现:</vt:lpstr>
      <vt:lpstr>前序遍历的非递归算法分析：</vt:lpstr>
      <vt:lpstr>前序遍历的非递归算法时间复杂度分析：</vt:lpstr>
      <vt:lpstr>二叉树的中序遍历</vt:lpstr>
      <vt:lpstr>Template &lt;class elemType&gt;</vt:lpstr>
      <vt:lpstr>PowerPoint 演示文稿</vt:lpstr>
      <vt:lpstr>二叉树的中序遍历</vt:lpstr>
      <vt:lpstr>中序遍历的非递归算法分析：</vt:lpstr>
      <vt:lpstr>中序遍历的非递归算法分析：</vt:lpstr>
      <vt:lpstr>前序遍历的非递归算法：</vt:lpstr>
      <vt:lpstr>中序遍历的非递归算法中栈的变化：</vt:lpstr>
      <vt:lpstr>中序遍历的非递归算法中栈的变化：</vt:lpstr>
      <vt:lpstr>中序遍历的非递归算法实现:</vt:lpstr>
      <vt:lpstr>中序遍历的非递归算法实现:</vt:lpstr>
      <vt:lpstr>中序遍历的非递归算法分析：</vt:lpstr>
      <vt:lpstr>二叉树的后序遍历</vt:lpstr>
      <vt:lpstr>二叉树的后序遍历</vt:lpstr>
      <vt:lpstr>后序遍历的非递归算法分析：</vt:lpstr>
      <vt:lpstr>后序遍历的非递归算法分析：</vt:lpstr>
      <vt:lpstr>后序遍历的非递归算法实现:</vt:lpstr>
      <vt:lpstr>后序遍历的非递归算法实现:</vt:lpstr>
      <vt:lpstr>二叉树的层次遍历</vt:lpstr>
      <vt:lpstr>遍历操作能解决很多问题，例如：</vt:lpstr>
      <vt:lpstr>PowerPoint 演示文稿</vt:lpstr>
      <vt:lpstr>遍历序列确定二叉树（也称二叉树的重构）：</vt:lpstr>
      <vt:lpstr>遍历序列确定二叉树：</vt:lpstr>
      <vt:lpstr>PowerPoint 演示文稿</vt:lpstr>
      <vt:lpstr>PowerPoint 演示文稿</vt:lpstr>
      <vt:lpstr>算法思想：</vt:lpstr>
      <vt:lpstr>算法思想：</vt:lpstr>
      <vt:lpstr>算法实现：</vt:lpstr>
      <vt:lpstr>算法实现：</vt:lpstr>
      <vt:lpstr>PowerPoint 演示文稿</vt:lpstr>
      <vt:lpstr>PowerPoint 演示文稿</vt:lpstr>
      <vt:lpstr>PowerPoint 演示文稿</vt:lpstr>
      <vt:lpstr>PowerPoint 演示文稿</vt:lpstr>
      <vt:lpstr>二叉线索树</vt:lpstr>
      <vt:lpstr>一棵中序线索树：</vt:lpstr>
      <vt:lpstr>建立中序线索树的算法:</vt:lpstr>
      <vt:lpstr>线索化标准存储的二叉树类模板的定义</vt:lpstr>
      <vt:lpstr>PowerPoint 演示文稿</vt:lpstr>
      <vt:lpstr>PowerPoint 演示文稿</vt:lpstr>
      <vt:lpstr>PowerPoint 演示文稿</vt:lpstr>
      <vt:lpstr>PowerPoint 演示文稿</vt:lpstr>
      <vt:lpstr>建立中序线索树算法实现：</vt:lpstr>
      <vt:lpstr>PowerPoint 演示文稿</vt:lpstr>
      <vt:lpstr>在中序线索树上进行中序遍历算法的思路：</vt:lpstr>
      <vt:lpstr>在中序线索树上进行中序遍历算法实现：</vt:lpstr>
      <vt:lpstr>在一棵中序线索树上进行前序遍历算法的思路：</vt:lpstr>
      <vt:lpstr>在中序线索树上进行前序遍历算法实现：</vt:lpstr>
      <vt:lpstr>PowerPoint 演示文稿</vt:lpstr>
      <vt:lpstr>树和森林的存储方法：</vt:lpstr>
      <vt:lpstr>孩子兄弟表示法：</vt:lpstr>
      <vt:lpstr>树的孩子兄弟表示法示例：</vt:lpstr>
      <vt:lpstr>森林的孩子兄弟表示法：</vt:lpstr>
      <vt:lpstr>树转化为对应二叉树的方法是：</vt:lpstr>
      <vt:lpstr>森林转化为对应二叉树的方法是：</vt:lpstr>
      <vt:lpstr>森林转化为对应二叉树的方法是：</vt:lpstr>
      <vt:lpstr>将二叉树转换为树或森林：</vt:lpstr>
      <vt:lpstr>PowerPoint 演示文稿</vt:lpstr>
      <vt:lpstr>树的遍历：</vt:lpstr>
      <vt:lpstr>用递归的方式定义树的先根遍历和后根遍历：</vt:lpstr>
      <vt:lpstr>示例：</vt:lpstr>
      <vt:lpstr>示例：</vt:lpstr>
      <vt:lpstr>森林的遍历：先序遍历和中序遍历</vt:lpstr>
      <vt:lpstr>示例：</vt:lpstr>
      <vt:lpstr>示例：</vt:lpstr>
      <vt:lpstr>树和森林的基本操作分析：</vt:lpstr>
      <vt:lpstr>思考题一：</vt:lpstr>
      <vt:lpstr>思考题二：</vt:lpstr>
      <vt:lpstr>思考题三：</vt:lpstr>
      <vt:lpstr>PowerPoint 演示文稿</vt:lpstr>
      <vt:lpstr>优先级队列</vt:lpstr>
      <vt:lpstr>优先级队列</vt:lpstr>
      <vt:lpstr>优先级队列</vt:lpstr>
      <vt:lpstr>堆的特性：</vt:lpstr>
      <vt:lpstr>建立优先级队列</vt:lpstr>
      <vt:lpstr>建立小顶堆</vt:lpstr>
      <vt:lpstr>PowerPoint 演示文稿</vt:lpstr>
      <vt:lpstr>PowerPoint 演示文稿</vt:lpstr>
      <vt:lpstr>PowerPoint 演示文稿</vt:lpstr>
      <vt:lpstr>PowerPoint 演示文稿</vt:lpstr>
      <vt:lpstr>PowerPoint 演示文稿</vt:lpstr>
      <vt:lpstr>建堆时间复杂度分析：</vt:lpstr>
      <vt:lpstr>建堆时间复杂度分析：</vt:lpstr>
      <vt:lpstr>建堆时间复杂度分析：</vt:lpstr>
      <vt:lpstr>建堆时间复杂度分析：</vt:lpstr>
      <vt:lpstr>优先队列的基本操作算法讨论：</vt:lpstr>
      <vt:lpstr>优先队列出队示例：</vt:lpstr>
      <vt:lpstr>优先队列出队示例：</vt:lpstr>
      <vt:lpstr>优先队列出队示例：</vt:lpstr>
      <vt:lpstr>优先队列进队示例1：</vt:lpstr>
      <vt:lpstr>优先队列进队示例2：</vt:lpstr>
      <vt:lpstr>优先级队列类模板的定义：</vt:lpstr>
      <vt:lpstr>优先级队列类模板的定义：</vt:lpstr>
      <vt:lpstr>优先级队列类模板成员函数的实现：</vt:lpstr>
      <vt:lpstr>优先级队列类模板成员函数的实现：</vt:lpstr>
      <vt:lpstr>调整算法实现</vt:lpstr>
      <vt:lpstr>调整算法实现</vt:lpstr>
      <vt:lpstr>PowerPoint 演示文稿</vt:lpstr>
      <vt:lpstr>PowerPoint 演示文稿</vt:lpstr>
      <vt:lpstr>PowerPoint 演示文稿</vt:lpstr>
      <vt:lpstr>PowerPoint 演示文稿</vt:lpstr>
      <vt:lpstr>最优二叉树</vt:lpstr>
      <vt:lpstr>最优二叉树</vt:lpstr>
      <vt:lpstr>最优二叉树</vt:lpstr>
      <vt:lpstr>最优二叉树</vt:lpstr>
      <vt:lpstr>哈夫曼算法：</vt:lpstr>
      <vt:lpstr>哈夫曼算法的构造示例：</vt:lpstr>
      <vt:lpstr>哈夫曼算法的构造示例：</vt:lpstr>
      <vt:lpstr>哈夫曼算法的构造示例：</vt:lpstr>
      <vt:lpstr>哈夫曼算法构造出的二叉树一定是一个最优二叉树吗？</vt:lpstr>
      <vt:lpstr>哈夫曼算法的实现</vt:lpstr>
      <vt:lpstr>哈夫曼算法的实现</vt:lpstr>
      <vt:lpstr>哈夫曼算法结果</vt:lpstr>
      <vt:lpstr>哈夫曼算法结果</vt:lpstr>
      <vt:lpstr>哈夫曼算法结果</vt:lpstr>
      <vt:lpstr>哈夫曼算法结果</vt:lpstr>
      <vt:lpstr>哈夫曼算法的实现代码huffman.h：</vt:lpstr>
      <vt:lpstr>哈夫曼算法的实现代码huffman.h：</vt:lpstr>
      <vt:lpstr>哈夫曼算法的实现代码huffman.h：</vt:lpstr>
      <vt:lpstr>哈夫曼算法的实现代码huffman.h：</vt:lpstr>
      <vt:lpstr>哈夫曼算法的实现代码huffman.h：</vt:lpstr>
      <vt:lpstr>哈夫曼算法的时间复杂度分析：</vt:lpstr>
      <vt:lpstr>哈夫曼编码：</vt:lpstr>
      <vt:lpstr>哈夫曼编码：</vt:lpstr>
      <vt:lpstr>哈夫曼编码：</vt:lpstr>
      <vt:lpstr>求哈夫曼编码的算法：</vt:lpstr>
      <vt:lpstr>求哈夫曼编码的算法实现：</vt:lpstr>
      <vt:lpstr>求哈夫曼编码的算法实现：</vt:lpstr>
      <vt:lpstr>求哈夫曼编码的算法实现：</vt:lpstr>
      <vt:lpstr>求哈夫曼编码的算法实现：</vt:lpstr>
      <vt:lpstr>求哈夫曼编码的算法时间复杂度分析：</vt:lpstr>
      <vt:lpstr>求哈夫曼编码的算法改进分析：</vt:lpstr>
      <vt:lpstr>求哈夫曼编码的算法改进分析：</vt:lpstr>
      <vt:lpstr>PowerPoint 演示文稿</vt:lpstr>
      <vt:lpstr>表达式树</vt:lpstr>
      <vt:lpstr>表达式7*(5-2)-8/2构建表达式树的过程：</vt:lpstr>
      <vt:lpstr>表达式(6+5*(4-2))/2*(8-4) 对应的表达式树:</vt:lpstr>
      <vt:lpstr>表达式树的建立：</vt:lpstr>
      <vt:lpstr>建立表达式7*(5-2)-8/2树过程中，两个栈中内容的变化：</vt:lpstr>
      <vt:lpstr>建立表达式7*(5-2)-8/2树过程中，两个栈中内容的变化：</vt:lpstr>
      <vt:lpstr>建立表达式7*(5-2)-8/2树过程中，两个栈中内容的变化：</vt:lpstr>
      <vt:lpstr>建立表达式7*(5-2)-8/2树过程中，两个栈中内容的变化：</vt:lpstr>
      <vt:lpstr>表达式树的建立算法思路总结：和后缀式的建立逻辑一致</vt:lpstr>
      <vt:lpstr>表达式树的建立算法思路：</vt:lpstr>
      <vt:lpstr>建立表达式树算法的实现：</vt:lpstr>
      <vt:lpstr>建立表达式树算法的实现：</vt:lpstr>
      <vt:lpstr>PowerPoint 演示文稿</vt:lpstr>
      <vt:lpstr>PowerPoint 演示文稿</vt:lpstr>
      <vt:lpstr>PowerPoint 演示文稿</vt:lpstr>
      <vt:lpstr>根据表达式树计算表达式的值：</vt:lpstr>
      <vt:lpstr>示例：</vt:lpstr>
      <vt:lpstr>计算表达式树算法的实现：</vt:lpstr>
      <vt:lpstr>PowerPoint 演示文稿</vt:lpstr>
      <vt:lpstr>PowerPoint 演示文稿</vt:lpstr>
      <vt:lpstr>(6+5*(4-2))/2*(8-4)的表达式树与后缀式:</vt:lpstr>
      <vt:lpstr>PowerPoint 演示文稿</vt:lpstr>
      <vt:lpstr>等价关系：</vt:lpstr>
      <vt:lpstr>等价关系示例：</vt:lpstr>
      <vt:lpstr>等价类：</vt:lpstr>
      <vt:lpstr>不相交集：</vt:lpstr>
      <vt:lpstr>并查集：</vt:lpstr>
      <vt:lpstr>存储：</vt:lpstr>
      <vt:lpstr>存储：</vt:lpstr>
      <vt:lpstr>存储：</vt:lpstr>
      <vt:lpstr>树形存储的不相交集的基本操作算法：</vt:lpstr>
      <vt:lpstr>顺序存储和树形存储的优缺点：</vt:lpstr>
      <vt:lpstr>树形存储的不相交集的基本操作算法的优化：</vt:lpstr>
      <vt:lpstr>合并算法优化后示例：</vt:lpstr>
      <vt:lpstr>树形存储的不相交集的基本操作算法的优化：</vt:lpstr>
      <vt:lpstr>树形存储的不相交集的基本操作算法的优化：</vt:lpstr>
      <vt:lpstr>小结</vt:lpstr>
      <vt:lpstr>小结</vt:lpstr>
      <vt:lpstr>小结</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沈小丹</dc:creator>
  <cp:lastModifiedBy>tz zhang</cp:lastModifiedBy>
  <cp:revision>680</cp:revision>
  <dcterms:created xsi:type="dcterms:W3CDTF">2016-04-20T02:59:17Z</dcterms:created>
  <dcterms:modified xsi:type="dcterms:W3CDTF">2023-04-11T23:22:02Z</dcterms:modified>
</cp:coreProperties>
</file>